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65" r:id="rId13"/>
    <p:sldId id="266" r:id="rId14"/>
    <p:sldId id="267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D5B9AF-2BC4-4EA1-AEF9-9CFA0D23454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B5D39-0B3D-4FE7-8892-66D9E765E1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ПРЕДСТАВЛЕНИЕ  ПЕДОГОГИЧЕСКОГО ОПЫТА РАБОТЫ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2453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В номинации: 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«Преподаватель    дисциплин общепрофессионального   и     профессионального циклов»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Преподаватель специальных дисциплин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по специальности: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«Комплексная  переработка  древесины» 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Журавлева  Анна  Владимировна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b="1" dirty="0" smtClean="0"/>
              <a:t>. Ставит </a:t>
            </a:r>
            <a:r>
              <a:rPr lang="ru-RU" b="1" dirty="0"/>
              <a:t>и решает проблему преподаватель </a:t>
            </a:r>
            <a:r>
              <a:rPr lang="ru-RU" b="1" dirty="0" smtClean="0"/>
              <a:t>(обучающиеся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наблюдают </a:t>
            </a:r>
            <a:r>
              <a:rPr lang="ru-RU" b="1" dirty="0"/>
              <a:t>и действуют по образцу).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Пример – какое можно использовать основное оборудование для определенного процесса при изготовлении бумаги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(связать с практикой на производстве).</a:t>
            </a:r>
          </a:p>
          <a:p>
            <a:pPr marL="0" indent="0">
              <a:buNone/>
            </a:pPr>
            <a:r>
              <a:rPr lang="ru-RU" b="1" dirty="0"/>
              <a:t> 2. Проблему ставит преподаватель, а решают ее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обучающиеся </a:t>
            </a:r>
            <a:r>
              <a:rPr lang="ru-RU" b="1" dirty="0"/>
              <a:t>с </a:t>
            </a:r>
            <a:r>
              <a:rPr lang="ru-RU" b="1" dirty="0" smtClean="0"/>
              <a:t>помощью </a:t>
            </a:r>
            <a:r>
              <a:rPr lang="ru-RU" b="1" dirty="0"/>
              <a:t>преподавателя.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Пример - образование дефектов на бумажном полотне, найти причины возникновения этих дефектов (допустим выход на производство).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3. Проблему ставят и решают учащиеся (преподаватель помогает).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Пример – решить причину обрыва бумажного полотна на БДМ???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Способы  </a:t>
            </a:r>
            <a:r>
              <a:rPr lang="ru-RU" b="1" dirty="0">
                <a:solidFill>
                  <a:srgbClr val="FFFF00"/>
                </a:solidFill>
              </a:rPr>
              <a:t>и </a:t>
            </a:r>
            <a:r>
              <a:rPr lang="ru-RU" b="1" dirty="0" smtClean="0">
                <a:solidFill>
                  <a:srgbClr val="FFFF00"/>
                </a:solidFill>
              </a:rPr>
              <a:t> приемы  проблемно- </a:t>
            </a:r>
            <a:r>
              <a:rPr lang="ru-RU" b="1" dirty="0">
                <a:solidFill>
                  <a:srgbClr val="FFFF00"/>
                </a:solidFill>
              </a:rPr>
              <a:t>развивающего </a:t>
            </a:r>
            <a:r>
              <a:rPr lang="ru-RU" b="1" dirty="0" smtClean="0">
                <a:solidFill>
                  <a:srgbClr val="FFFF00"/>
                </a:solidFill>
              </a:rPr>
              <a:t> обучения: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sz="2800" b="1" dirty="0"/>
              <a:t>анализ проблемной ситуации; </a:t>
            </a:r>
          </a:p>
          <a:p>
            <a:pPr algn="just"/>
            <a:endParaRPr lang="ru-RU" sz="2800" b="1" dirty="0"/>
          </a:p>
          <a:p>
            <a:pPr marL="0" indent="0" algn="just">
              <a:buNone/>
            </a:pPr>
            <a:r>
              <a:rPr lang="ru-RU" sz="2800" b="1" dirty="0"/>
              <a:t>- осознание учащимися сущности затруднения; </a:t>
            </a:r>
          </a:p>
          <a:p>
            <a:pPr algn="just"/>
            <a:endParaRPr lang="ru-RU" sz="2800" b="1" dirty="0"/>
          </a:p>
          <a:p>
            <a:pPr algn="just">
              <a:buFontTx/>
              <a:buChar char="-"/>
            </a:pPr>
            <a:r>
              <a:rPr lang="ru-RU" sz="2800" b="1" dirty="0" smtClean="0"/>
              <a:t>словесная </a:t>
            </a:r>
            <a:r>
              <a:rPr lang="ru-RU" sz="2800" b="1" dirty="0"/>
              <a:t>формулировка проблемы в виде вопроса </a:t>
            </a:r>
            <a:r>
              <a:rPr lang="ru-RU" sz="2800" b="1" dirty="0" smtClean="0"/>
              <a:t> или  нескольких </a:t>
            </a:r>
            <a:r>
              <a:rPr lang="ru-RU" sz="2800" b="1" dirty="0"/>
              <a:t>вопросов.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Постановка проблемы имеет несколько этапов (внешних и внутренних): </a:t>
            </a:r>
            <a:br>
              <a:rPr lang="ru-RU" sz="3600" dirty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18454" r="22720" b="10434"/>
          <a:stretch/>
        </p:blipFill>
        <p:spPr bwMode="auto">
          <a:xfrm>
            <a:off x="6769155" y="4766677"/>
            <a:ext cx="1953929" cy="184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0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Результаты педагогической деятельности</a:t>
            </a:r>
          </a:p>
        </p:txBody>
      </p:sp>
      <p:pic>
        <p:nvPicPr>
          <p:cNvPr id="4" name="Picture 2" descr="https://pp.userapi.com/c851132/v851132308/1eca1/EMKwoNLd7Z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79"/>
          <a:stretch>
            <a:fillRect/>
          </a:stretch>
        </p:blipFill>
        <p:spPr bwMode="auto">
          <a:xfrm>
            <a:off x="5004048" y="2545380"/>
            <a:ext cx="3857354" cy="41188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36912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Показатели результатов успеваемости</a:t>
            </a:r>
          </a:p>
          <a:p>
            <a:pPr algn="ctr"/>
            <a:r>
              <a:rPr lang="ru-RU" sz="2400" dirty="0" smtClean="0"/>
              <a:t>  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Средние по области:</a:t>
            </a:r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Успеваемость – 95,51 %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Качество – 32,51 %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  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Средние за 2017-2018 </a:t>
            </a:r>
            <a:r>
              <a:rPr lang="ru-RU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г.г</a:t>
            </a:r>
            <a:endParaRPr lang="ru-RU" sz="24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Успеваемость –  100 %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Качество -  74%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9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5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b="1" u="sng" dirty="0" smtClean="0">
                <a:solidFill>
                  <a:srgbClr val="FF0000"/>
                </a:solidFill>
              </a:rPr>
              <a:t>Результаты </a:t>
            </a:r>
            <a:r>
              <a:rPr lang="ru-RU" sz="7200" b="1" u="sng" dirty="0">
                <a:solidFill>
                  <a:srgbClr val="FF0000"/>
                </a:solidFill>
              </a:rPr>
              <a:t>обучения дисциплины:</a:t>
            </a:r>
          </a:p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</a:rPr>
              <a:t>Техник- должен обладать общими компетенциями, включающими в себя способность:</a:t>
            </a:r>
          </a:p>
          <a:p>
            <a:pPr marL="0" indent="0" algn="just">
              <a:buNone/>
            </a:pPr>
            <a:r>
              <a:rPr lang="ru-RU" sz="6400" b="1" dirty="0"/>
              <a:t>ОК 1. Понимать сущность и социальную значимость своей будущей профессии, проявлять </a:t>
            </a:r>
            <a:r>
              <a:rPr lang="ru-RU" sz="6400" b="1" dirty="0" smtClean="0"/>
              <a:t>к</a:t>
            </a:r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</a:t>
            </a:r>
            <a:r>
              <a:rPr lang="ru-RU" sz="6400" b="1" dirty="0"/>
              <a:t>ней устойчивый интерес;</a:t>
            </a:r>
          </a:p>
          <a:p>
            <a:pPr marL="0" indent="0" algn="just">
              <a:buNone/>
            </a:pPr>
            <a:r>
              <a:rPr lang="ru-RU" sz="6400" b="1" dirty="0"/>
              <a:t>ОК 2. Организовывать собственную деятельность, определять методы и </a:t>
            </a:r>
            <a:r>
              <a:rPr lang="ru-RU" sz="6400" b="1" dirty="0" smtClean="0"/>
              <a:t>способы</a:t>
            </a:r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</a:t>
            </a:r>
            <a:r>
              <a:rPr lang="ru-RU" sz="6400" b="1" dirty="0"/>
              <a:t>выполнения профессиональных задач, оценивать их эффективность и качество;</a:t>
            </a:r>
          </a:p>
          <a:p>
            <a:pPr marL="0" indent="0" algn="just">
              <a:buNone/>
            </a:pPr>
            <a:r>
              <a:rPr lang="ru-RU" sz="6400" b="1" dirty="0"/>
              <a:t>ОК 3. Принимать решения в стандартных и нестандартных ситуациях и нести за них </a:t>
            </a:r>
            <a:endParaRPr lang="ru-RU" sz="6400" b="1" dirty="0" smtClean="0"/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ответственность</a:t>
            </a:r>
            <a:r>
              <a:rPr lang="ru-RU" sz="6400" b="1" dirty="0"/>
              <a:t>;</a:t>
            </a:r>
          </a:p>
          <a:p>
            <a:pPr marL="0" indent="0" algn="just">
              <a:buNone/>
            </a:pPr>
            <a:r>
              <a:rPr lang="ru-RU" sz="6400" b="1" dirty="0"/>
              <a:t>ОК 4. Осуществлять поиск и использование информации, необходимой для </a:t>
            </a:r>
            <a:r>
              <a:rPr lang="ru-RU" sz="6400" b="1" dirty="0" smtClean="0"/>
              <a:t>эффективного</a:t>
            </a:r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</a:t>
            </a:r>
            <a:r>
              <a:rPr lang="ru-RU" sz="6400" b="1" dirty="0"/>
              <a:t>выполнения профессиональных задач, профессионального и личностного развития;</a:t>
            </a:r>
          </a:p>
          <a:p>
            <a:pPr marL="0" indent="0" algn="just">
              <a:buNone/>
            </a:pPr>
            <a:r>
              <a:rPr lang="ru-RU" sz="6400" b="1" dirty="0"/>
              <a:t>ОК 5. Использовать информационно-</a:t>
            </a:r>
            <a:r>
              <a:rPr lang="ru-RU" sz="6400" b="1" dirty="0" err="1"/>
              <a:t>комуникационные</a:t>
            </a:r>
            <a:r>
              <a:rPr lang="ru-RU" sz="6400" b="1" dirty="0"/>
              <a:t>  технологии в профессиональной </a:t>
            </a:r>
            <a:endParaRPr lang="ru-RU" sz="6400" b="1" dirty="0" smtClean="0"/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деятельности</a:t>
            </a:r>
            <a:r>
              <a:rPr lang="ru-RU" sz="6400" b="1" dirty="0"/>
              <a:t>;</a:t>
            </a:r>
          </a:p>
          <a:p>
            <a:pPr marL="0" indent="0" algn="just">
              <a:buNone/>
            </a:pPr>
            <a:r>
              <a:rPr lang="ru-RU" sz="6400" b="1" dirty="0"/>
              <a:t>ОК 6. Работать в коллективе и команде, эффективно общаться с коллегами, руководством, </a:t>
            </a:r>
            <a:endParaRPr lang="ru-RU" sz="6400" b="1" dirty="0" smtClean="0"/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потребителями</a:t>
            </a:r>
            <a:r>
              <a:rPr lang="ru-RU" sz="6400" b="1" dirty="0"/>
              <a:t>;</a:t>
            </a:r>
          </a:p>
          <a:p>
            <a:pPr marL="0" indent="0" algn="just">
              <a:buNone/>
            </a:pPr>
            <a:r>
              <a:rPr lang="ru-RU" sz="6400" b="1" dirty="0"/>
              <a:t>ОК 7. Брать на себя ответственность за работу членов команды (подчиненных), </a:t>
            </a:r>
            <a:r>
              <a:rPr lang="ru-RU" sz="6400" b="1" dirty="0" smtClean="0"/>
              <a:t>результат</a:t>
            </a:r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</a:t>
            </a:r>
            <a:r>
              <a:rPr lang="ru-RU" sz="6400" b="1" dirty="0"/>
              <a:t>выполнения заданий;</a:t>
            </a:r>
          </a:p>
          <a:p>
            <a:pPr marL="0" indent="0" algn="just">
              <a:buNone/>
            </a:pPr>
            <a:r>
              <a:rPr lang="ru-RU" sz="6400" b="1" dirty="0"/>
              <a:t>ОК 8. Самостоятельно определять задачи профессионального и личностного развития, </a:t>
            </a:r>
            <a:endParaRPr lang="ru-RU" sz="6400" b="1" dirty="0" smtClean="0"/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заниматься </a:t>
            </a:r>
            <a:r>
              <a:rPr lang="ru-RU" sz="6400" b="1" dirty="0"/>
              <a:t>самообразованием, осознанно планировать повышение квалификации;</a:t>
            </a:r>
          </a:p>
          <a:p>
            <a:pPr marL="0" indent="0" algn="just">
              <a:buNone/>
            </a:pPr>
            <a:r>
              <a:rPr lang="ru-RU" sz="6400" b="1" dirty="0"/>
              <a:t>ОК 9. Ориентироваться в условиях частой смены технологий в </a:t>
            </a:r>
            <a:r>
              <a:rPr lang="ru-RU" sz="6400" b="1" dirty="0" smtClean="0"/>
              <a:t>профессиональной</a:t>
            </a:r>
          </a:p>
          <a:p>
            <a:pPr marL="0" indent="0" algn="just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</a:t>
            </a:r>
            <a:r>
              <a:rPr lang="ru-RU" sz="6400" b="1" dirty="0"/>
              <a:t>деятельности.</a:t>
            </a:r>
          </a:p>
          <a:p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ОБЩИЕ  КОМПЕТЕНЦИИ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Техник-технолог должен обладать профессиональными компетенциями, соответствующими видам деятельности:</a:t>
            </a:r>
          </a:p>
          <a:p>
            <a:pPr marL="0" indent="0" algn="just">
              <a:buNone/>
            </a:pPr>
            <a:r>
              <a:rPr lang="ru-RU" b="1" dirty="0" smtClean="0"/>
              <a:t>ПК </a:t>
            </a:r>
            <a:r>
              <a:rPr lang="ru-RU" b="1" dirty="0"/>
              <a:t>1.1. Управлять технологическими процессами </a:t>
            </a:r>
            <a:r>
              <a:rPr lang="ru-RU" b="1" dirty="0" smtClean="0"/>
              <a:t>получения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dirty="0"/>
              <a:t>волокнистых полуфабрикатов, бумаги и картона</a:t>
            </a:r>
            <a:r>
              <a:rPr lang="ru-RU" b="1" dirty="0" smtClean="0"/>
              <a:t>,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dirty="0"/>
              <a:t>древесноволокнистых (древесно-стружечных плит),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лесохимической </a:t>
            </a:r>
            <a:r>
              <a:rPr lang="ru-RU" b="1" dirty="0"/>
              <a:t>продукции по стадиям производства;</a:t>
            </a:r>
          </a:p>
          <a:p>
            <a:pPr marL="0" indent="0" algn="just">
              <a:buNone/>
            </a:pPr>
            <a:r>
              <a:rPr lang="ru-RU" b="1" dirty="0"/>
              <a:t>ПК 1.2. Обеспечивать бесперебойную и </a:t>
            </a:r>
            <a:r>
              <a:rPr lang="ru-RU" b="1" dirty="0" smtClean="0"/>
              <a:t>безопасную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dirty="0"/>
              <a:t>эксплуатацию оборудования;</a:t>
            </a:r>
          </a:p>
          <a:p>
            <a:pPr marL="0" indent="0" algn="just">
              <a:buNone/>
            </a:pPr>
            <a:r>
              <a:rPr lang="ru-RU" b="1" dirty="0"/>
              <a:t>ПК 1.3. Контролировать качество сырья, полуфабрикатов</a:t>
            </a:r>
            <a:r>
              <a:rPr lang="ru-RU" b="1" dirty="0" smtClean="0"/>
              <a:t>,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</a:t>
            </a:r>
            <a:r>
              <a:rPr lang="ru-RU" b="1" dirty="0"/>
              <a:t>химикатов, материалов, готовой </a:t>
            </a:r>
            <a:r>
              <a:rPr lang="ru-RU" b="1" dirty="0" smtClean="0"/>
              <a:t>продукции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комплексной </a:t>
            </a:r>
            <a:r>
              <a:rPr lang="ru-RU" b="1" dirty="0"/>
              <a:t>переработки </a:t>
            </a:r>
            <a:r>
              <a:rPr lang="ru-RU" b="1" dirty="0" smtClean="0"/>
              <a:t>древесины.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ПРОФЕССИОНАЛЬНЫЕ  КОМПЕТЕНЦИИ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9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Труд  преподавателя  благороден  и прекрасен. </a:t>
            </a:r>
          </a:p>
          <a:p>
            <a:pPr marL="0" indent="0" algn="ctr">
              <a:buNone/>
            </a:pPr>
            <a:r>
              <a:rPr lang="ru-RU" sz="2800" b="1" dirty="0" smtClean="0"/>
              <a:t>Великое  </a:t>
            </a:r>
            <a:r>
              <a:rPr lang="ru-RU" sz="2800" b="1" dirty="0"/>
              <a:t>счастье встретить </a:t>
            </a:r>
            <a:r>
              <a:rPr lang="ru-RU" sz="2800" b="1" dirty="0" smtClean="0"/>
              <a:t>преподавателя, </a:t>
            </a:r>
            <a:r>
              <a:rPr lang="ru-RU" sz="2800" b="1" dirty="0"/>
              <a:t>который </a:t>
            </a:r>
            <a:r>
              <a:rPr lang="ru-RU" sz="2800" b="1" dirty="0" smtClean="0"/>
              <a:t>учит  </a:t>
            </a:r>
            <a:r>
              <a:rPr lang="ru-RU" sz="2800" b="1" dirty="0"/>
              <a:t>доброте </a:t>
            </a:r>
            <a:r>
              <a:rPr lang="ru-RU" sz="2800" b="1" dirty="0" smtClean="0"/>
              <a:t> и  справедливости</a:t>
            </a:r>
            <a:r>
              <a:rPr lang="ru-RU" sz="2800" b="1" dirty="0"/>
              <a:t>, учит быть человеком. </a:t>
            </a:r>
          </a:p>
          <a:p>
            <a:pPr marL="0" indent="0" algn="ctr">
              <a:buNone/>
            </a:pPr>
            <a:r>
              <a:rPr lang="ru-RU" sz="2800" b="1" dirty="0"/>
              <a:t>Хорошего </a:t>
            </a:r>
            <a:r>
              <a:rPr lang="ru-RU" sz="2800" b="1" dirty="0" smtClean="0"/>
              <a:t>преподавателя, мастера своего дела,  студент, </a:t>
            </a:r>
            <a:r>
              <a:rPr lang="ru-RU" sz="2800" b="1" dirty="0"/>
              <a:t>как </a:t>
            </a:r>
            <a:r>
              <a:rPr lang="ru-RU" sz="2800" b="1" dirty="0" smtClean="0"/>
              <a:t>правило  не </a:t>
            </a:r>
            <a:r>
              <a:rPr lang="ru-RU" sz="2800" b="1" dirty="0"/>
              <a:t>забывает.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ЭПИГРАФ</a:t>
            </a:r>
          </a:p>
        </p:txBody>
      </p:sp>
      <p:pic>
        <p:nvPicPr>
          <p:cNvPr id="4" name="Picture 2" descr="https://pp.userapi.com/c845520/v845520233/8d882/wHLWDa1149I.jpg"/>
          <p:cNvPicPr>
            <a:picLocks noChangeAspect="1" noChangeArrowheads="1"/>
          </p:cNvPicPr>
          <p:nvPr/>
        </p:nvPicPr>
        <p:blipFill>
          <a:blip r:embed="rId2"/>
          <a:srcRect l="8824" t="20281" r="4412"/>
          <a:stretch>
            <a:fillRect/>
          </a:stretch>
        </p:blipFill>
        <p:spPr bwMode="auto">
          <a:xfrm>
            <a:off x="2339752" y="4077072"/>
            <a:ext cx="4392488" cy="2680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5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3" cy="47853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Стаж работы в техникуме – 19 лет.</a:t>
            </a:r>
          </a:p>
          <a:p>
            <a:pPr algn="ctr"/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Мой  </a:t>
            </a:r>
            <a:r>
              <a:rPr lang="ru-RU" sz="2800" b="1" dirty="0" smtClean="0">
                <a:solidFill>
                  <a:srgbClr val="FF0000"/>
                </a:solidFill>
              </a:rPr>
              <a:t>девиз :  </a:t>
            </a:r>
            <a:r>
              <a:rPr lang="ru-RU" sz="2800" b="1" dirty="0" smtClean="0"/>
              <a:t>"</a:t>
            </a:r>
            <a:r>
              <a:rPr lang="ru-RU" sz="2800" b="1" dirty="0"/>
              <a:t>Учиться - всегда пригодится!"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Немного  о  себе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s://fs00.infourok.ru/images/doc/20/26687/hello_html_m337cc86d.png"/>
          <p:cNvPicPr/>
          <p:nvPr/>
        </p:nvPicPr>
        <p:blipFill>
          <a:blip r:embed="rId2"/>
          <a:srcRect l="42788" b="47756"/>
          <a:stretch>
            <a:fillRect/>
          </a:stretch>
        </p:blipFill>
        <p:spPr bwMode="auto">
          <a:xfrm>
            <a:off x="5987158" y="3861048"/>
            <a:ext cx="2977330" cy="236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0108"/>
            <a:ext cx="4104456" cy="325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0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4464495" cy="4832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Дарю  окружающим </a:t>
            </a:r>
          </a:p>
          <a:p>
            <a:pPr marL="0" indent="0">
              <a:buNone/>
            </a:pPr>
            <a:r>
              <a:rPr lang="ru-RU" sz="3200" b="1" dirty="0"/>
              <a:t>меня  людям  много  </a:t>
            </a:r>
          </a:p>
          <a:p>
            <a:pPr marL="0" indent="0">
              <a:buNone/>
            </a:pPr>
            <a:r>
              <a:rPr lang="ru-RU" sz="3200" b="1" dirty="0"/>
              <a:t>позитива, добра. </a:t>
            </a:r>
          </a:p>
          <a:p>
            <a:endParaRPr lang="ru-RU" sz="3200" b="1" dirty="0" smtClean="0"/>
          </a:p>
          <a:p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Ответственная, </a:t>
            </a:r>
          </a:p>
          <a:p>
            <a:pPr marL="0" indent="0">
              <a:buNone/>
            </a:pPr>
            <a:r>
              <a:rPr lang="ru-RU" sz="3200" b="1" dirty="0"/>
              <a:t>целеустремленная, </a:t>
            </a:r>
          </a:p>
          <a:p>
            <a:pPr marL="0" indent="0">
              <a:buNone/>
            </a:pPr>
            <a:r>
              <a:rPr lang="ru-RU" sz="3200" b="1" dirty="0"/>
              <a:t>уверена в себе.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Коротко  о себе</a:t>
            </a:r>
          </a:p>
        </p:txBody>
      </p:sp>
      <p:pic>
        <p:nvPicPr>
          <p:cNvPr id="4" name="Рисунок 3" descr="https://pp.userapi.com/c849332/v849332536/9401d/YZxhIAeCEb8.jpg"/>
          <p:cNvPicPr/>
          <p:nvPr/>
        </p:nvPicPr>
        <p:blipFill>
          <a:blip r:embed="rId2"/>
          <a:srcRect b="15909"/>
          <a:stretch>
            <a:fillRect/>
          </a:stretch>
        </p:blipFill>
        <p:spPr bwMode="auto">
          <a:xfrm>
            <a:off x="5004048" y="1508175"/>
            <a:ext cx="3888432" cy="5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2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Мне надо </a:t>
            </a:r>
            <a:r>
              <a:rPr lang="ru-RU" sz="2800" b="1" dirty="0" smtClean="0"/>
              <a:t> </a:t>
            </a:r>
            <a:r>
              <a:rPr lang="ru-RU" sz="2800" b="1" dirty="0"/>
              <a:t>очень много работать над собой, чтобы укрепить связь с обыденной реальностью и суметь передавать в неё другие реальности.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 Я думаю, это  главная задача моей жизни.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Мой  взгляд  на мир</a:t>
            </a:r>
          </a:p>
        </p:txBody>
      </p:sp>
      <p:pic>
        <p:nvPicPr>
          <p:cNvPr id="4" name="Рисунок 3" descr="http://shkolnye-prezentacii.ru/wp-content/uploads/2016/08/leto-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861048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8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«Вся  гордость  </a:t>
            </a:r>
            <a:r>
              <a:rPr lang="ru-RU" sz="4000" b="1" dirty="0" smtClean="0">
                <a:solidFill>
                  <a:srgbClr val="FFFF00"/>
                </a:solidFill>
              </a:rPr>
              <a:t>преподавателя  </a:t>
            </a:r>
            <a:r>
              <a:rPr lang="ru-RU" sz="4000" b="1" dirty="0">
                <a:solidFill>
                  <a:srgbClr val="FFFF00"/>
                </a:solidFill>
              </a:rPr>
              <a:t>в  учениках,  в  росте </a:t>
            </a:r>
            <a:r>
              <a:rPr lang="ru-RU" sz="4000" b="1" dirty="0" smtClean="0">
                <a:solidFill>
                  <a:srgbClr val="FFFF00"/>
                </a:solidFill>
              </a:rPr>
              <a:t> посеянных   </a:t>
            </a:r>
            <a:r>
              <a:rPr lang="ru-RU" sz="4000" b="1" dirty="0">
                <a:solidFill>
                  <a:srgbClr val="FFFF00"/>
                </a:solidFill>
              </a:rPr>
              <a:t>им  </a:t>
            </a:r>
            <a:r>
              <a:rPr lang="ru-RU" sz="4000" b="1" dirty="0" smtClean="0">
                <a:solidFill>
                  <a:srgbClr val="FFFF00"/>
                </a:solidFill>
              </a:rPr>
              <a:t>                              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                                          семян...»</a:t>
            </a:r>
            <a:r>
              <a:rPr lang="ru-RU" b="1" dirty="0" smtClean="0">
                <a:solidFill>
                  <a:srgbClr val="FFFF00"/>
                </a:solidFill>
              </a:rPr>
              <a:t> 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000" dirty="0"/>
              <a:t>) (Д.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 (Д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Менделеев)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pp.userapi.com/c305602/u46429262/-7/z_4b7b7b36.jpg"/>
          <p:cNvPicPr>
            <a:picLocks noGrp="1"/>
          </p:cNvPicPr>
          <p:nvPr>
            <p:ph idx="1"/>
          </p:nvPr>
        </p:nvPicPr>
        <p:blipFill>
          <a:blip r:embed="rId2"/>
          <a:srcRect l="8342" t="18254" r="1986"/>
          <a:stretch>
            <a:fillRect/>
          </a:stretch>
        </p:blipFill>
        <p:spPr bwMode="auto">
          <a:xfrm>
            <a:off x="323528" y="3429000"/>
            <a:ext cx="4320480" cy="316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lska.dp.ua/wp-content/uploads/2016/12/Fotolia_42761647_Subscription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4034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37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Человек познает сам себя только в той мере, в какой он познает мир.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 smtClean="0"/>
              <a:t>                                                       </a:t>
            </a:r>
            <a:r>
              <a:rPr lang="ru-RU" sz="2700" dirty="0" smtClean="0">
                <a:solidFill>
                  <a:srgbClr val="FF0000"/>
                </a:solidFill>
              </a:rPr>
              <a:t>(</a:t>
            </a:r>
            <a:r>
              <a:rPr lang="ru-RU" sz="2700" dirty="0">
                <a:solidFill>
                  <a:srgbClr val="FF0000"/>
                </a:solidFill>
              </a:rPr>
              <a:t>И. Гёте)</a:t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pp.userapi.com/c851132/v851132308/1ecc9/Gk-_pMZo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157760"/>
            <a:ext cx="3636473" cy="2423368"/>
          </a:xfrm>
          <a:prstGeom prst="rect">
            <a:avLst/>
          </a:prstGeom>
          <a:noFill/>
        </p:spPr>
      </p:pic>
      <p:pic>
        <p:nvPicPr>
          <p:cNvPr id="5" name="Объект 4" descr="https://pp.userapi.com/c846018/v846018053/6e48c/7G5QUuYGyV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DSC0261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2176014"/>
            <a:ext cx="4009077" cy="24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91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496943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На   изучении   новой  темы  ставлю  проблемный вопрос.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Использование   </a:t>
            </a:r>
            <a:r>
              <a:rPr lang="ru-RU" sz="2800" b="1" dirty="0">
                <a:solidFill>
                  <a:srgbClr val="0070C0"/>
                </a:solidFill>
              </a:rPr>
              <a:t>методов </a:t>
            </a:r>
            <a:r>
              <a:rPr lang="ru-RU" sz="2800" b="1" dirty="0" smtClean="0">
                <a:solidFill>
                  <a:srgbClr val="0070C0"/>
                </a:solidFill>
              </a:rPr>
              <a:t>  проблемного  обучения призвано  </a:t>
            </a:r>
            <a:r>
              <a:rPr lang="ru-RU" sz="2800" b="1" dirty="0">
                <a:solidFill>
                  <a:srgbClr val="0070C0"/>
                </a:solidFill>
              </a:rPr>
              <a:t>помочь </a:t>
            </a:r>
            <a:r>
              <a:rPr lang="ru-RU" sz="2800" b="1" dirty="0" smtClean="0">
                <a:solidFill>
                  <a:srgbClr val="0070C0"/>
                </a:solidFill>
              </a:rPr>
              <a:t>  педагогам   в  </a:t>
            </a:r>
            <a:r>
              <a:rPr lang="ru-RU" sz="2800" b="1" dirty="0">
                <a:solidFill>
                  <a:srgbClr val="0070C0"/>
                </a:solidFill>
              </a:rPr>
              <a:t>решении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важных   задач: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развитие  интеллекта  обучающихся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формирование </a:t>
            </a:r>
            <a:r>
              <a:rPr lang="ru-RU" b="1" dirty="0">
                <a:solidFill>
                  <a:srgbClr val="7030A0"/>
                </a:solidFill>
              </a:rPr>
              <a:t>их познавательной самостоятельности и интереса к учению, к избранной профессии в процессе усвоения </a:t>
            </a:r>
            <a:r>
              <a:rPr lang="ru-RU" b="1" dirty="0" smtClean="0">
                <a:solidFill>
                  <a:srgbClr val="7030A0"/>
                </a:solidFill>
              </a:rPr>
              <a:t> системы  знаний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умений  </a:t>
            </a:r>
            <a:r>
              <a:rPr lang="ru-RU" b="1" dirty="0">
                <a:solidFill>
                  <a:srgbClr val="7030A0"/>
                </a:solidFill>
              </a:rPr>
              <a:t>и </a:t>
            </a:r>
            <a:r>
              <a:rPr lang="ru-RU" b="1" dirty="0" smtClean="0">
                <a:solidFill>
                  <a:srgbClr val="7030A0"/>
                </a:solidFill>
              </a:rPr>
              <a:t> навыков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Приемы  моей  работы: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94" y="5373215"/>
            <a:ext cx="702967" cy="2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5"/>
            <a:ext cx="1960207" cy="146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373216"/>
            <a:ext cx="2169617" cy="14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84" y="5400021"/>
            <a:ext cx="2088232" cy="139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652120" y="6108162"/>
            <a:ext cx="1080120" cy="12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32901" y="6131412"/>
            <a:ext cx="1080120" cy="12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3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5040560"/>
          </a:xfrm>
        </p:spPr>
        <p:txBody>
          <a:bodyPr/>
          <a:lstStyle/>
          <a:p>
            <a:pPr algn="just"/>
            <a:r>
              <a:rPr lang="ru-RU" sz="2800" b="1" dirty="0"/>
              <a:t>Лишь в процессе поиска, открытия нового  происходит формирование аппарата творческого, продуктивного мышления, в том числе и мышления технического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Использование педагогических  технологий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9746"/>
            <a:ext cx="4104456" cy="256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5" y="2996952"/>
            <a:ext cx="4416404" cy="227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05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640959" cy="3888432"/>
          </a:xfrm>
        </p:spPr>
        <p:txBody>
          <a:bodyPr/>
          <a:lstStyle/>
          <a:p>
            <a:pPr algn="just"/>
            <a:r>
              <a:rPr lang="ru-RU" b="1" dirty="0"/>
              <a:t>Характерной чертой </a:t>
            </a:r>
            <a:r>
              <a:rPr lang="ru-RU" b="1" dirty="0">
                <a:solidFill>
                  <a:srgbClr val="FF0000"/>
                </a:solidFill>
              </a:rPr>
              <a:t>объяснительно-иллюстративного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метода</a:t>
            </a:r>
            <a:r>
              <a:rPr lang="ru-RU" b="1" dirty="0"/>
              <a:t> является </a:t>
            </a:r>
            <a:r>
              <a:rPr lang="ru-RU" b="1" u="sng" dirty="0"/>
              <a:t>односторонняя</a:t>
            </a:r>
            <a:r>
              <a:rPr lang="ru-RU" b="1" dirty="0"/>
              <a:t> активность преподавателя, который приводит научные факты, выводы, закономерности и доказательства в готовом виде, </a:t>
            </a:r>
            <a:r>
              <a:rPr lang="ru-RU" b="1" u="sng" dirty="0"/>
              <a:t>что не стимулирует в достаточной степени самостоятельную познавательную деятельность </a:t>
            </a:r>
            <a:r>
              <a:rPr lang="ru-RU" b="1" u="sng" dirty="0" smtClean="0"/>
              <a:t>учащихся</a:t>
            </a:r>
            <a:r>
              <a:rPr lang="ru-RU" b="1" u="sng" dirty="0"/>
              <a:t>. </a:t>
            </a:r>
            <a:endParaRPr lang="ru-RU" b="1" u="sng" dirty="0" smtClean="0"/>
          </a:p>
          <a:p>
            <a:pPr algn="just"/>
            <a:r>
              <a:rPr lang="ru-RU" b="1" dirty="0"/>
              <a:t> Не следует, </a:t>
            </a:r>
            <a:r>
              <a:rPr lang="ru-RU" b="1" dirty="0" smtClean="0"/>
              <a:t> </a:t>
            </a:r>
            <a:r>
              <a:rPr lang="ru-RU" b="1" dirty="0"/>
              <a:t>утверждать, что </a:t>
            </a:r>
            <a:r>
              <a:rPr lang="ru-RU" b="1" dirty="0">
                <a:solidFill>
                  <a:srgbClr val="FF0000"/>
                </a:solidFill>
              </a:rPr>
              <a:t>объяснительное обучение</a:t>
            </a:r>
            <a:r>
              <a:rPr lang="ru-RU" b="1" dirty="0"/>
              <a:t>, нацеленное на сознательное усвоение определенной суммы знаний, есть сплошное зло. В некоторых ситуациях оно  необходимо.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8"/>
            <a:ext cx="8229600" cy="1912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97459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14" y="176197"/>
            <a:ext cx="2786045" cy="23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86" y="188639"/>
            <a:ext cx="3042462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8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696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ПРЕДСТАВЛЕНИЕ  ПЕДОГОГИЧЕСКОГО ОПЫТА РАБОТЫ</vt:lpstr>
      <vt:lpstr>Немного  о  себе</vt:lpstr>
      <vt:lpstr>Коротко  о себе</vt:lpstr>
      <vt:lpstr>Мой  взгляд  на мир</vt:lpstr>
      <vt:lpstr>«Вся  гордость  преподавателя  в  учениках,  в  росте  посеянных   им                                                                             семян...»   ) (Д.                                                                                                   (Д. Менделеев)</vt:lpstr>
      <vt:lpstr>Человек познает сам себя только в той мере, в какой он познает мир.                                                        (И. Гёте) </vt:lpstr>
      <vt:lpstr>Приемы  моей  работы:   </vt:lpstr>
      <vt:lpstr>Использование педагогических  технологий</vt:lpstr>
      <vt:lpstr>Презентация PowerPoint</vt:lpstr>
      <vt:lpstr>Способы  и  приемы  проблемно- развивающего  обучения:</vt:lpstr>
      <vt:lpstr>Постановка проблемы имеет несколько этапов (внешних и внутренних):  </vt:lpstr>
      <vt:lpstr>Результаты педагогической деятельности</vt:lpstr>
      <vt:lpstr>ОБЩИЕ  КОМПЕТЕНЦИИ</vt:lpstr>
      <vt:lpstr>ПРОФЕССИОНАЛЬНЫЕ  КОМПЕТЕНЦИИ</vt:lpstr>
      <vt:lpstr>ЭПИГРАФ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 ПЕДОГОГИЧЕСКОГО ОПЫТА РАБОТЫ</dc:title>
  <dc:creator>Анна</dc:creator>
  <cp:lastModifiedBy>Анна</cp:lastModifiedBy>
  <cp:revision>19</cp:revision>
  <dcterms:created xsi:type="dcterms:W3CDTF">2019-04-06T13:54:25Z</dcterms:created>
  <dcterms:modified xsi:type="dcterms:W3CDTF">2019-04-10T15:13:33Z</dcterms:modified>
</cp:coreProperties>
</file>