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9" r:id="rId4"/>
    <p:sldId id="260" r:id="rId5"/>
    <p:sldId id="286" r:id="rId6"/>
    <p:sldId id="287" r:id="rId7"/>
    <p:sldId id="263" r:id="rId8"/>
    <p:sldId id="267" r:id="rId9"/>
    <p:sldId id="264" r:id="rId10"/>
    <p:sldId id="268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93" r:id="rId31"/>
  </p:sldIdLst>
  <p:sldSz cx="9144000" cy="6858000" type="screen4x3"/>
  <p:notesSz cx="6881813" cy="10002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F359-8D9F-4F42-889A-35A78BBCDF67}" type="datetimeFigureOut">
              <a:rPr lang="ru-RU"/>
              <a:pPr>
                <a:defRPr/>
              </a:pPr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AB49-5537-49B8-BE93-FA7242B60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BA78-6D84-4EFB-9754-11A98DA7D9C4}" type="datetimeFigureOut">
              <a:rPr lang="ru-RU"/>
              <a:pPr>
                <a:defRPr/>
              </a:pPr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6B14-877E-4B08-A57F-7693262C1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C500-E229-438A-B576-FDAF46807E29}" type="datetimeFigureOut">
              <a:rPr lang="ru-RU"/>
              <a:pPr>
                <a:defRPr/>
              </a:pPr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9CA9-A463-42BA-B077-7D5992AED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7284-944F-42F6-BE56-9899A24F17EA}" type="datetimeFigureOut">
              <a:rPr lang="ru-RU"/>
              <a:pPr>
                <a:defRPr/>
              </a:pPr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C2DD-0993-4ADF-97DD-28F7499B3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51CE-B729-433B-95DB-F7E60101482B}" type="datetimeFigureOut">
              <a:rPr lang="ru-RU"/>
              <a:pPr>
                <a:defRPr/>
              </a:pPr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1F78-4CD9-4399-9C29-AF1C85349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0847-4507-4ABD-939A-91FB4DBCB309}" type="datetimeFigureOut">
              <a:rPr lang="ru-RU"/>
              <a:pPr>
                <a:defRPr/>
              </a:pPr>
              <a:t>04.08.2019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15119-2923-4834-A383-A171CED12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9D55-C59A-4FF1-B293-E573D7B2C0F7}" type="datetimeFigureOut">
              <a:rPr lang="ru-RU"/>
              <a:pPr>
                <a:defRPr/>
              </a:pPr>
              <a:t>04.08.2019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7BFD-9ABC-44C9-9528-16FAC82B5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A743-817F-4AFC-83D7-6BF2D8A58B57}" type="datetimeFigureOut">
              <a:rPr lang="ru-RU"/>
              <a:pPr>
                <a:defRPr/>
              </a:pPr>
              <a:t>04.08.2019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8F8B-FD30-474C-94DA-AE4EBCC19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D2BD-651D-4E91-B731-073D227A5FAB}" type="datetimeFigureOut">
              <a:rPr lang="ru-RU"/>
              <a:pPr>
                <a:defRPr/>
              </a:pPr>
              <a:t>04.08.2019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ECA4-18E4-42AB-8C83-ED9A081CD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53B0-1714-4153-8763-EF036FD72DE6}" type="datetimeFigureOut">
              <a:rPr lang="ru-RU"/>
              <a:pPr>
                <a:defRPr/>
              </a:pPr>
              <a:t>04.08.2019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64F7-D03C-4C17-B70C-151673E18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00AB-A903-4842-85F4-474B6EE1FC31}" type="datetimeFigureOut">
              <a:rPr lang="ru-RU"/>
              <a:pPr>
                <a:defRPr/>
              </a:pPr>
              <a:t>04.08.2019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5D2CC-3DB0-4D3E-9204-A783CC34F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927245-DFEB-40B0-86FD-77E8E31A8F5E}" type="datetimeFigureOut">
              <a:rPr lang="ru-RU"/>
              <a:pPr>
                <a:defRPr/>
              </a:pPr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8C3F23-F39E-4E3A-A7B4-0F51941DF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ucazka.ucoz.ru/_ld/1/47356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3713" y="-963613"/>
            <a:ext cx="10177463" cy="763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23850" y="1916113"/>
            <a:ext cx="8496300" cy="20177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2000" b="1" dirty="0" smtClean="0"/>
              <a:t>ГБОУ СОШ №2 </a:t>
            </a:r>
            <a:r>
              <a:rPr lang="ru-RU" sz="2000" b="1" dirty="0" err="1" smtClean="0"/>
              <a:t>п.г.т</a:t>
            </a:r>
            <a:r>
              <a:rPr lang="ru-RU" sz="2000" b="1" dirty="0" smtClean="0"/>
              <a:t>. Безенчук </a:t>
            </a:r>
            <a:br>
              <a:rPr lang="ru-RU" sz="2000" b="1" dirty="0" smtClean="0"/>
            </a:br>
            <a:r>
              <a:rPr lang="ru-RU" sz="2000" b="1" dirty="0" smtClean="0"/>
              <a:t>структурное подразделение «детский сад «Золотой петушок»</a:t>
            </a:r>
            <a:br>
              <a:rPr lang="ru-RU" sz="2000" b="1" dirty="0" smtClean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2400" b="1" dirty="0" smtClean="0"/>
              <a:t>на окружной конкурс педагогического мастерства</a:t>
            </a:r>
            <a:br>
              <a:rPr lang="ru-RU" sz="2400" b="1" dirty="0" smtClean="0"/>
            </a:br>
            <a:r>
              <a:rPr lang="ru-RU" sz="2000" b="1" dirty="0" smtClean="0"/>
              <a:t>«Методическая разработка воспитателя по коррекционной педагогике»</a:t>
            </a:r>
            <a:br>
              <a:rPr lang="ru-RU" sz="2000" b="1" dirty="0" smtClean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2400" b="1" dirty="0" smtClean="0"/>
              <a:t>в номинации </a:t>
            </a:r>
            <a:r>
              <a:rPr lang="ru-RU" sz="2400" dirty="0" smtClean="0"/>
              <a:t>«Электронные дидактические пособия»: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Методический материал для работы с детьми с ЗПР</a:t>
            </a:r>
            <a:br>
              <a:rPr lang="ru-RU" sz="2400" b="1" dirty="0" smtClean="0"/>
            </a:br>
            <a:r>
              <a:rPr lang="ru-RU" sz="2600" b="1" dirty="0" smtClean="0"/>
              <a:t>«</a:t>
            </a:r>
            <a:r>
              <a:rPr lang="ru-RU" sz="2600" b="1" dirty="0" err="1" smtClean="0"/>
              <a:t>Сказкотерапия</a:t>
            </a:r>
            <a:r>
              <a:rPr lang="ru-RU" sz="2600" b="1" dirty="0" smtClean="0"/>
              <a:t>»</a:t>
            </a:r>
            <a:br>
              <a:rPr lang="ru-RU" sz="2600" b="1" dirty="0" smtClean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3000" b="1" dirty="0" smtClean="0"/>
              <a:t>			</a:t>
            </a:r>
            <a:r>
              <a:rPr lang="ru-RU" sz="3000" b="1" dirty="0" smtClean="0"/>
              <a:t>                                          </a:t>
            </a:r>
            <a:r>
              <a:rPr lang="ru-RU" sz="2000" b="1" dirty="0" smtClean="0"/>
              <a:t>Воспитател</a:t>
            </a:r>
            <a:r>
              <a:rPr lang="ru-RU" sz="2000" b="1" dirty="0" smtClean="0"/>
              <a:t>ь:</a:t>
            </a:r>
            <a:br>
              <a:rPr lang="ru-RU" sz="2000" b="1" dirty="0" smtClean="0"/>
            </a:b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</a:t>
            </a:r>
            <a:r>
              <a:rPr lang="ru-RU" sz="2000" b="1" dirty="0" smtClean="0"/>
              <a:t>	Фатерова Ольга Николаевна</a:t>
            </a:r>
            <a:br>
              <a:rPr lang="ru-RU" sz="2000" b="1" dirty="0" smtClean="0"/>
            </a:br>
            <a:r>
              <a:rPr lang="ru-RU" sz="2000" b="1" dirty="0" smtClean="0"/>
              <a:t>				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400" b="1" dirty="0" err="1" smtClean="0"/>
              <a:t>п.г.т</a:t>
            </a:r>
            <a:r>
              <a:rPr lang="ru-RU" sz="1400" b="1" dirty="0" smtClean="0"/>
              <a:t>. Безенчук</a:t>
            </a:r>
            <a:br>
              <a:rPr lang="ru-RU" sz="1400" b="1" dirty="0" smtClean="0"/>
            </a:br>
            <a:r>
              <a:rPr lang="ru-RU" sz="1400" b="1" dirty="0" smtClean="0"/>
              <a:t>2019</a:t>
            </a:r>
            <a:endParaRPr lang="ru-RU" sz="14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95288" y="549275"/>
            <a:ext cx="4402137" cy="56165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smtClean="0">
                <a:latin typeface="Times New Roman" pitchFamily="18" charset="0"/>
              </a:rPr>
              <a:t>А когда ящик выбрасывал, то несколько зернышек все же просыпалось на землю. Нашел эти зернышки Чирик, собрал в пакетик аккуратно и полетел к своему приятелю Чику.</a:t>
            </a:r>
          </a:p>
        </p:txBody>
      </p:sp>
      <p:pic>
        <p:nvPicPr>
          <p:cNvPr id="22530" name="Picture 5" descr="tmpBB9-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557338"/>
            <a:ext cx="36734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427538" y="836613"/>
            <a:ext cx="4259262" cy="48974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ru-RU" sz="2400" smtClean="0">
                <a:latin typeface="Times New Roman" pitchFamily="18" charset="0"/>
              </a:rPr>
              <a:t> Здравствуй, Чик! Я сегодня нашел десять зернышек пшена. Давай их поровну разделим и склюем.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- Не надо…Зачем?.. – стал отмахиваться крылышками Чик. – Ты нашел – ты и ешь!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- Но мы же с тобой друзья, - сказал Чирик. – А друзья все должны делить пополам. Разве не так?</a:t>
            </a:r>
          </a:p>
        </p:txBody>
      </p:sp>
      <p:pic>
        <p:nvPicPr>
          <p:cNvPr id="23554" name="Picture 2" descr="C:\Documents and Settings\Олег\Рабочий стол\p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3960813" cy="4238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tmpBB9-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484313"/>
            <a:ext cx="3817938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5"/>
          <p:cNvSpPr>
            <a:spLocks noGrp="1"/>
          </p:cNvSpPr>
          <p:nvPr>
            <p:ph type="body" idx="1"/>
          </p:nvPr>
        </p:nvSpPr>
        <p:spPr>
          <a:xfrm>
            <a:off x="250825" y="333375"/>
            <a:ext cx="5041900" cy="6121400"/>
          </a:xfrm>
        </p:spPr>
        <p:txBody>
          <a:bodyPr/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600" smtClean="0">
                <a:latin typeface="Times New Roman" pitchFamily="18" charset="0"/>
              </a:rPr>
              <a:t>- Ты, наверно, прав, - ответил Чик. Ему стало очень стыдно. Ведь он сам склевал целый ящик пшена и не поделился с другом, не дал ему ни одного зернышка. А сейчас отказаться от подарка приятеля – это значит обидеть его. Взял Чик пять зернышек и сказал:</a:t>
            </a: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ru-RU" sz="2600" smtClean="0">
                <a:latin typeface="Times New Roman" pitchFamily="18" charset="0"/>
              </a:rPr>
              <a:t> - Спасибо тебе, Чирик! </a:t>
            </a: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ru-RU" sz="2600" smtClean="0">
                <a:latin typeface="Times New Roman" pitchFamily="18" charset="0"/>
              </a:rPr>
              <a:t>И за зернышки, и за урок…дружбы…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6000" b="1" dirty="0">
                <a:latin typeface="Calibri" pitchFamily="34" charset="0"/>
              </a:rPr>
              <a:t>«Про медвежонка»</a:t>
            </a: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>
                <a:latin typeface="Calibri" pitchFamily="34" charset="0"/>
              </a:rPr>
              <a:t> </a:t>
            </a:r>
            <a:r>
              <a:rPr lang="ru-RU" sz="6000" b="1" dirty="0" err="1" smtClean="0">
                <a:latin typeface="Calibri" pitchFamily="34" charset="0"/>
              </a:rPr>
              <a:t>И.Гурина</a:t>
            </a:r>
            <a:endParaRPr lang="ru-RU" sz="6000" b="1" dirty="0" smtClean="0">
              <a:latin typeface="Calibri" pitchFamily="34" charset="0"/>
            </a:endParaRPr>
          </a:p>
          <a:p>
            <a:pPr algn="ctr"/>
            <a:r>
              <a:rPr lang="ru-RU" sz="3600" dirty="0"/>
              <a:t>(для детей 3-4 лет)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5364163" y="765175"/>
            <a:ext cx="3322637" cy="41767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sz="2800" smtClean="0">
                <a:latin typeface="Times New Roman" pitchFamily="18" charset="0"/>
              </a:rPr>
              <a:t>Жил-был медвежонок. Он ужасно не любил чистить зубки.</a:t>
            </a:r>
          </a:p>
        </p:txBody>
      </p:sp>
      <p:pic>
        <p:nvPicPr>
          <p:cNvPr id="2662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3375"/>
            <a:ext cx="4071938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366838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Char char="-"/>
            </a:pPr>
            <a:r>
              <a:rPr lang="ru-RU" sz="2800" smtClean="0">
                <a:latin typeface="Times New Roman" pitchFamily="18" charset="0"/>
              </a:rPr>
              <a:t>Зубы надо обязательно чистить два раза в день: утром и вечером, - говорила ему мама.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Но Мишка ее не слушал.</a:t>
            </a:r>
          </a:p>
        </p:txBody>
      </p:sp>
      <p:pic>
        <p:nvPicPr>
          <p:cNvPr id="27650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72961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0" y="333375"/>
            <a:ext cx="9144000" cy="1655763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Char char="-"/>
            </a:pPr>
            <a:r>
              <a:rPr lang="ru-RU" sz="2800" smtClean="0">
                <a:latin typeface="Times New Roman" pitchFamily="18" charset="0"/>
              </a:rPr>
              <a:t>Не будешь чистить зубы, они заболят, - сердился папа.</a:t>
            </a:r>
          </a:p>
          <a:p>
            <a:pPr algn="ctr">
              <a:lnSpc>
                <a:spcPct val="125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Но Мишка и его не стал слушать.</a:t>
            </a:r>
          </a:p>
        </p:txBody>
      </p:sp>
      <p:pic>
        <p:nvPicPr>
          <p:cNvPr id="2867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3238"/>
            <a:ext cx="716915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body" idx="1"/>
          </p:nvPr>
        </p:nvSpPr>
        <p:spPr>
          <a:xfrm>
            <a:off x="0" y="0"/>
            <a:ext cx="4643438" cy="6858000"/>
          </a:xfrm>
        </p:spPr>
        <p:txBody>
          <a:bodyPr/>
          <a:lstStyle/>
          <a:p>
            <a:pPr algn="ctr">
              <a:lnSpc>
                <a:spcPct val="125000"/>
              </a:lnSpc>
              <a:buFontTx/>
              <a:buChar char="-"/>
            </a:pPr>
            <a:r>
              <a:rPr lang="ru-RU" sz="2800" smtClean="0">
                <a:latin typeface="Times New Roman" pitchFamily="18" charset="0"/>
              </a:rPr>
              <a:t>Подумаешь, - решил глупый медвежонок, - какая разница, чищу я зубы или нет! Не могут они от этого заболеть!</a:t>
            </a:r>
          </a:p>
          <a:p>
            <a:pPr algn="ctr">
              <a:lnSpc>
                <a:spcPct val="125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Однажды он сидел на кухне и грыз яблоко. Вдруг ему стало больно-пребольно.</a:t>
            </a:r>
          </a:p>
          <a:p>
            <a:pPr algn="ctr">
              <a:lnSpc>
                <a:spcPct val="125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- Неужели зуб заболел? – удивился медвежонок. – Ну и что! Это потому что яблоко очень твердое!</a:t>
            </a:r>
          </a:p>
        </p:txBody>
      </p:sp>
      <p:pic>
        <p:nvPicPr>
          <p:cNvPr id="29698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625" y="0"/>
            <a:ext cx="439737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body" idx="1"/>
          </p:nvPr>
        </p:nvSpPr>
        <p:spPr>
          <a:xfrm>
            <a:off x="4751388" y="476250"/>
            <a:ext cx="4392612" cy="5903913"/>
          </a:xfrm>
        </p:spPr>
        <p:txBody>
          <a:bodyPr/>
          <a:lstStyle/>
          <a:p>
            <a:pPr algn="ctr">
              <a:lnSpc>
                <a:spcPct val="125000"/>
              </a:lnSpc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 - Буду есть мед. Он мягкий, и от него-то уж точно зубы болеть не будут. </a:t>
            </a:r>
          </a:p>
          <a:p>
            <a:pPr algn="ctr">
              <a:lnSpc>
                <a:spcPct val="125000"/>
              </a:lnSpc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И он взял бочонок с медом. Но и от меда зубы болеть не перестали. Медвежонок расстроился и пошел к друзьям за советом</a:t>
            </a:r>
          </a:p>
        </p:txBody>
      </p:sp>
      <p:pic>
        <p:nvPicPr>
          <p:cNvPr id="30722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3"/>
            <a:ext cx="4545013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7940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</a:rPr>
              <a:t>Медвежата весело играли на лесной опушке.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- Мишка, привет! – закричали они. – А почему ты такой грустный?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- Зубы болят, - печально сказал медвежонок.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- Наверное, ты забывал их чистить? – предположили друзья.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- А вы что, каждый день их чистите? – удивился медвежонок.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- А как же, - наперебой закричали медвежата. – Не просто каждый день, а утром и вечером. Разве тебе родители не говорили, что если за зубками не ухаживать, то они будут болеть?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- Говорили, - загрустил медвежонок, - Только я их не слушался.</a:t>
            </a:r>
          </a:p>
        </p:txBody>
      </p:sp>
      <p:pic>
        <p:nvPicPr>
          <p:cNvPr id="31746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57563"/>
            <a:ext cx="67119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ucazka.ucoz.ru/_ld/1/47356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850" y="404813"/>
            <a:ext cx="8496300" cy="49688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3200" b="1" smtClean="0">
                <a:solidFill>
                  <a:srgbClr val="4A452A"/>
                </a:solidFill>
                <a:latin typeface="Arial" charset="0"/>
              </a:rPr>
              <a:t/>
            </a:r>
            <a:br>
              <a:rPr lang="ru-RU" sz="3200" b="1" smtClean="0">
                <a:solidFill>
                  <a:srgbClr val="4A452A"/>
                </a:solidFill>
                <a:latin typeface="Arial" charset="0"/>
              </a:rPr>
            </a:br>
            <a:r>
              <a:rPr lang="ru-RU" sz="6600" b="1" smtClean="0">
                <a:solidFill>
                  <a:srgbClr val="4A452A"/>
                </a:solidFill>
                <a:latin typeface="Arial Narrow" pitchFamily="34" charset="0"/>
              </a:rPr>
              <a:t>Сказкотерапия – </a:t>
            </a:r>
            <a:br>
              <a:rPr lang="ru-RU" sz="6600" b="1" smtClean="0">
                <a:solidFill>
                  <a:srgbClr val="4A452A"/>
                </a:solidFill>
                <a:latin typeface="Arial Narrow" pitchFamily="34" charset="0"/>
              </a:rPr>
            </a:br>
            <a:r>
              <a:rPr lang="ru-RU" b="1" smtClean="0">
                <a:solidFill>
                  <a:schemeClr val="hlink"/>
                </a:solidFill>
              </a:rPr>
              <a:t>это, прежде всего, ЯЗЫК, </a:t>
            </a:r>
            <a:br>
              <a:rPr lang="ru-RU" b="1" smtClean="0">
                <a:solidFill>
                  <a:schemeClr val="hlink"/>
                </a:solidFill>
              </a:rPr>
            </a:br>
            <a:r>
              <a:rPr lang="ru-RU" b="1" smtClean="0">
                <a:solidFill>
                  <a:schemeClr val="hlink"/>
                </a:solidFill>
              </a:rPr>
              <a:t>на котором можно вести беседы с душой человека</a:t>
            </a:r>
            <a:r>
              <a:rPr lang="ru-RU" smtClean="0"/>
              <a:t> </a:t>
            </a:r>
            <a:r>
              <a:rPr lang="ru-RU" sz="6600" b="1" smtClean="0">
                <a:solidFill>
                  <a:srgbClr val="4A452A"/>
                </a:solidFill>
                <a:latin typeface="Arial" charset="0"/>
              </a:rPr>
              <a:t/>
            </a:r>
            <a:br>
              <a:rPr lang="ru-RU" sz="6600" b="1" smtClean="0">
                <a:solidFill>
                  <a:srgbClr val="4A452A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4A452A"/>
                </a:solidFill>
                <a:latin typeface="Arial" charset="0"/>
              </a:rPr>
              <a:t/>
            </a:r>
            <a:br>
              <a:rPr lang="ru-RU" sz="1600" b="1" smtClean="0">
                <a:solidFill>
                  <a:srgbClr val="4A452A"/>
                </a:solidFill>
                <a:latin typeface="Arial" charset="0"/>
              </a:rPr>
            </a:br>
            <a:endParaRPr lang="ru-RU" sz="1600" b="1" smtClean="0">
              <a:solidFill>
                <a:srgbClr val="4A452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4043362" cy="553085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sz="2800" smtClean="0">
                <a:latin typeface="Times New Roman" pitchFamily="18" charset="0"/>
              </a:rPr>
              <a:t>Он побежал к маме-медведице и прямо с порога закричал: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- Мама, мама! Где моя зубная щетка, давай ее скорее сюда!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С тех пор медвежонок никогда не забывал чистить зубы.</a:t>
            </a:r>
          </a:p>
        </p:txBody>
      </p:sp>
      <p:pic>
        <p:nvPicPr>
          <p:cNvPr id="32770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0"/>
            <a:ext cx="435133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6000" b="1" dirty="0" smtClean="0"/>
              <a:t>«Сказка про </a:t>
            </a:r>
            <a:r>
              <a:rPr lang="ru-RU" sz="6000" b="1" dirty="0" smtClean="0">
                <a:latin typeface="Arial" charset="0"/>
              </a:rPr>
              <a:t>зайца-грязнулю</a:t>
            </a:r>
            <a:r>
              <a:rPr lang="ru-RU" sz="6000" b="1" dirty="0" smtClean="0"/>
              <a:t>»</a:t>
            </a:r>
            <a:r>
              <a:rPr lang="ru-RU" sz="6000" b="1" dirty="0" smtClean="0">
                <a:latin typeface="Arial" charset="0"/>
              </a:rPr>
              <a:t/>
            </a:r>
            <a:br>
              <a:rPr lang="ru-RU" sz="6000" b="1" dirty="0" smtClean="0">
                <a:latin typeface="Arial" charset="0"/>
              </a:rPr>
            </a:br>
            <a:r>
              <a:rPr lang="ru-RU" sz="6000" b="1" dirty="0" smtClean="0">
                <a:latin typeface="Arial" charset="0"/>
              </a:rPr>
              <a:t/>
            </a:r>
            <a:br>
              <a:rPr lang="ru-RU" sz="6000" b="1" dirty="0" smtClean="0">
                <a:latin typeface="Arial" charset="0"/>
              </a:rPr>
            </a:br>
            <a:r>
              <a:rPr lang="ru-RU" sz="6000" b="1" dirty="0" smtClean="0"/>
              <a:t> </a:t>
            </a:r>
            <a:r>
              <a:rPr lang="ru-RU" sz="6000" b="1" dirty="0" err="1" smtClean="0">
                <a:latin typeface="Arial" charset="0"/>
              </a:rPr>
              <a:t>И.Гурина</a:t>
            </a:r>
            <a:r>
              <a:rPr lang="ru-RU" sz="6000" b="1" dirty="0" smtClean="0">
                <a:latin typeface="Arial" charset="0"/>
              </a:rPr>
              <a:t/>
            </a:r>
            <a:br>
              <a:rPr lang="ru-RU" sz="6000" b="1" dirty="0" smtClean="0">
                <a:latin typeface="Arial" charset="0"/>
              </a:rPr>
            </a:br>
            <a:r>
              <a:rPr lang="ru-RU" sz="3600" dirty="0"/>
              <a:t>(для детей 3-4 лет)</a:t>
            </a:r>
            <a:endParaRPr lang="ru-RU" sz="3600" b="1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5364163" y="1268413"/>
            <a:ext cx="3322637" cy="417671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sz="2000" b="1" smtClean="0">
                <a:latin typeface="Times New Roman" pitchFamily="18" charset="0"/>
              </a:rPr>
              <a:t>Жил-был в лесу заяц. Все зайцы были как зайцы: летом серые, зимой белые. А этот и зимой и летом был одним цветом. И цвет этот был ни белый, ни серый, а просто грязный, потому что заяц никогда не умывался.</a:t>
            </a:r>
          </a:p>
        </p:txBody>
      </p:sp>
      <p:pic>
        <p:nvPicPr>
          <p:cNvPr id="34818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412908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357563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>Шел он как-то по тропинке, а навстречу ему лиса.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Ты кто? – спрашивает лиса.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Заяц, - ответил заяц.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Не может быть, - замотала головой лиса. – Я никогда таких зайцев не видела, таких страшных не бывает! Может быть ты еж?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Почему? – удивился заяц.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Потому что на тебе солома старая, шелуха от шишек и шерсть вся свалялась, на иголки стала похожа.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Заяц обиделся, но решил, что умываться все равно не будет. Провалялся он по земле, стряхнул старую солому и шелуху от шишек и пошел дальше.</a:t>
            </a:r>
            <a:br>
              <a:rPr lang="ru-RU" sz="2000" b="1" smtClean="0">
                <a:latin typeface="Times New Roman" pitchFamily="18" charset="0"/>
              </a:rPr>
            </a:br>
            <a:endParaRPr lang="ru-RU" sz="2000" b="1" smtClean="0">
              <a:latin typeface="Times New Roman" pitchFamily="18" charset="0"/>
            </a:endParaRPr>
          </a:p>
        </p:txBody>
      </p:sp>
      <p:pic>
        <p:nvPicPr>
          <p:cNvPr id="3584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068638"/>
            <a:ext cx="7920037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357563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А навстречу ему волк.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- Ты кто? – спрашивает волк.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- Заяц, - ответил заяц.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- Не может быть, - сел на задние лапы волк. – Я никогда таких зайцев не видел, таких страшных не бывает! Может быть ты крот?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- Почему крот? – удивился заяц.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- Потому что ты весь в земле, вон какой черный!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Заяц обиделся, но решил, что умываться все равно не будет. Провалялся он по траве, стряхнул землю и пошел дальше.</a:t>
            </a:r>
            <a:br>
              <a:rPr lang="ru-RU" sz="2000" b="1" dirty="0" smtClean="0">
                <a:latin typeface="Times New Roman" pitchFamily="18" charset="0"/>
              </a:rPr>
            </a:br>
            <a:endParaRPr lang="ru-RU" sz="2000" b="1" dirty="0" smtClean="0">
              <a:latin typeface="Times New Roman" pitchFamily="18" charset="0"/>
            </a:endParaRPr>
          </a:p>
        </p:txBody>
      </p:sp>
      <p:pic>
        <p:nvPicPr>
          <p:cNvPr id="3686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213100"/>
            <a:ext cx="78184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>А навстречу ему медведь.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Ты кто? – спрашивает медведь.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Заяц, - ответил заяц.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Не может быть, - замотал головой медведь. – Я никогда таких зайцев не видела, таких страшных не бывает! Может быть ты лягушка?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Почему? – удивился заяц.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Потому что весь зеленый!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Заяц обиделся, но решил, что умываться все равно не будет.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Ну и что, зато не съели, - подумал он и пошел дальше.</a:t>
            </a:r>
          </a:p>
        </p:txBody>
      </p:sp>
      <p:pic>
        <p:nvPicPr>
          <p:cNvPr id="37890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068638"/>
            <a:ext cx="74882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357563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>Видит, на поляне играют зайцы.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1900" b="1" smtClean="0">
                <a:latin typeface="Times New Roman" pitchFamily="18" charset="0"/>
              </a:rPr>
              <a:t>- Привет, – закричал заяц, выскочив на опушку.- Возьмите меня к себе поиграть.</a:t>
            </a:r>
            <a:br>
              <a:rPr lang="ru-RU" sz="19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А ты кто? – хором спросили зайцы.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Как кто? Заяц!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Не может быть, - сказал один из игравших на поляне зайчиков. – Ты на нас совсем не похож.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Как не похож? – расстроился грязный заяц. - Разве я не такой же, как вы?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1900" b="1" smtClean="0">
                <a:latin typeface="Times New Roman" pitchFamily="18" charset="0"/>
              </a:rPr>
              <a:t>- Нет! – хором прокричали зайцы. – Вот пойдем к речке, посмотрим в воду, отражения сравним.</a:t>
            </a:r>
            <a:br>
              <a:rPr lang="ru-RU" sz="19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И поскакали они все к речке. Сели чистые зайцы рядком, а грязный заяц в самом конце пристроился. Наклонился над водой, а там…</a:t>
            </a:r>
          </a:p>
        </p:txBody>
      </p:sp>
      <p:pic>
        <p:nvPicPr>
          <p:cNvPr id="38914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429000"/>
            <a:ext cx="734536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3495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sz="2000" b="1" smtClean="0">
                <a:latin typeface="Times New Roman" pitchFamily="18" charset="0"/>
              </a:rPr>
              <a:t>Все зайцы, как зайцы – серые, а рядом с ними кто-то такой страшный!!! Закричал грязный заяц от страха и свалился в воду. Поплавал-поплавал, понырял, да и выпрыгнул на берег.</a:t>
            </a:r>
          </a:p>
        </p:txBody>
      </p:sp>
      <p:pic>
        <p:nvPicPr>
          <p:cNvPr id="39938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844675"/>
            <a:ext cx="68056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3495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Char char="-"/>
            </a:pPr>
            <a:r>
              <a:rPr lang="ru-RU" sz="2000" b="1" smtClean="0">
                <a:latin typeface="Times New Roman" pitchFamily="18" charset="0"/>
              </a:rPr>
              <a:t> Ой, - закричали зайцы. – И правда, ты заяц!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Он осторожно вернулся к реке и посмотрел на свое отражение.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Какой я красивый, оказывается, - удивился заяц и пошел играть к своим новым друзьям.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С того дня он каждое утро бегал вместе со всеми к речке умываться.</a:t>
            </a:r>
          </a:p>
        </p:txBody>
      </p:sp>
      <p:pic>
        <p:nvPicPr>
          <p:cNvPr id="40962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565400"/>
            <a:ext cx="7561262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/>
          <a:lstStyle/>
          <a:p>
            <a:r>
              <a:rPr lang="ru-RU" sz="4000" smtClean="0"/>
              <a:t> </a:t>
            </a:r>
            <a:r>
              <a:rPr lang="ru-RU" sz="4000" b="1" smtClean="0"/>
              <a:t>«Часто один мощный художественный образ влагает в нашу душу более, чем добыто многими годами жизни»</a:t>
            </a:r>
            <a:br>
              <a:rPr lang="ru-RU" sz="4000" b="1" smtClean="0"/>
            </a:br>
            <a:r>
              <a:rPr lang="ru-RU" sz="4000" b="1" smtClean="0"/>
              <a:t>                            (В.М. Гаршин)</a:t>
            </a:r>
            <a:br>
              <a:rPr lang="ru-RU" sz="4000" b="1" smtClean="0"/>
            </a:br>
            <a:endParaRPr lang="ru-RU" sz="4000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ПРОБЛЕМА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Bookman Old Style" pitchFamily="18" charset="0"/>
              </a:rPr>
              <a:t>          Детям с ограниченными возможностями здоровья (ОВЗ) в силу своих особенностей сложнее даётся овладение знаниями, умениями и навыками, что необходимо для успешной интеграции в обществе. Поэтому коррекционная работа в группе для детей с ОВЗ ориентирована на обеспечение максимального проявления в деятельности детей положительных эмоций, создание позитивного настроя на получение знаний, эмоционального подъёма в познавательной деятельности.  </a:t>
            </a:r>
            <a:r>
              <a:rPr lang="ru-RU" dirty="0" err="1">
                <a:latin typeface="Bookman Old Style" pitchFamily="18" charset="0"/>
              </a:rPr>
              <a:t>Сказкотерапия</a:t>
            </a:r>
            <a:r>
              <a:rPr lang="ru-RU" dirty="0">
                <a:latin typeface="Bookman Old Style" pitchFamily="18" charset="0"/>
              </a:rPr>
              <a:t> наиболее эффективна в обучении детей с ОВЗ. Детские психологи утверждают, что сказка помогает ребёнку справляться со стрессовыми нагрузками. Сказки легко внедряются в любые образовательные программы, не меняя их содержания. Это именно то, что необходимо для детей с ОВЗ.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Используемая литература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М.Пляцковский;</a:t>
            </a:r>
          </a:p>
          <a:p>
            <a:pPr>
              <a:buFont typeface="Arial" charset="0"/>
              <a:buNone/>
            </a:pPr>
            <a:r>
              <a:rPr lang="ru-RU" smtClean="0"/>
              <a:t>И.Гурина;</a:t>
            </a:r>
          </a:p>
          <a:p>
            <a:pPr>
              <a:buFont typeface="Arial" charset="0"/>
              <a:buNone/>
            </a:pPr>
            <a:r>
              <a:rPr lang="ru-RU" smtClean="0"/>
              <a:t>В.Гаршин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ЦЕЛЬ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Коррекция и развитие творческих способностей детей с ОВЗ через средства театрального искусства.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Развитие интереса к сказкам.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Вовлечение детей в речевую работу.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Создание условий для активного использования сказок в деятельности детей.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ЗАДАЧИ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500" smtClean="0"/>
              <a:t>  </a:t>
            </a:r>
            <a:r>
              <a:rPr lang="ru-RU" sz="2500" smtClean="0">
                <a:latin typeface="Arial" charset="0"/>
              </a:rPr>
              <a:t>способствовать </a:t>
            </a:r>
            <a:r>
              <a:rPr lang="ru-RU" sz="2500" smtClean="0"/>
              <a:t>социализ</a:t>
            </a:r>
            <a:r>
              <a:rPr lang="ru-RU" sz="2500" smtClean="0">
                <a:latin typeface="Arial" charset="0"/>
              </a:rPr>
              <a:t>ации</a:t>
            </a:r>
            <a:r>
              <a:rPr lang="ru-RU" sz="2500" smtClean="0"/>
              <a:t> детей с ограниченными возможностями здоровья.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500" smtClean="0"/>
              <a:t>   развивать эмоциональную отзывчивость, внимание,    любознательность.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500" smtClean="0"/>
              <a:t>   научить детей слушать, воспринимать, отвечать на  вопросы.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500" smtClean="0"/>
              <a:t>   помочь овладению коммуникативными навыками.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500" smtClean="0"/>
              <a:t>   учить играть дружно, не ссориться.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500" smtClean="0"/>
              <a:t>   помочь овладением средствами образной     выразительности.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500" smtClean="0"/>
              <a:t>   прививать  желание заботиться о своём здоровье, развивать речевую активность</a:t>
            </a:r>
            <a:br>
              <a:rPr lang="ru-RU" sz="2500" smtClean="0"/>
            </a:br>
            <a:r>
              <a:rPr lang="ru-RU" sz="2500" smtClean="0"/>
              <a:t>   воспитывать доброжелательность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Результат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/>
              <a:t> В процессе взаимодействия в коррекционной группе происходит обсуждение и обогащение жизненного опыта, нахождение путей решения внутренних проблем посредством </a:t>
            </a:r>
            <a:r>
              <a:rPr lang="ru-RU" i="1" dirty="0"/>
              <a:t>решения сказочных задач.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/>
              <a:t> В процессе ознакомления со сказками у детей активизируется словарь, развивается связная речь.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/>
              <a:t>У детей появляется интерес к играм, драматизациям.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/>
              <a:t>Обеспечение успешности детей с особыми образовательными потребностями наряду с детьми, не имеющими проблем в развитии.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6000" b="1" dirty="0" smtClean="0"/>
              <a:t>«Сказка про жадность»</a:t>
            </a:r>
            <a:r>
              <a:rPr lang="ru-RU" sz="6000" b="1" dirty="0" smtClean="0">
                <a:latin typeface="Arial" charset="0"/>
              </a:rPr>
              <a:t/>
            </a:r>
            <a:br>
              <a:rPr lang="ru-RU" sz="6000" b="1" dirty="0" smtClean="0">
                <a:latin typeface="Arial" charset="0"/>
              </a:rPr>
            </a:br>
            <a:r>
              <a:rPr lang="ru-RU" sz="6000" b="1" dirty="0" smtClean="0">
                <a:latin typeface="Arial" charset="0"/>
              </a:rPr>
              <a:t/>
            </a:r>
            <a:br>
              <a:rPr lang="ru-RU" sz="6000" b="1" dirty="0" smtClean="0">
                <a:latin typeface="Arial" charset="0"/>
              </a:rPr>
            </a:br>
            <a:r>
              <a:rPr lang="ru-RU" sz="6000" b="1" dirty="0" smtClean="0"/>
              <a:t> </a:t>
            </a:r>
            <a:r>
              <a:rPr lang="ru-RU" sz="6000" b="1" dirty="0" err="1" smtClean="0"/>
              <a:t>М.Пляцковский</a:t>
            </a:r>
            <a:r>
              <a:rPr lang="ru-RU" sz="6000" b="1" dirty="0" smtClean="0"/>
              <a:t> </a:t>
            </a:r>
            <a:br>
              <a:rPr lang="ru-RU" sz="6000" b="1" dirty="0" smtClean="0"/>
            </a:br>
            <a:r>
              <a:rPr lang="ru-RU" sz="3600" dirty="0" smtClean="0"/>
              <a:t>(для детей 3-4 лет)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323850" y="836613"/>
            <a:ext cx="4679950" cy="45942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800" smtClean="0">
                <a:latin typeface="Times New Roman" pitchFamily="18" charset="0"/>
              </a:rPr>
              <a:t>Жили два воробья: 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Чик и Чирик. 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Однажды Чику пришла посылка от бабушки. 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Целый ящик пшена. 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Но Чик об этом ни словечка не сказал своему приятелю.</a:t>
            </a:r>
          </a:p>
        </p:txBody>
      </p:sp>
      <p:pic>
        <p:nvPicPr>
          <p:cNvPr id="20482" name="Picture 3" descr="C:\Documents and Settings\Олег\Рабочий стол\p004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99000" y="260350"/>
            <a:ext cx="4141788" cy="57499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787900" y="836613"/>
            <a:ext cx="3898900" cy="50990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800" smtClean="0">
                <a:latin typeface="Times New Roman" pitchFamily="18" charset="0"/>
              </a:rPr>
              <a:t>«Если я пшено раздавать буду, то себе ничего не останется», - подумал он. Так и склевал все зернышки один. </a:t>
            </a:r>
          </a:p>
        </p:txBody>
      </p:sp>
      <p:pic>
        <p:nvPicPr>
          <p:cNvPr id="21506" name="Picture 2" descr="C:\Documents and Settings\Олег\Рабочий стол\p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12875"/>
            <a:ext cx="4535488" cy="43053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695</Words>
  <Application>Microsoft Office PowerPoint</Application>
  <PresentationFormat>Экран (4:3)</PresentationFormat>
  <Paragraphs>56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ГБОУ СОШ №2 п.г.т. Безенчук  структурное подразделение «детский сад «Золотой петушок»  на окружной конкурс педагогического мастерства «Методическая разработка воспитателя по коррекционной педагогике»  в номинации «Электронные дидактические пособия»: Методический материал для работы с детьми с ЗПР «Сказкотерапия»                                               Воспитатель:                                                                    Фатерова Ольга Николаевна       п.г.т. Безенчук 2019</vt:lpstr>
      <vt:lpstr> Сказкотерапия –  это, прежде всего, ЯЗЫК,  на котором можно вести беседы с душой человека   </vt:lpstr>
      <vt:lpstr>ПРОБЛЕМА</vt:lpstr>
      <vt:lpstr>ЦЕЛЬ</vt:lpstr>
      <vt:lpstr>ЗАДАЧИ</vt:lpstr>
      <vt:lpstr>Результат</vt:lpstr>
      <vt:lpstr>        «Сказка про жадность»   М.Пляцковский  (для детей 3-4 лет)</vt:lpstr>
      <vt:lpstr>Жили два воробья:  Чик и Чирик.  Однажды Чику пришла посылка от бабушки.  Целый ящик пшена.  Но Чик об этом ни словечка не сказал своему приятелю.</vt:lpstr>
      <vt:lpstr>«Если я пшено раздавать буду, то себе ничего не останется», - подумал он. Так и склевал все зернышки один. </vt:lpstr>
      <vt:lpstr>А когда ящик выбрасывал, то несколько зернышек все же просыпалось на землю. Нашел эти зернышки Чирик, собрал в пакетик аккуратно и полетел к своему приятелю Чику.</vt:lpstr>
      <vt:lpstr> Здравствуй, Чик! Я сегодня нашел десять зернышек пшена. Давай их поровну разделим и склюем. - Не надо…Зачем?.. – стал отмахиваться крылышками Чик. – Ты нашел – ты и ешь! - Но мы же с тобой друзья, - сказал Чирик. – А друзья все должны делить пополам. Разве не так?</vt:lpstr>
      <vt:lpstr>Презентация PowerPoint</vt:lpstr>
      <vt:lpstr>Презентация PowerPoint</vt:lpstr>
      <vt:lpstr>Жил-был медвежонок. Он ужасно не любил чистить зубки.</vt:lpstr>
      <vt:lpstr>Зубы надо обязательно чистить два раза в день: утром и вечером, - говорила ему мама. Но Мишка ее не слушал.</vt:lpstr>
      <vt:lpstr>Презентация PowerPoint</vt:lpstr>
      <vt:lpstr>Презентация PowerPoint</vt:lpstr>
      <vt:lpstr>Презентация PowerPoint</vt:lpstr>
      <vt:lpstr>Медвежата весело играли на лесной опушке. - Мишка, привет! – закричали они. – А почему ты такой грустный? - Зубы болят, - печально сказал медвежонок. - Наверное, ты забывал их чистить? – предположили друзья. - А вы что, каждый день их чистите? – удивился медвежонок. - А как же, - наперебой закричали медвежата. – Не просто каждый день, а утром и вечером. Разве тебе родители не говорили, что если за зубками не ухаживать, то они будут болеть? - Говорили, - загрустил медвежонок, - Только я их не слушался.</vt:lpstr>
      <vt:lpstr>Он побежал к маме-медведице и прямо с порога закричал: - Мама, мама! Где моя зубная щетка, давай ее скорее сюда! С тех пор медвежонок никогда не забывал чистить зубы.</vt:lpstr>
      <vt:lpstr>        «Сказка про зайца-грязнулю»   И.Гурина (для детей 3-4 лет)</vt:lpstr>
      <vt:lpstr>Жил-был в лесу заяц. Все зайцы были как зайцы: летом серые, зимой белые. А этот и зимой и летом был одним цветом. И цвет этот был ни белый, ни серый, а просто грязный, потому что заяц никогда не умывался.</vt:lpstr>
      <vt:lpstr>Шел он как-то по тропинке, а навстречу ему лиса. - Ты кто? – спрашивает лиса. - Заяц, - ответил заяц. - Не может быть, - замотала головой лиса. – Я никогда таких зайцев не видела, таких страшных не бывает! Может быть ты еж? - Почему? – удивился заяц. - Потому что на тебе солома старая, шелуха от шишек и шерсть вся свалялась, на иголки стала похожа. Заяц обиделся, но решил, что умываться все равно не будет. Провалялся он по земле, стряхнул старую солому и шелуху от шишек и пошел дальше. </vt:lpstr>
      <vt:lpstr>А навстречу ему волк. - Ты кто? – спрашивает волк. - Заяц, - ответил заяц. - Не может быть, - сел на задние лапы волк. – Я никогда таких зайцев не видел, таких страшных не бывает! Может быть ты крот? - Почему крот? – удивился заяц. - Потому что ты весь в земле, вон какой черный! Заяц обиделся, но решил, что умываться все равно не будет. Провалялся он по траве, стряхнул землю и пошел дальше. </vt:lpstr>
      <vt:lpstr>А навстречу ему медведь. - Ты кто? – спрашивает медведь. - Заяц, - ответил заяц. - Не может быть, - замотал головой медведь. – Я никогда таких зайцев не видела, таких страшных не бывает! Может быть ты лягушка? - Почему? – удивился заяц. - Потому что весь зеленый! Заяц обиделся, но решил, что умываться все равно не будет.  - Ну и что, зато не съели, - подумал он и пошел дальше.</vt:lpstr>
      <vt:lpstr>Видит, на поляне играют зайцы. - Привет, – закричал заяц, выскочив на опушку.- Возьмите меня к себе поиграть. - А ты кто? – хором спросили зайцы. - Как кто? Заяц!  - Не может быть, - сказал один из игравших на поляне зайчиков. – Ты на нас совсем не похож. - Как не похож? – расстроился грязный заяц. - Разве я не такой же, как вы? - Нет! – хором прокричали зайцы. – Вот пойдем к речке, посмотрим в воду, отражения сравним. И поскакали они все к речке. Сели чистые зайцы рядком, а грязный заяц в самом конце пристроился. Наклонился над водой, а там…</vt:lpstr>
      <vt:lpstr>Все зайцы, как зайцы – серые, а рядом с ними кто-то такой страшный!!! Закричал грязный заяц от страха и свалился в воду. Поплавал-поплавал, понырял, да и выпрыгнул на берег.</vt:lpstr>
      <vt:lpstr> Ой, - закричали зайцы. – И правда, ты заяц! Он осторожно вернулся к реке и посмотрел на свое отражение. - Какой я красивый, оказывается, - удивился заяц и пошел играть к своим новым друзьям. С того дня он каждое утро бегал вместе со всеми к речке умываться.</vt:lpstr>
      <vt:lpstr> «Часто один мощный художественный образ влагает в нашу душу более, чем добыто многими годами жизни»                             (В.М. Гаршин) </vt:lpstr>
      <vt:lpstr>Используемая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Сказкотерапия для детей младшей группы</dc:title>
  <cp:lastModifiedBy>Пользователь Windows</cp:lastModifiedBy>
  <cp:revision>30</cp:revision>
  <cp:lastPrinted>2017-01-28T16:59:40Z</cp:lastPrinted>
  <dcterms:modified xsi:type="dcterms:W3CDTF">2019-08-04T11:26:58Z</dcterms:modified>
</cp:coreProperties>
</file>