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8" r:id="rId2"/>
    <p:sldMasterId id="2147483816" r:id="rId3"/>
    <p:sldMasterId id="2147483828" r:id="rId4"/>
    <p:sldMasterId id="2147483840" r:id="rId5"/>
  </p:sldMasterIdLst>
  <p:notesMasterIdLst>
    <p:notesMasterId r:id="rId24"/>
  </p:notesMasterIdLst>
  <p:sldIdLst>
    <p:sldId id="256" r:id="rId6"/>
    <p:sldId id="364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6" r:id="rId20"/>
    <p:sldId id="387" r:id="rId21"/>
    <p:sldId id="385" r:id="rId22"/>
    <p:sldId id="271" r:id="rId23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9FF"/>
    <a:srgbClr val="00B0F0"/>
    <a:srgbClr val="71DAFF"/>
    <a:srgbClr val="2B7BBF"/>
    <a:srgbClr val="0079C2"/>
    <a:srgbClr val="003366"/>
    <a:srgbClr val="B9E1E5"/>
    <a:srgbClr val="3399FF"/>
    <a:srgbClr val="EFF7F8"/>
    <a:srgbClr val="B9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9" autoAdjust="0"/>
    <p:restoredTop sz="83770" autoAdjust="0"/>
  </p:normalViewPr>
  <p:slideViewPr>
    <p:cSldViewPr>
      <p:cViewPr>
        <p:scale>
          <a:sx n="87" d="100"/>
          <a:sy n="87" d="100"/>
        </p:scale>
        <p:origin x="-6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518"/>
            <a:ext cx="5438140" cy="446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87"/>
            <a:ext cx="2945659" cy="49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7787"/>
            <a:ext cx="2945659" cy="49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9EDE87C-72F1-4E48-ABFD-C79F33C520B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41636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5E524-1080-46AB-B3FC-497B71500E57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dirty="0"/>
          </a:p>
        </p:txBody>
      </p:sp>
      <p:sp>
        <p:nvSpPr>
          <p:cNvPr id="40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4100" name="Заметки 2"/>
          <p:cNvSpPr>
            <a:spLocks noGrp="1"/>
          </p:cNvSpPr>
          <p:nvPr>
            <p:ph type="body" idx="1"/>
          </p:nvPr>
        </p:nvSpPr>
        <p:spPr>
          <a:xfrm>
            <a:off x="681342" y="4713895"/>
            <a:ext cx="5438140" cy="4466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101" name="Номер слайда 3"/>
          <p:cNvSpPr txBox="1">
            <a:spLocks noGrp="1"/>
          </p:cNvSpPr>
          <p:nvPr/>
        </p:nvSpPr>
        <p:spPr bwMode="auto">
          <a:xfrm>
            <a:off x="3850443" y="9427787"/>
            <a:ext cx="2945659" cy="4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5B85F9-4DC7-410C-80C0-064E7839E506}" type="slidenum">
              <a:rPr lang="ru-RU" altLang="ru-RU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37946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5E524-1080-46AB-B3FC-497B71500E57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0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4100" name="Заметки 2"/>
          <p:cNvSpPr>
            <a:spLocks noGrp="1"/>
          </p:cNvSpPr>
          <p:nvPr>
            <p:ph type="body" idx="1"/>
          </p:nvPr>
        </p:nvSpPr>
        <p:spPr>
          <a:xfrm>
            <a:off x="681342" y="4713895"/>
            <a:ext cx="5438140" cy="4466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101" name="Номер слайда 3"/>
          <p:cNvSpPr txBox="1">
            <a:spLocks noGrp="1"/>
          </p:cNvSpPr>
          <p:nvPr/>
        </p:nvSpPr>
        <p:spPr bwMode="auto">
          <a:xfrm>
            <a:off x="3850443" y="9427787"/>
            <a:ext cx="2945659" cy="4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5B85F9-4DC7-410C-80C0-064E7839E506}" type="slidenum">
              <a:rPr lang="ru-RU" altLang="ru-RU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46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5E524-1080-46AB-B3FC-497B71500E57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11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0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4100" name="Заметки 2"/>
          <p:cNvSpPr>
            <a:spLocks noGrp="1"/>
          </p:cNvSpPr>
          <p:nvPr>
            <p:ph type="body" idx="1"/>
          </p:nvPr>
        </p:nvSpPr>
        <p:spPr>
          <a:xfrm>
            <a:off x="681342" y="4713895"/>
            <a:ext cx="5438140" cy="4466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101" name="Номер слайда 3"/>
          <p:cNvSpPr txBox="1">
            <a:spLocks noGrp="1"/>
          </p:cNvSpPr>
          <p:nvPr/>
        </p:nvSpPr>
        <p:spPr bwMode="auto">
          <a:xfrm>
            <a:off x="3850443" y="9427787"/>
            <a:ext cx="2945659" cy="4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5B85F9-4DC7-410C-80C0-064E7839E506}" type="slidenum">
              <a:rPr lang="ru-RU" altLang="ru-RU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46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5E524-1080-46AB-B3FC-497B71500E57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12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0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4100" name="Заметки 2"/>
          <p:cNvSpPr>
            <a:spLocks noGrp="1"/>
          </p:cNvSpPr>
          <p:nvPr>
            <p:ph type="body" idx="1"/>
          </p:nvPr>
        </p:nvSpPr>
        <p:spPr>
          <a:xfrm>
            <a:off x="681342" y="4713895"/>
            <a:ext cx="5438140" cy="4466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101" name="Номер слайда 3"/>
          <p:cNvSpPr txBox="1">
            <a:spLocks noGrp="1"/>
          </p:cNvSpPr>
          <p:nvPr/>
        </p:nvSpPr>
        <p:spPr bwMode="auto">
          <a:xfrm>
            <a:off x="3850443" y="9427787"/>
            <a:ext cx="2945659" cy="4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5B85F9-4DC7-410C-80C0-064E7839E506}" type="slidenum">
              <a:rPr lang="ru-RU" altLang="ru-RU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46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5E524-1080-46AB-B3FC-497B71500E57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13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0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4100" name="Заметки 2"/>
          <p:cNvSpPr>
            <a:spLocks noGrp="1"/>
          </p:cNvSpPr>
          <p:nvPr>
            <p:ph type="body" idx="1"/>
          </p:nvPr>
        </p:nvSpPr>
        <p:spPr>
          <a:xfrm>
            <a:off x="681342" y="4713895"/>
            <a:ext cx="5438140" cy="4466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101" name="Номер слайда 3"/>
          <p:cNvSpPr txBox="1">
            <a:spLocks noGrp="1"/>
          </p:cNvSpPr>
          <p:nvPr/>
        </p:nvSpPr>
        <p:spPr bwMode="auto">
          <a:xfrm>
            <a:off x="3850443" y="9427787"/>
            <a:ext cx="2945659" cy="4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5B85F9-4DC7-410C-80C0-064E7839E506}" type="slidenum">
              <a:rPr lang="ru-RU" altLang="ru-RU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46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5E524-1080-46AB-B3FC-497B71500E57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14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0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4100" name="Заметки 2"/>
          <p:cNvSpPr>
            <a:spLocks noGrp="1"/>
          </p:cNvSpPr>
          <p:nvPr>
            <p:ph type="body" idx="1"/>
          </p:nvPr>
        </p:nvSpPr>
        <p:spPr>
          <a:xfrm>
            <a:off x="681342" y="4713895"/>
            <a:ext cx="5438140" cy="4466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101" name="Номер слайда 3"/>
          <p:cNvSpPr txBox="1">
            <a:spLocks noGrp="1"/>
          </p:cNvSpPr>
          <p:nvPr/>
        </p:nvSpPr>
        <p:spPr bwMode="auto">
          <a:xfrm>
            <a:off x="3850443" y="9427787"/>
            <a:ext cx="2945659" cy="4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5B85F9-4DC7-410C-80C0-064E7839E506}" type="slidenum">
              <a:rPr lang="ru-RU" altLang="ru-RU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46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5E524-1080-46AB-B3FC-497B71500E57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15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0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4100" name="Заметки 2"/>
          <p:cNvSpPr>
            <a:spLocks noGrp="1"/>
          </p:cNvSpPr>
          <p:nvPr>
            <p:ph type="body" idx="1"/>
          </p:nvPr>
        </p:nvSpPr>
        <p:spPr>
          <a:xfrm>
            <a:off x="681342" y="4713895"/>
            <a:ext cx="5438140" cy="4466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101" name="Номер слайда 3"/>
          <p:cNvSpPr txBox="1">
            <a:spLocks noGrp="1"/>
          </p:cNvSpPr>
          <p:nvPr/>
        </p:nvSpPr>
        <p:spPr bwMode="auto">
          <a:xfrm>
            <a:off x="3850443" y="9427787"/>
            <a:ext cx="2945659" cy="4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5B85F9-4DC7-410C-80C0-064E7839E506}" type="slidenum">
              <a:rPr lang="ru-RU" altLang="ru-RU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46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5E524-1080-46AB-B3FC-497B71500E57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16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0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4100" name="Заметки 2"/>
          <p:cNvSpPr>
            <a:spLocks noGrp="1"/>
          </p:cNvSpPr>
          <p:nvPr>
            <p:ph type="body" idx="1"/>
          </p:nvPr>
        </p:nvSpPr>
        <p:spPr>
          <a:xfrm>
            <a:off x="681342" y="4713895"/>
            <a:ext cx="5438140" cy="4466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101" name="Номер слайда 3"/>
          <p:cNvSpPr txBox="1">
            <a:spLocks noGrp="1"/>
          </p:cNvSpPr>
          <p:nvPr/>
        </p:nvSpPr>
        <p:spPr bwMode="auto">
          <a:xfrm>
            <a:off x="3850443" y="9427787"/>
            <a:ext cx="2945659" cy="4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5B85F9-4DC7-410C-80C0-064E7839E506}" type="slidenum">
              <a:rPr lang="ru-RU" altLang="ru-RU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46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5E524-1080-46AB-B3FC-497B71500E57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17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0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4100" name="Заметки 2"/>
          <p:cNvSpPr>
            <a:spLocks noGrp="1"/>
          </p:cNvSpPr>
          <p:nvPr>
            <p:ph type="body" idx="1"/>
          </p:nvPr>
        </p:nvSpPr>
        <p:spPr>
          <a:xfrm>
            <a:off x="681342" y="4713895"/>
            <a:ext cx="5438140" cy="4466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101" name="Номер слайда 3"/>
          <p:cNvSpPr txBox="1">
            <a:spLocks noGrp="1"/>
          </p:cNvSpPr>
          <p:nvPr/>
        </p:nvSpPr>
        <p:spPr bwMode="auto">
          <a:xfrm>
            <a:off x="3850443" y="9427787"/>
            <a:ext cx="2945659" cy="4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5B85F9-4DC7-410C-80C0-064E7839E506}" type="slidenum">
              <a:rPr lang="ru-RU" altLang="ru-RU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46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40D5C1-0D37-4AC2-A3DF-81EB7BA7C9EA}" type="slidenum">
              <a:rPr lang="ru-RU" altLang="ru-RU" smtClean="0"/>
              <a:pPr>
                <a:spcBef>
                  <a:spcPct val="0"/>
                </a:spcBef>
              </a:pPr>
              <a:t>18</a:t>
            </a:fld>
            <a:endParaRPr lang="ru-RU" altLang="ru-RU" dirty="0"/>
          </a:p>
        </p:txBody>
      </p:sp>
      <p:sp>
        <p:nvSpPr>
          <p:cNvPr id="368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36868" name="Заметки 2"/>
          <p:cNvSpPr>
            <a:spLocks noGrp="1"/>
          </p:cNvSpPr>
          <p:nvPr>
            <p:ph type="body" idx="1"/>
          </p:nvPr>
        </p:nvSpPr>
        <p:spPr>
          <a:xfrm>
            <a:off x="681342" y="4713895"/>
            <a:ext cx="5438140" cy="4466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6869" name="Номер слайда 3"/>
          <p:cNvSpPr txBox="1">
            <a:spLocks noGrp="1"/>
          </p:cNvSpPr>
          <p:nvPr/>
        </p:nvSpPr>
        <p:spPr bwMode="auto">
          <a:xfrm>
            <a:off x="3850443" y="9427787"/>
            <a:ext cx="2945659" cy="4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80D83C-CBAD-44BE-A9BB-9298A8C50673}" type="slidenum">
              <a:rPr lang="ru-RU" altLang="ru-RU"/>
              <a:pPr algn="r" eaLnBrk="1" hangingPunct="1">
                <a:spcBef>
                  <a:spcPct val="0"/>
                </a:spcBef>
              </a:pPr>
              <a:t>18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0489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5E524-1080-46AB-B3FC-497B71500E57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0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4100" name="Заметки 2"/>
          <p:cNvSpPr>
            <a:spLocks noGrp="1"/>
          </p:cNvSpPr>
          <p:nvPr>
            <p:ph type="body" idx="1"/>
          </p:nvPr>
        </p:nvSpPr>
        <p:spPr>
          <a:xfrm>
            <a:off x="681342" y="4713895"/>
            <a:ext cx="5438140" cy="4466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101" name="Номер слайда 3"/>
          <p:cNvSpPr txBox="1">
            <a:spLocks noGrp="1"/>
          </p:cNvSpPr>
          <p:nvPr/>
        </p:nvSpPr>
        <p:spPr bwMode="auto">
          <a:xfrm>
            <a:off x="3850443" y="9427787"/>
            <a:ext cx="2945659" cy="4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5B85F9-4DC7-410C-80C0-064E7839E506}" type="slidenum">
              <a:rPr lang="ru-RU" altLang="ru-RU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4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5E524-1080-46AB-B3FC-497B71500E57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0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4100" name="Заметки 2"/>
          <p:cNvSpPr>
            <a:spLocks noGrp="1"/>
          </p:cNvSpPr>
          <p:nvPr>
            <p:ph type="body" idx="1"/>
          </p:nvPr>
        </p:nvSpPr>
        <p:spPr>
          <a:xfrm>
            <a:off x="681342" y="4713895"/>
            <a:ext cx="5438140" cy="4466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101" name="Номер слайда 3"/>
          <p:cNvSpPr txBox="1">
            <a:spLocks noGrp="1"/>
          </p:cNvSpPr>
          <p:nvPr/>
        </p:nvSpPr>
        <p:spPr bwMode="auto">
          <a:xfrm>
            <a:off x="3850443" y="9427787"/>
            <a:ext cx="2945659" cy="4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5B85F9-4DC7-410C-80C0-064E7839E506}" type="slidenum">
              <a:rPr lang="ru-RU" altLang="ru-RU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46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5E524-1080-46AB-B3FC-497B71500E57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0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4100" name="Заметки 2"/>
          <p:cNvSpPr>
            <a:spLocks noGrp="1"/>
          </p:cNvSpPr>
          <p:nvPr>
            <p:ph type="body" idx="1"/>
          </p:nvPr>
        </p:nvSpPr>
        <p:spPr>
          <a:xfrm>
            <a:off x="681342" y="4713895"/>
            <a:ext cx="5438140" cy="4466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101" name="Номер слайда 3"/>
          <p:cNvSpPr txBox="1">
            <a:spLocks noGrp="1"/>
          </p:cNvSpPr>
          <p:nvPr/>
        </p:nvSpPr>
        <p:spPr bwMode="auto">
          <a:xfrm>
            <a:off x="3850443" y="9427787"/>
            <a:ext cx="2945659" cy="4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5B85F9-4DC7-410C-80C0-064E7839E506}" type="slidenum">
              <a:rPr lang="ru-RU" altLang="ru-RU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46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5E524-1080-46AB-B3FC-497B71500E57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0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4100" name="Заметки 2"/>
          <p:cNvSpPr>
            <a:spLocks noGrp="1"/>
          </p:cNvSpPr>
          <p:nvPr>
            <p:ph type="body" idx="1"/>
          </p:nvPr>
        </p:nvSpPr>
        <p:spPr>
          <a:xfrm>
            <a:off x="681342" y="4713895"/>
            <a:ext cx="5438140" cy="4466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101" name="Номер слайда 3"/>
          <p:cNvSpPr txBox="1">
            <a:spLocks noGrp="1"/>
          </p:cNvSpPr>
          <p:nvPr/>
        </p:nvSpPr>
        <p:spPr bwMode="auto">
          <a:xfrm>
            <a:off x="3850443" y="9427787"/>
            <a:ext cx="2945659" cy="4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5B85F9-4DC7-410C-80C0-064E7839E506}" type="slidenum">
              <a:rPr lang="ru-RU" altLang="ru-RU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46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5E524-1080-46AB-B3FC-497B71500E57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0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4100" name="Заметки 2"/>
          <p:cNvSpPr>
            <a:spLocks noGrp="1"/>
          </p:cNvSpPr>
          <p:nvPr>
            <p:ph type="body" idx="1"/>
          </p:nvPr>
        </p:nvSpPr>
        <p:spPr>
          <a:xfrm>
            <a:off x="681342" y="4713895"/>
            <a:ext cx="5438140" cy="4466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101" name="Номер слайда 3"/>
          <p:cNvSpPr txBox="1">
            <a:spLocks noGrp="1"/>
          </p:cNvSpPr>
          <p:nvPr/>
        </p:nvSpPr>
        <p:spPr bwMode="auto">
          <a:xfrm>
            <a:off x="3850443" y="9427787"/>
            <a:ext cx="2945659" cy="4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5B85F9-4DC7-410C-80C0-064E7839E506}" type="slidenum">
              <a:rPr lang="ru-RU" altLang="ru-RU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46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5E524-1080-46AB-B3FC-497B71500E57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7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0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4100" name="Заметки 2"/>
          <p:cNvSpPr>
            <a:spLocks noGrp="1"/>
          </p:cNvSpPr>
          <p:nvPr>
            <p:ph type="body" idx="1"/>
          </p:nvPr>
        </p:nvSpPr>
        <p:spPr>
          <a:xfrm>
            <a:off x="681342" y="4713895"/>
            <a:ext cx="5438140" cy="4466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101" name="Номер слайда 3"/>
          <p:cNvSpPr txBox="1">
            <a:spLocks noGrp="1"/>
          </p:cNvSpPr>
          <p:nvPr/>
        </p:nvSpPr>
        <p:spPr bwMode="auto">
          <a:xfrm>
            <a:off x="3850443" y="9427787"/>
            <a:ext cx="2945659" cy="4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5B85F9-4DC7-410C-80C0-064E7839E506}" type="slidenum">
              <a:rPr lang="ru-RU" altLang="ru-RU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46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5E524-1080-46AB-B3FC-497B71500E57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8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0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4100" name="Заметки 2"/>
          <p:cNvSpPr>
            <a:spLocks noGrp="1"/>
          </p:cNvSpPr>
          <p:nvPr>
            <p:ph type="body" idx="1"/>
          </p:nvPr>
        </p:nvSpPr>
        <p:spPr>
          <a:xfrm>
            <a:off x="681342" y="4713895"/>
            <a:ext cx="5438140" cy="4466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101" name="Номер слайда 3"/>
          <p:cNvSpPr txBox="1">
            <a:spLocks noGrp="1"/>
          </p:cNvSpPr>
          <p:nvPr/>
        </p:nvSpPr>
        <p:spPr bwMode="auto">
          <a:xfrm>
            <a:off x="3850443" y="9427787"/>
            <a:ext cx="2945659" cy="4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5B85F9-4DC7-410C-80C0-064E7839E506}" type="slidenum">
              <a:rPr lang="ru-RU" altLang="ru-RU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46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5E524-1080-46AB-B3FC-497B71500E57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0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4100" name="Заметки 2"/>
          <p:cNvSpPr>
            <a:spLocks noGrp="1"/>
          </p:cNvSpPr>
          <p:nvPr>
            <p:ph type="body" idx="1"/>
          </p:nvPr>
        </p:nvSpPr>
        <p:spPr>
          <a:xfrm>
            <a:off x="681342" y="4713895"/>
            <a:ext cx="5438140" cy="4466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101" name="Номер слайда 3"/>
          <p:cNvSpPr txBox="1">
            <a:spLocks noGrp="1"/>
          </p:cNvSpPr>
          <p:nvPr/>
        </p:nvSpPr>
        <p:spPr bwMode="auto">
          <a:xfrm>
            <a:off x="3850443" y="9427787"/>
            <a:ext cx="2945659" cy="4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5B85F9-4DC7-410C-80C0-064E7839E506}" type="slidenum">
              <a:rPr lang="ru-RU" altLang="ru-RU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4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EEDCC-92B0-4083-B092-16B1E295E57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0117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E20C-5CC2-4C26-85C2-54FA575435E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277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F260F-359D-4C29-8F8A-09E04E04774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20869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EEDCC-92B0-4083-B092-16B1E295E5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24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040C-5E37-4761-8ACE-FAC7C1F15EE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12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6694C-9860-4B07-B862-FE60666D065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5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6AF50-C6F8-458D-A625-57C9B15567E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80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69330-A9DF-4CDB-9463-B8DAD4969DC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1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AE33C-84B1-4210-AABD-B9B55D2D0E1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1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E2545-5533-47D0-9C9E-7EE0D910D5D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2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BA8F6-E630-4DD2-B634-7DEABA4C1B5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9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040C-5E37-4761-8ACE-FAC7C1F15EE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18627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58AF6-AF63-46E1-A2A1-3EF7E187C7E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67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E20C-5CC2-4C26-85C2-54FA575435E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94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F260F-359D-4C29-8F8A-09E04E04774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07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EEDCC-92B0-4083-B092-16B1E295E5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36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040C-5E37-4761-8ACE-FAC7C1F15EE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04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6694C-9860-4B07-B862-FE60666D065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02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6AF50-C6F8-458D-A625-57C9B15567E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51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69330-A9DF-4CDB-9463-B8DAD4969DC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81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AE33C-84B1-4210-AABD-B9B55D2D0E1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1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E2545-5533-47D0-9C9E-7EE0D910D5D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6694C-9860-4B07-B862-FE60666D065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3211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BA8F6-E630-4DD2-B634-7DEABA4C1B5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78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58AF6-AF63-46E1-A2A1-3EF7E187C7E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16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E20C-5CC2-4C26-85C2-54FA575435E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02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F260F-359D-4C29-8F8A-09E04E04774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78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EEDCC-92B0-4083-B092-16B1E295E5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64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040C-5E37-4761-8ACE-FAC7C1F15EE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09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6694C-9860-4B07-B862-FE60666D065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324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6AF50-C6F8-458D-A625-57C9B15567E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67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69330-A9DF-4CDB-9463-B8DAD4969DC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73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AE33C-84B1-4210-AABD-B9B55D2D0E1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9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6AF50-C6F8-458D-A625-57C9B15567E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466602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E2545-5533-47D0-9C9E-7EE0D910D5D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018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BA8F6-E630-4DD2-B634-7DEABA4C1B5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81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58AF6-AF63-46E1-A2A1-3EF7E187C7E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38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E20C-5CC2-4C26-85C2-54FA575435E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675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F260F-359D-4C29-8F8A-09E04E04774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91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EEDCC-92B0-4083-B092-16B1E295E5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661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040C-5E37-4761-8ACE-FAC7C1F15EE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978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6694C-9860-4B07-B862-FE60666D065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8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6AF50-C6F8-458D-A625-57C9B15567E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108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69330-A9DF-4CDB-9463-B8DAD4969DC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1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69330-A9DF-4CDB-9463-B8DAD4969DC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602347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AE33C-84B1-4210-AABD-B9B55D2D0E1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189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E2545-5533-47D0-9C9E-7EE0D910D5D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555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BA8F6-E630-4DD2-B634-7DEABA4C1B5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523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58AF6-AF63-46E1-A2A1-3EF7E187C7E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028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E20C-5CC2-4C26-85C2-54FA575435E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14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F260F-359D-4C29-8F8A-09E04E04774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8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AE33C-84B1-4210-AABD-B9B55D2D0E1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6706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E2545-5533-47D0-9C9E-7EE0D910D5D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6456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BA8F6-E630-4DD2-B634-7DEABA4C1B5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1681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58AF6-AF63-46E1-A2A1-3EF7E187C7E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3797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B37D285-4A1B-4569-8927-C7CBCBA6E0B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B37D285-4A1B-4569-8927-C7CBCBA6E0B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0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B37D285-4A1B-4569-8927-C7CBCBA6E0B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3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B37D285-4A1B-4569-8927-C7CBCBA6E0B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7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B37D285-4A1B-4569-8927-C7CBCBA6E0B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7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762" y="4623"/>
            <a:ext cx="9139238" cy="712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«Промышленно-технологический колледж»</a:t>
            </a:r>
          </a:p>
        </p:txBody>
      </p:sp>
      <p:sp>
        <p:nvSpPr>
          <p:cNvPr id="3077" name="Rectangle 25"/>
          <p:cNvSpPr>
            <a:spLocks noChangeArrowheads="1"/>
          </p:cNvSpPr>
          <p:nvPr/>
        </p:nvSpPr>
        <p:spPr bwMode="auto">
          <a:xfrm>
            <a:off x="7693" y="742289"/>
            <a:ext cx="9140825" cy="5443200"/>
          </a:xfrm>
          <a:prstGeom prst="rect">
            <a:avLst/>
          </a:prstGeom>
          <a:solidFill>
            <a:srgbClr val="0070C0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cs typeface="Arial" panose="020B0604020202020204" pitchFamily="34" charset="0"/>
            </a:endParaRPr>
          </a:p>
        </p:txBody>
      </p:sp>
      <p:sp>
        <p:nvSpPr>
          <p:cNvPr id="3079" name="Rectangle 47"/>
          <p:cNvSpPr>
            <a:spLocks noChangeArrowheads="1"/>
          </p:cNvSpPr>
          <p:nvPr/>
        </p:nvSpPr>
        <p:spPr bwMode="auto">
          <a:xfrm>
            <a:off x="685800" y="603384"/>
            <a:ext cx="8153400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Имитационные технологии в профессиональном обучении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производственного обучения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Бирюкова Ирина Сергеевна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itle 1"/>
          <p:cNvSpPr/>
          <p:nvPr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rgbClr val="0033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762" y="4623"/>
            <a:ext cx="9139238" cy="712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«Промышленно-технологический колледж»</a:t>
            </a:r>
          </a:p>
        </p:txBody>
      </p:sp>
      <p:sp>
        <p:nvSpPr>
          <p:cNvPr id="3077" name="Rectangle 25"/>
          <p:cNvSpPr>
            <a:spLocks noChangeArrowheads="1"/>
          </p:cNvSpPr>
          <p:nvPr/>
        </p:nvSpPr>
        <p:spPr bwMode="auto">
          <a:xfrm>
            <a:off x="4762" y="744102"/>
            <a:ext cx="9140825" cy="5443200"/>
          </a:xfrm>
          <a:prstGeom prst="rect">
            <a:avLst/>
          </a:prstGeom>
          <a:solidFill>
            <a:srgbClr val="0070C0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Aft>
                <a:spcPts val="750"/>
              </a:spcAft>
            </a:pPr>
            <a:endParaRPr lang="ru-RU" sz="2800" dirty="0" smtClean="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endParaRPr lang="ru-RU" sz="2800" dirty="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endParaRPr lang="ru-RU" sz="2800" dirty="0" smtClean="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buFontTx/>
              <a:buNone/>
            </a:pPr>
            <a:endParaRPr lang="ru-RU" sz="28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ru-RU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ru-RU" sz="28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ru-RU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р е н и н г</a:t>
            </a:r>
          </a:p>
          <a:p>
            <a:endParaRPr lang="ru-RU" sz="1400" dirty="0">
              <a:solidFill>
                <a:srgbClr val="000000"/>
              </a:solidFill>
              <a:latin typeface="Georgia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определенных специализированных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умений по работе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 техническими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устройствами.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ru-R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ru-RU" sz="28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ru-R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ru-RU" sz="28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ru-R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ru-RU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ctr">
              <a:buFontTx/>
              <a:buChar char="-"/>
            </a:pPr>
            <a:endParaRPr lang="ru-R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</a:pPr>
            <a:endParaRPr lang="ru-R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  <a:buSzPts val="1000"/>
              <a:buFontTx/>
              <a:buNone/>
              <a:tabLst>
                <a:tab pos="457200" algn="l"/>
              </a:tabLst>
            </a:pPr>
            <a:endParaRPr lang="ru-RU" sz="24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500"/>
              </a:lnSpc>
              <a:spcAft>
                <a:spcPts val="750"/>
              </a:spcAft>
              <a:buSzPts val="1000"/>
              <a:buFontTx/>
              <a:buNone/>
              <a:tabLst>
                <a:tab pos="457200" algn="l"/>
              </a:tabLst>
            </a:pPr>
            <a:endParaRPr lang="ru-RU" sz="2800" dirty="0" smtClean="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079" name="Rectangle 47"/>
          <p:cNvSpPr>
            <a:spLocks noChangeArrowheads="1"/>
          </p:cNvSpPr>
          <p:nvPr/>
        </p:nvSpPr>
        <p:spPr bwMode="auto">
          <a:xfrm>
            <a:off x="685800" y="3111759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itle 1"/>
          <p:cNvSpPr/>
          <p:nvPr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rgbClr val="0033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0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762" y="4623"/>
            <a:ext cx="9139238" cy="712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«Промышленно-технологический колледж»</a:t>
            </a:r>
          </a:p>
        </p:txBody>
      </p:sp>
      <p:sp>
        <p:nvSpPr>
          <p:cNvPr id="3077" name="Rectangle 25"/>
          <p:cNvSpPr>
            <a:spLocks noChangeArrowheads="1"/>
          </p:cNvSpPr>
          <p:nvPr/>
        </p:nvSpPr>
        <p:spPr bwMode="auto">
          <a:xfrm>
            <a:off x="4762" y="744102"/>
            <a:ext cx="9140825" cy="5443200"/>
          </a:xfrm>
          <a:prstGeom prst="rect">
            <a:avLst/>
          </a:prstGeom>
          <a:solidFill>
            <a:srgbClr val="0070C0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Aft>
                <a:spcPts val="750"/>
              </a:spcAft>
            </a:pPr>
            <a:endParaRPr lang="ru-RU" sz="2800" dirty="0" smtClean="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endParaRPr lang="ru-RU" sz="2800" dirty="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endParaRPr lang="ru-RU" sz="2800" dirty="0" smtClean="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buNone/>
            </a:pPr>
            <a:r>
              <a:rPr lang="ru-RU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азыгрывание </a:t>
            </a:r>
            <a:r>
              <a:rPr lang="ru-RU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ролей </a:t>
            </a:r>
            <a:endParaRPr lang="ru-RU" sz="28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0000"/>
              </a:solidFill>
              <a:latin typeface="Georgia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анализа конкретных ситуаций,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которых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лежат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взаимоотношений в коллективе,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стиля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</a:t>
            </a:r>
            <a:r>
              <a:rPr lang="ru-RU" sz="2800" dirty="0" smtClean="0">
                <a:latin typeface="Georgia"/>
              </a:rPr>
              <a:t> </a:t>
            </a:r>
            <a:endParaRPr lang="ru-RU" sz="28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</a:pPr>
            <a:endParaRPr lang="ru-R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</a:pPr>
            <a:endParaRPr lang="ru-R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  <a:buSzPts val="1000"/>
              <a:buFontTx/>
              <a:buNone/>
              <a:tabLst>
                <a:tab pos="457200" algn="l"/>
              </a:tabLst>
            </a:pPr>
            <a:endParaRPr lang="ru-RU" sz="24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500"/>
              </a:lnSpc>
              <a:spcAft>
                <a:spcPts val="750"/>
              </a:spcAft>
              <a:buSzPts val="1000"/>
              <a:buFontTx/>
              <a:buNone/>
              <a:tabLst>
                <a:tab pos="457200" algn="l"/>
              </a:tabLst>
            </a:pPr>
            <a:endParaRPr lang="ru-RU" sz="2800" dirty="0" smtClean="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079" name="Rectangle 47"/>
          <p:cNvSpPr>
            <a:spLocks noChangeArrowheads="1"/>
          </p:cNvSpPr>
          <p:nvPr/>
        </p:nvSpPr>
        <p:spPr bwMode="auto">
          <a:xfrm>
            <a:off x="685800" y="3111759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itle 1"/>
          <p:cNvSpPr/>
          <p:nvPr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rgbClr val="0033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762" y="4623"/>
            <a:ext cx="9139238" cy="712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Rectangle 25"/>
          <p:cNvSpPr>
            <a:spLocks noChangeArrowheads="1"/>
          </p:cNvSpPr>
          <p:nvPr/>
        </p:nvSpPr>
        <p:spPr bwMode="auto">
          <a:xfrm>
            <a:off x="7693" y="742289"/>
            <a:ext cx="9140825" cy="5443200"/>
          </a:xfrm>
          <a:prstGeom prst="rect">
            <a:avLst/>
          </a:prstGeom>
          <a:solidFill>
            <a:srgbClr val="0070C0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Title 1"/>
          <p:cNvSpPr/>
          <p:nvPr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rgbClr val="0033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763000" cy="4953000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</a:t>
            </a:r>
            <a:br>
              <a:rPr lang="ru-RU" sz="1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900" dirty="0" smtClean="0">
                <a:solidFill>
                  <a:srgbClr val="000000"/>
                </a:solidFill>
                <a:latin typeface="Georgia"/>
              </a:rPr>
              <a:t/>
            </a:r>
            <a:br>
              <a:rPr lang="ru-RU" sz="900" dirty="0" smtClean="0">
                <a:solidFill>
                  <a:srgbClr val="000000"/>
                </a:solidFill>
                <a:latin typeface="Georgia"/>
              </a:rPr>
            </a:br>
            <a:r>
              <a:rPr lang="ru-RU" sz="900" dirty="0">
                <a:solidFill>
                  <a:srgbClr val="000000"/>
                </a:solidFill>
                <a:latin typeface="Georgia"/>
              </a:rPr>
              <a:t/>
            </a:r>
            <a:br>
              <a:rPr lang="ru-RU" sz="900" dirty="0">
                <a:solidFill>
                  <a:srgbClr val="000000"/>
                </a:solidFill>
                <a:latin typeface="Georgia"/>
              </a:rPr>
            </a:br>
            <a:r>
              <a:rPr lang="ru-RU" sz="900" dirty="0" smtClean="0">
                <a:solidFill>
                  <a:srgbClr val="000000"/>
                </a:solidFill>
                <a:latin typeface="Georgia"/>
              </a:rPr>
              <a:t/>
            </a:r>
            <a:br>
              <a:rPr lang="ru-RU" sz="900" dirty="0" smtClean="0">
                <a:solidFill>
                  <a:srgbClr val="000000"/>
                </a:solidFill>
                <a:latin typeface="Georgia"/>
              </a:rPr>
            </a:br>
            <a:r>
              <a:rPr lang="ru-RU" sz="900" dirty="0">
                <a:solidFill>
                  <a:srgbClr val="000000"/>
                </a:solidFill>
                <a:latin typeface="Georgia"/>
              </a:rPr>
              <a:t/>
            </a:r>
            <a:br>
              <a:rPr lang="ru-RU" sz="900" dirty="0">
                <a:solidFill>
                  <a:srgbClr val="000000"/>
                </a:solidFill>
                <a:latin typeface="Georgia"/>
              </a:rPr>
            </a:br>
            <a:r>
              <a:rPr lang="ru-RU" sz="900" dirty="0" smtClean="0">
                <a:solidFill>
                  <a:srgbClr val="000000"/>
                </a:solidFill>
                <a:latin typeface="Georgia"/>
              </a:rPr>
              <a:t/>
            </a:r>
            <a:br>
              <a:rPr lang="ru-RU" sz="900" dirty="0" smtClean="0">
                <a:solidFill>
                  <a:srgbClr val="000000"/>
                </a:solidFill>
                <a:latin typeface="Georgia"/>
              </a:rPr>
            </a:br>
            <a:r>
              <a:rPr lang="ru-RU" sz="900" dirty="0" smtClean="0">
                <a:solidFill>
                  <a:srgbClr val="000000"/>
                </a:solidFill>
                <a:latin typeface="Georgia"/>
              </a:rPr>
              <a:t>                                                                                                              </a:t>
            </a:r>
            <a:r>
              <a:rPr lang="ru-RU" sz="1800" kern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</a:t>
            </a:r>
            <a:r>
              <a:rPr lang="ru-RU" sz="1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«Промышленно-технологический колледж»</a:t>
            </a:r>
            <a:br>
              <a:rPr lang="ru-RU" sz="1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rgbClr val="000000"/>
                </a:solidFill>
                <a:latin typeface="Georgia"/>
              </a:rPr>
              <a:t/>
            </a:r>
            <a:br>
              <a:rPr lang="ru-RU" sz="900" dirty="0">
                <a:solidFill>
                  <a:srgbClr val="000000"/>
                </a:solidFill>
                <a:latin typeface="Georgia"/>
              </a:rPr>
            </a:br>
            <a:r>
              <a:rPr lang="ru-RU" sz="900" dirty="0" smtClean="0">
                <a:solidFill>
                  <a:srgbClr val="000000"/>
                </a:solidFill>
                <a:latin typeface="Georgia"/>
              </a:rPr>
              <a:t/>
            </a:r>
            <a:br>
              <a:rPr lang="ru-RU" sz="900" dirty="0" smtClean="0">
                <a:solidFill>
                  <a:srgbClr val="000000"/>
                </a:solidFill>
                <a:latin typeface="Georgia"/>
              </a:rPr>
            </a:br>
            <a:r>
              <a:rPr lang="ru-RU" sz="900" dirty="0">
                <a:solidFill>
                  <a:srgbClr val="000000"/>
                </a:solidFill>
                <a:latin typeface="Georgia"/>
              </a:rPr>
              <a:t/>
            </a:r>
            <a:br>
              <a:rPr lang="ru-RU" sz="900" dirty="0">
                <a:solidFill>
                  <a:srgbClr val="000000"/>
                </a:solidFill>
                <a:latin typeface="Georgia"/>
              </a:rPr>
            </a:br>
            <a:r>
              <a:rPr lang="ru-RU" sz="900" dirty="0" smtClean="0">
                <a:solidFill>
                  <a:srgbClr val="000000"/>
                </a:solidFill>
                <a:latin typeface="Georgia"/>
              </a:rPr>
              <a:t/>
            </a:r>
            <a:br>
              <a:rPr lang="ru-RU" sz="900" dirty="0" smtClean="0">
                <a:solidFill>
                  <a:srgbClr val="000000"/>
                </a:solidFill>
                <a:latin typeface="Georgia"/>
              </a:rPr>
            </a:br>
            <a:r>
              <a:rPr lang="ru-RU" sz="900" dirty="0">
                <a:solidFill>
                  <a:srgbClr val="000000"/>
                </a:solidFill>
                <a:latin typeface="Georgia"/>
              </a:rPr>
              <a:t/>
            </a:r>
            <a:br>
              <a:rPr lang="ru-RU" sz="900" dirty="0">
                <a:solidFill>
                  <a:srgbClr val="000000"/>
                </a:solidFill>
                <a:latin typeface="Georgia"/>
              </a:rPr>
            </a:br>
            <a:r>
              <a:rPr lang="ru-RU" sz="900" dirty="0" smtClean="0">
                <a:solidFill>
                  <a:srgbClr val="000000"/>
                </a:solidFill>
                <a:latin typeface="Georgia"/>
              </a:rPr>
              <a:t/>
            </a:r>
            <a:br>
              <a:rPr lang="ru-RU" sz="900" dirty="0" smtClean="0">
                <a:solidFill>
                  <a:srgbClr val="000000"/>
                </a:solidFill>
                <a:latin typeface="Georgia"/>
              </a:rPr>
            </a:br>
            <a:r>
              <a:rPr lang="ru-RU" sz="900" dirty="0">
                <a:solidFill>
                  <a:srgbClr val="000000"/>
                </a:solidFill>
                <a:latin typeface="Georgia"/>
              </a:rPr>
              <a:t/>
            </a:r>
            <a:br>
              <a:rPr lang="ru-RU" sz="900" dirty="0">
                <a:solidFill>
                  <a:srgbClr val="000000"/>
                </a:solidFill>
                <a:latin typeface="Georgia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имитационные технологии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общих 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компетенций, таких как: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понимание сущности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значимости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будущей профессии,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ней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устойчивого интереса,</a:t>
            </a:r>
            <a:b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 собственной деятельности,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цели и способов её достижения, определённых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руководителем,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рабочей ситуации,  текущий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контроль, ответственность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результаты своей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поиск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необходимой для эффективного выполнения профессиональных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команде,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общение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коллегами, руководством и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клиентами</a:t>
            </a:r>
            <a:b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762" y="4623"/>
            <a:ext cx="9139238" cy="712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«Промышленно-технологический колледж»</a:t>
            </a:r>
          </a:p>
        </p:txBody>
      </p:sp>
      <p:sp>
        <p:nvSpPr>
          <p:cNvPr id="3077" name="Rectangle 25"/>
          <p:cNvSpPr>
            <a:spLocks noChangeArrowheads="1"/>
          </p:cNvSpPr>
          <p:nvPr/>
        </p:nvSpPr>
        <p:spPr bwMode="auto">
          <a:xfrm>
            <a:off x="4762" y="744102"/>
            <a:ext cx="9140825" cy="5443200"/>
          </a:xfrm>
          <a:prstGeom prst="rect">
            <a:avLst/>
          </a:prstGeom>
          <a:solidFill>
            <a:srgbClr val="0070C0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Aft>
                <a:spcPts val="750"/>
              </a:spcAft>
            </a:pPr>
            <a:endParaRPr lang="ru-RU" sz="2800" dirty="0" smtClean="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endParaRPr lang="ru-RU" sz="2800" dirty="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buFontTx/>
              <a:buNone/>
            </a:pPr>
            <a:endParaRPr lang="ru-RU" sz="28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endParaRPr lang="ru-RU" sz="28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endParaRPr lang="ru-RU" sz="28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endParaRPr lang="ru-RU" sz="28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endParaRPr lang="ru-RU" sz="28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Положительные моменты:</a:t>
            </a:r>
          </a:p>
          <a:p>
            <a:pPr algn="ctr">
              <a:buFontTx/>
              <a:buNone/>
            </a:pPr>
            <a:endParaRPr lang="ru-RU" sz="1000" b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проведения занятий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овладевают опытом,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подобным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приобрели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настоящей жизни;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обучающиеся учатся решать проблемы, возникающие в процессе,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остаются пассивными наблюдателями;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обучающиеся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 стимулируются к принятию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самостоятельных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решений, и убеждаются в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взвешанного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уроков происходит соревновательный процесс между бригадами,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мотивирует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 к более 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серьезному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подходу к обучению,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выполнению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ru-RU" sz="28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endParaRPr lang="ru-RU" sz="28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 </a:t>
            </a:r>
            <a:endParaRPr lang="ru-RU" sz="28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</a:pPr>
            <a:endParaRPr lang="ru-R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</a:pPr>
            <a:endParaRPr lang="ru-R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  <a:buSzPts val="1000"/>
              <a:buFontTx/>
              <a:buNone/>
              <a:tabLst>
                <a:tab pos="457200" algn="l"/>
              </a:tabLst>
            </a:pPr>
            <a:endParaRPr lang="ru-RU" sz="24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500"/>
              </a:lnSpc>
              <a:spcAft>
                <a:spcPts val="750"/>
              </a:spcAft>
              <a:buSzPts val="1000"/>
              <a:buFontTx/>
              <a:buNone/>
              <a:tabLst>
                <a:tab pos="457200" algn="l"/>
              </a:tabLst>
            </a:pPr>
            <a:endParaRPr lang="ru-RU" sz="2800" dirty="0" smtClean="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079" name="Rectangle 47"/>
          <p:cNvSpPr>
            <a:spLocks noChangeArrowheads="1"/>
          </p:cNvSpPr>
          <p:nvPr/>
        </p:nvSpPr>
        <p:spPr bwMode="auto">
          <a:xfrm>
            <a:off x="685800" y="3111759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itle 1"/>
          <p:cNvSpPr/>
          <p:nvPr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rgbClr val="0033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762" y="4623"/>
            <a:ext cx="9139238" cy="712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«Промышленно-технологический колледж»</a:t>
            </a:r>
          </a:p>
        </p:txBody>
      </p:sp>
      <p:sp>
        <p:nvSpPr>
          <p:cNvPr id="3077" name="Rectangle 25"/>
          <p:cNvSpPr>
            <a:spLocks noChangeArrowheads="1"/>
          </p:cNvSpPr>
          <p:nvPr/>
        </p:nvSpPr>
        <p:spPr bwMode="auto">
          <a:xfrm>
            <a:off x="4762" y="744102"/>
            <a:ext cx="9140825" cy="5443200"/>
          </a:xfrm>
          <a:prstGeom prst="rect">
            <a:avLst/>
          </a:prstGeom>
          <a:solidFill>
            <a:srgbClr val="0070C0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Aft>
                <a:spcPts val="750"/>
              </a:spcAft>
            </a:pPr>
            <a:endParaRPr lang="ru-RU" sz="2800" dirty="0" smtClean="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endParaRPr lang="ru-RU" sz="2800" dirty="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buFontTx/>
              <a:buNone/>
            </a:pPr>
            <a:endParaRPr lang="ru-RU" sz="28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endParaRPr lang="ru-RU" sz="28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endParaRPr lang="ru-RU" sz="28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endParaRPr lang="ru-RU" sz="28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endParaRPr lang="ru-RU" sz="2800" b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endParaRPr lang="ru-RU" sz="2800" b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Отрицательные моменты:</a:t>
            </a:r>
          </a:p>
          <a:p>
            <a:pPr algn="ctr">
              <a:buFontTx/>
              <a:buNone/>
            </a:pPr>
            <a:endParaRPr lang="ru-RU" sz="1000" b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endParaRPr lang="ru-RU" sz="800" dirty="0">
              <a:solidFill>
                <a:srgbClr val="000000"/>
              </a:solidFill>
              <a:latin typeface="Georgia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занятий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хорошей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подготовки; </a:t>
            </a:r>
          </a:p>
          <a:p>
            <a:pPr algn="ctr">
              <a:buNone/>
            </a:pP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затрачивается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и времени;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возможны неконтролируемые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(вспышки эмоций обучающихся);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>
              <a:buNone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ru-RU" sz="28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endParaRPr lang="ru-RU" sz="28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 </a:t>
            </a:r>
            <a:endParaRPr lang="ru-RU" sz="28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</a:pPr>
            <a:endParaRPr lang="ru-R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</a:pPr>
            <a:endParaRPr lang="ru-R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  <a:buSzPts val="1000"/>
              <a:buFontTx/>
              <a:buNone/>
              <a:tabLst>
                <a:tab pos="457200" algn="l"/>
              </a:tabLst>
            </a:pPr>
            <a:endParaRPr lang="ru-RU" sz="24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500"/>
              </a:lnSpc>
              <a:spcAft>
                <a:spcPts val="750"/>
              </a:spcAft>
              <a:buSzPts val="1000"/>
              <a:buFontTx/>
              <a:buNone/>
              <a:tabLst>
                <a:tab pos="457200" algn="l"/>
              </a:tabLst>
            </a:pPr>
            <a:endParaRPr lang="ru-RU" sz="2800" dirty="0" smtClean="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079" name="Rectangle 47"/>
          <p:cNvSpPr>
            <a:spLocks noChangeArrowheads="1"/>
          </p:cNvSpPr>
          <p:nvPr/>
        </p:nvSpPr>
        <p:spPr bwMode="auto">
          <a:xfrm>
            <a:off x="685800" y="3111759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itle 1"/>
          <p:cNvSpPr/>
          <p:nvPr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rgbClr val="0033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2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762" y="4623"/>
            <a:ext cx="9139238" cy="712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по ремонту и обслуживанию электрооборудования</a:t>
            </a:r>
            <a:endParaRPr lang="ru-RU" altLang="ru-RU"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Rectangle 25"/>
          <p:cNvSpPr>
            <a:spLocks noChangeArrowheads="1"/>
          </p:cNvSpPr>
          <p:nvPr/>
        </p:nvSpPr>
        <p:spPr bwMode="auto">
          <a:xfrm>
            <a:off x="0" y="775592"/>
            <a:ext cx="9140825" cy="5443200"/>
          </a:xfrm>
          <a:prstGeom prst="rect">
            <a:avLst/>
          </a:prstGeom>
          <a:solidFill>
            <a:srgbClr val="0070C0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Title 1"/>
          <p:cNvSpPr/>
          <p:nvPr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rgbClr val="0033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Наладчик станков и оборудования в механообработке </a:t>
            </a:r>
            <a:endParaRPr lang="ru-RU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95400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имитационных технологий (имитационный тренинг) на производственной практике на АО «Петербургский тракторный завод»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/>
          <a:p>
            <a:pPr marL="0" indent="0">
              <a:buNone/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/>
          <a:p>
            <a:pPr marL="0" indent="0">
              <a:buNone/>
            </a:pPr>
            <a:endParaRPr lang="ru-RU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100" name="Picture 4" descr="C:\Users\Пользователь\Desktop\20190212_100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05" y="1905000"/>
            <a:ext cx="4413495" cy="42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ователь\Desktop\тракторный\зайцев 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29511"/>
            <a:ext cx="4419600" cy="42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762" y="4623"/>
            <a:ext cx="9139238" cy="712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по ремонту и обслуживанию электрооборудования</a:t>
            </a:r>
            <a:endParaRPr lang="ru-RU" altLang="ru-RU"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Rectangle 25"/>
          <p:cNvSpPr>
            <a:spLocks noChangeArrowheads="1"/>
          </p:cNvSpPr>
          <p:nvPr/>
        </p:nvSpPr>
        <p:spPr bwMode="auto">
          <a:xfrm>
            <a:off x="0" y="775592"/>
            <a:ext cx="9140825" cy="5443200"/>
          </a:xfrm>
          <a:prstGeom prst="rect">
            <a:avLst/>
          </a:prstGeom>
          <a:solidFill>
            <a:srgbClr val="0070C0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Title 1"/>
          <p:cNvSpPr/>
          <p:nvPr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rgbClr val="0033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Наладчик станков и оборудования в механообработке </a:t>
            </a:r>
            <a:endParaRPr lang="ru-RU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95400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имитационных технологий (имитационный тренинг) на производственной практике на АО «Петербургский тракторный завод»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/>
          <a:p>
            <a:pPr marL="0" indent="0">
              <a:buNone/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/>
          <a:p>
            <a:pPr marL="0" indent="0">
              <a:buNone/>
            </a:pPr>
            <a:endParaRPr lang="ru-RU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Пользователь\Desktop\23\20190212_123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14" y="1905000"/>
            <a:ext cx="44926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тракторный\гасанов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4476627" cy="429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3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762" y="4623"/>
            <a:ext cx="9139238" cy="712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«Промышленно-технологический колледж»</a:t>
            </a:r>
          </a:p>
        </p:txBody>
      </p:sp>
      <p:sp>
        <p:nvSpPr>
          <p:cNvPr id="3077" name="Rectangle 25"/>
          <p:cNvSpPr>
            <a:spLocks noChangeArrowheads="1"/>
          </p:cNvSpPr>
          <p:nvPr/>
        </p:nvSpPr>
        <p:spPr bwMode="auto">
          <a:xfrm>
            <a:off x="4762" y="744102"/>
            <a:ext cx="9140825" cy="5443200"/>
          </a:xfrm>
          <a:prstGeom prst="rect">
            <a:avLst/>
          </a:prstGeom>
          <a:solidFill>
            <a:srgbClr val="0070C0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Aft>
                <a:spcPts val="750"/>
              </a:spcAft>
            </a:pPr>
            <a:endParaRPr lang="ru-RU" sz="2800" dirty="0" smtClean="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endParaRPr lang="ru-RU" sz="2800" dirty="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buFontTx/>
              <a:buNone/>
            </a:pPr>
            <a:endParaRPr lang="ru-RU" sz="28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endParaRPr lang="ru-RU" sz="28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endParaRPr lang="ru-RU" sz="28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endParaRPr lang="ru-RU" sz="28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endParaRPr lang="ru-RU" sz="2800" b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endParaRPr lang="ru-RU" sz="2800" b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endParaRPr lang="ru-RU" sz="2800" b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endParaRPr lang="ru-RU" sz="2800" b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endParaRPr lang="ru-RU" sz="2800" b="1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Конечные результаты</a:t>
            </a:r>
          </a:p>
          <a:p>
            <a:pPr algn="ctr">
              <a:buFontTx/>
              <a:buNone/>
            </a:pPr>
            <a:endParaRPr lang="ru-RU" sz="1200" b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lvl="0"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Повышение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получению профессиональных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</a:p>
          <a:p>
            <a:pPr lvl="0" algn="ctr">
              <a:buNone/>
            </a:pP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Улучшение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привлекательности учебного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заведения</a:t>
            </a:r>
          </a:p>
          <a:p>
            <a:pPr lvl="0" algn="ctr">
              <a:buNone/>
            </a:pP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профессиональной подготовки выпускников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колледжа</a:t>
            </a:r>
          </a:p>
          <a:p>
            <a:pPr lvl="0" algn="ctr">
              <a:buNone/>
            </a:pPr>
            <a:endPara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социальной защищённости выпускника за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счёт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buNone/>
            </a:pPr>
            <a:endParaRPr lang="ru-RU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квалифицированной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</a:p>
          <a:p>
            <a:pPr lvl="0" algn="ctr">
              <a:buNone/>
            </a:pP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системного мышления и профессиональной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</a:p>
          <a:p>
            <a:pPr lvl="0" algn="ctr">
              <a:buNone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потенциала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лидерских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ru-RU" sz="2000" b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endParaRPr lang="ru-RU" sz="1000" b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endParaRPr lang="ru-RU" sz="800" dirty="0">
              <a:solidFill>
                <a:srgbClr val="000000"/>
              </a:solidFill>
              <a:latin typeface="Georgia"/>
            </a:endParaRPr>
          </a:p>
          <a:p>
            <a:pPr>
              <a:buFontTx/>
              <a:buNone/>
            </a:pPr>
            <a:r>
              <a:rPr lang="ru-RU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>
              <a:buFontTx/>
              <a:buNone/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>
              <a:buFontTx/>
              <a:buNone/>
            </a:pPr>
            <a:endParaRPr lang="ru-R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ru-RU" sz="28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endParaRPr lang="ru-RU" sz="28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 </a:t>
            </a:r>
            <a:endParaRPr lang="ru-RU" sz="28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</a:pPr>
            <a:endParaRPr lang="ru-R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</a:pPr>
            <a:endParaRPr lang="ru-R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  <a:buSzPts val="1000"/>
              <a:buFontTx/>
              <a:buNone/>
              <a:tabLst>
                <a:tab pos="457200" algn="l"/>
              </a:tabLst>
            </a:pPr>
            <a:endParaRPr lang="ru-RU" sz="24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500"/>
              </a:lnSpc>
              <a:spcAft>
                <a:spcPts val="750"/>
              </a:spcAft>
              <a:buSzPts val="1000"/>
              <a:buFontTx/>
              <a:buNone/>
              <a:tabLst>
                <a:tab pos="457200" algn="l"/>
              </a:tabLst>
            </a:pPr>
            <a:endParaRPr lang="ru-RU" sz="2800" dirty="0" smtClean="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079" name="Rectangle 47"/>
          <p:cNvSpPr>
            <a:spLocks noChangeArrowheads="1"/>
          </p:cNvSpPr>
          <p:nvPr/>
        </p:nvSpPr>
        <p:spPr bwMode="auto">
          <a:xfrm>
            <a:off x="685800" y="3111759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itle 1"/>
          <p:cNvSpPr/>
          <p:nvPr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rgbClr val="0033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4762" y="742289"/>
            <a:ext cx="9140825" cy="5443200"/>
          </a:xfrm>
          <a:prstGeom prst="rect">
            <a:avLst/>
          </a:prstGeom>
          <a:solidFill>
            <a:srgbClr val="0070C0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cs typeface="Arial" panose="020B0604020202020204" pitchFamily="34" charset="0"/>
            </a:endParaRPr>
          </a:p>
        </p:txBody>
      </p:sp>
      <p:sp>
        <p:nvSpPr>
          <p:cNvPr id="35846" name="Rectangle 47"/>
          <p:cNvSpPr>
            <a:spLocks noChangeArrowheads="1"/>
          </p:cNvSpPr>
          <p:nvPr/>
        </p:nvSpPr>
        <p:spPr bwMode="auto">
          <a:xfrm>
            <a:off x="152400" y="2514600"/>
            <a:ext cx="91440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СПАСИБО!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0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3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altLang="ru-RU" sz="36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762" y="0"/>
            <a:ext cx="9139238" cy="742289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cs typeface="Arial" panose="020B0604020202020204" pitchFamily="34" charset="0"/>
            </a:endParaRPr>
          </a:p>
        </p:txBody>
      </p:sp>
      <p:sp>
        <p:nvSpPr>
          <p:cNvPr id="18" name="Title 1"/>
          <p:cNvSpPr/>
          <p:nvPr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rgbClr val="0033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762" y="4623"/>
            <a:ext cx="9139238" cy="712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«Промышленно-технологический колледж»</a:t>
            </a:r>
          </a:p>
        </p:txBody>
      </p:sp>
      <p:sp>
        <p:nvSpPr>
          <p:cNvPr id="3077" name="Rectangle 25"/>
          <p:cNvSpPr>
            <a:spLocks noChangeArrowheads="1"/>
          </p:cNvSpPr>
          <p:nvPr/>
        </p:nvSpPr>
        <p:spPr bwMode="auto">
          <a:xfrm>
            <a:off x="7693" y="742289"/>
            <a:ext cx="9140825" cy="5443200"/>
          </a:xfrm>
          <a:prstGeom prst="rect">
            <a:avLst/>
          </a:prstGeom>
          <a:solidFill>
            <a:srgbClr val="0070C0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079" name="Rectangle 47"/>
          <p:cNvSpPr>
            <a:spLocks noChangeArrowheads="1"/>
          </p:cNvSpPr>
          <p:nvPr/>
        </p:nvSpPr>
        <p:spPr bwMode="auto">
          <a:xfrm>
            <a:off x="685800" y="1988375"/>
            <a:ext cx="81534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Имитационные технологии </a:t>
            </a:r>
            <a:r>
              <a:rPr lang="ru-RU" altLang="ru-RU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учебной фирмы– это метод воспроизведения в условиях обучения процессов, происходящих в реальной профессиональной деятельности.</a:t>
            </a:r>
            <a:endParaRPr lang="ru-RU" altLang="ru-RU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itle 1"/>
          <p:cNvSpPr/>
          <p:nvPr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rgbClr val="0033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11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762" y="4623"/>
            <a:ext cx="9139238" cy="712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«Промышленно-технологический колледж»</a:t>
            </a:r>
          </a:p>
        </p:txBody>
      </p:sp>
      <p:sp>
        <p:nvSpPr>
          <p:cNvPr id="3077" name="Rectangle 25"/>
          <p:cNvSpPr>
            <a:spLocks noChangeArrowheads="1"/>
          </p:cNvSpPr>
          <p:nvPr/>
        </p:nvSpPr>
        <p:spPr bwMode="auto">
          <a:xfrm>
            <a:off x="7693" y="746285"/>
            <a:ext cx="9140825" cy="5443200"/>
          </a:xfrm>
          <a:prstGeom prst="rect">
            <a:avLst/>
          </a:prstGeom>
          <a:solidFill>
            <a:srgbClr val="0070C0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 задача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чебной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митационной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ирмы: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системы практического обучения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позволила бы  повысить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обеспечила бы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самореализации личности обучающегося.</a:t>
            </a:r>
          </a:p>
        </p:txBody>
      </p:sp>
      <p:sp>
        <p:nvSpPr>
          <p:cNvPr id="3079" name="Rectangle 47"/>
          <p:cNvSpPr>
            <a:spLocks noChangeArrowheads="1"/>
          </p:cNvSpPr>
          <p:nvPr/>
        </p:nvSpPr>
        <p:spPr bwMode="auto">
          <a:xfrm>
            <a:off x="685800" y="3111759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itle 1"/>
          <p:cNvSpPr/>
          <p:nvPr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rgbClr val="0033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208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762" y="4623"/>
            <a:ext cx="9139238" cy="712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«Промышленно-технологический колледж»</a:t>
            </a:r>
          </a:p>
        </p:txBody>
      </p:sp>
      <p:sp>
        <p:nvSpPr>
          <p:cNvPr id="3077" name="Rectangle 25"/>
          <p:cNvSpPr>
            <a:spLocks noChangeArrowheads="1"/>
          </p:cNvSpPr>
          <p:nvPr/>
        </p:nvSpPr>
        <p:spPr bwMode="auto">
          <a:xfrm>
            <a:off x="7693" y="746285"/>
            <a:ext cx="9140825" cy="5443200"/>
          </a:xfrm>
          <a:prstGeom prst="rect">
            <a:avLst/>
          </a:prstGeom>
          <a:solidFill>
            <a:srgbClr val="0070C0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400"/>
              </a:lnSpc>
              <a:spcAft>
                <a:spcPts val="750"/>
              </a:spcAft>
              <a:buNone/>
            </a:pP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Специфика имитационной технологии </a:t>
            </a:r>
            <a:endParaRPr lang="ru-RU" sz="28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ts val="2400"/>
              </a:lnSpc>
              <a:spcAft>
                <a:spcPts val="750"/>
              </a:spcAft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практического 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обучения 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состоит </a:t>
            </a:r>
            <a:endParaRPr lang="ru-RU" sz="28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ts val="2400"/>
              </a:lnSpc>
              <a:spcAft>
                <a:spcPts val="750"/>
              </a:spcAft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моделировании в учебном процессе </a:t>
            </a:r>
            <a:endParaRPr lang="ru-RU" sz="28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ts val="2400"/>
              </a:lnSpc>
              <a:spcAft>
                <a:spcPts val="750"/>
              </a:spcAft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различного 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рода 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отношений</a:t>
            </a:r>
          </a:p>
          <a:p>
            <a:pPr algn="ctr">
              <a:lnSpc>
                <a:spcPts val="2400"/>
              </a:lnSpc>
              <a:spcAft>
                <a:spcPts val="750"/>
              </a:spcAft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ситуаций реального 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предприятия</a:t>
            </a:r>
          </a:p>
        </p:txBody>
      </p:sp>
      <p:sp>
        <p:nvSpPr>
          <p:cNvPr id="3079" name="Rectangle 47"/>
          <p:cNvSpPr>
            <a:spLocks noChangeArrowheads="1"/>
          </p:cNvSpPr>
          <p:nvPr/>
        </p:nvSpPr>
        <p:spPr bwMode="auto">
          <a:xfrm>
            <a:off x="685800" y="3111759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itle 1"/>
          <p:cNvSpPr/>
          <p:nvPr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rgbClr val="0033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762" y="4623"/>
            <a:ext cx="9139238" cy="712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«Промышленно-технологический колледж»</a:t>
            </a:r>
          </a:p>
        </p:txBody>
      </p:sp>
      <p:sp>
        <p:nvSpPr>
          <p:cNvPr id="3077" name="Rectangle 25"/>
          <p:cNvSpPr>
            <a:spLocks noChangeArrowheads="1"/>
          </p:cNvSpPr>
          <p:nvPr/>
        </p:nvSpPr>
        <p:spPr bwMode="auto">
          <a:xfrm>
            <a:off x="7693" y="746285"/>
            <a:ext cx="9140825" cy="5443200"/>
          </a:xfrm>
          <a:prstGeom prst="rect">
            <a:avLst/>
          </a:prstGeom>
          <a:solidFill>
            <a:srgbClr val="0070C0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Обучающимся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предоставляются возможности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1500"/>
              </a:lnSpc>
              <a:spcAft>
                <a:spcPts val="750"/>
              </a:spcAft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ts val="15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приобретения навыков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предпринимательства </a:t>
            </a:r>
          </a:p>
          <a:p>
            <a:pPr lvl="0" algn="ctr">
              <a:lnSpc>
                <a:spcPts val="15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ведения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деловых переговоров;</a:t>
            </a:r>
          </a:p>
          <a:p>
            <a:pPr lvl="0" algn="ctr">
              <a:lnSpc>
                <a:spcPts val="15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ts val="15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развитие своих творческих способностей и </a:t>
            </a:r>
          </a:p>
          <a:p>
            <a:pPr lvl="0" algn="ctr">
              <a:lnSpc>
                <a:spcPts val="15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лидерских качеств;</a:t>
            </a:r>
          </a:p>
          <a:p>
            <a:pPr lvl="0" algn="ctr">
              <a:lnSpc>
                <a:spcPts val="15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ts val="15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отработка профессиональных компетенций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079" name="Rectangle 47"/>
          <p:cNvSpPr>
            <a:spLocks noChangeArrowheads="1"/>
          </p:cNvSpPr>
          <p:nvPr/>
        </p:nvSpPr>
        <p:spPr bwMode="auto">
          <a:xfrm>
            <a:off x="685800" y="3111759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itle 1"/>
          <p:cNvSpPr/>
          <p:nvPr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rgbClr val="0033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389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762" y="4623"/>
            <a:ext cx="9139238" cy="712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«Промышленно-технологический колледж»</a:t>
            </a:r>
          </a:p>
        </p:txBody>
      </p:sp>
      <p:sp>
        <p:nvSpPr>
          <p:cNvPr id="3077" name="Rectangle 25"/>
          <p:cNvSpPr>
            <a:spLocks noChangeArrowheads="1"/>
          </p:cNvSpPr>
          <p:nvPr/>
        </p:nvSpPr>
        <p:spPr bwMode="auto">
          <a:xfrm>
            <a:off x="7693" y="746285"/>
            <a:ext cx="9140825" cy="5443200"/>
          </a:xfrm>
          <a:prstGeom prst="rect">
            <a:avLst/>
          </a:prstGeom>
          <a:solidFill>
            <a:srgbClr val="0070C0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митационная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технология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практического обучения </a:t>
            </a:r>
          </a:p>
          <a:p>
            <a:pPr algn="ctr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обеспечивает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компетентностный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подход,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который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предусматривает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1500"/>
              </a:lnSpc>
              <a:spcAft>
                <a:spcPts val="750"/>
              </a:spcAft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ts val="15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изменение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технологий образовательного процесса </a:t>
            </a:r>
          </a:p>
          <a:p>
            <a:pPr lvl="0">
              <a:lnSpc>
                <a:spcPts val="15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учётом использования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ситуаций, в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которых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обучающиеся</a:t>
            </a:r>
          </a:p>
          <a:p>
            <a:pPr lvl="0">
              <a:lnSpc>
                <a:spcPts val="15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ставят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достигают те или иные цели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ts val="15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изменение роли мастера п/о, где он берёт на себя</a:t>
            </a:r>
          </a:p>
          <a:p>
            <a:pPr lvl="0">
              <a:lnSpc>
                <a:spcPts val="15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функцию консультанта,  координатора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процесса </a:t>
            </a:r>
          </a:p>
          <a:p>
            <a:pPr lvl="0">
              <a:lnSpc>
                <a:spcPts val="15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самостоятельного поиска выхода из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сложившейся ситуации.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079" name="Rectangle 47"/>
          <p:cNvSpPr>
            <a:spLocks noChangeArrowheads="1"/>
          </p:cNvSpPr>
          <p:nvPr/>
        </p:nvSpPr>
        <p:spPr bwMode="auto">
          <a:xfrm>
            <a:off x="685800" y="3111759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itle 1"/>
          <p:cNvSpPr/>
          <p:nvPr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rgbClr val="0033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1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762" y="4623"/>
            <a:ext cx="9139238" cy="712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«Промышленно-технологический колледж»</a:t>
            </a:r>
          </a:p>
        </p:txBody>
      </p:sp>
      <p:sp>
        <p:nvSpPr>
          <p:cNvPr id="3077" name="Rectangle 25"/>
          <p:cNvSpPr>
            <a:spLocks noChangeArrowheads="1"/>
          </p:cNvSpPr>
          <p:nvPr/>
        </p:nvSpPr>
        <p:spPr bwMode="auto">
          <a:xfrm>
            <a:off x="4762" y="744102"/>
            <a:ext cx="9140825" cy="5443200"/>
          </a:xfrm>
          <a:prstGeom prst="rect">
            <a:avLst/>
          </a:prstGeom>
          <a:solidFill>
            <a:srgbClr val="0070C0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Особенности применения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элементов технологии </a:t>
            </a:r>
          </a:p>
          <a:p>
            <a:pPr algn="ctr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учебной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фирмы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нашем колледже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состоят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следующем:</a:t>
            </a:r>
          </a:p>
          <a:p>
            <a:pPr>
              <a:lnSpc>
                <a:spcPts val="1500"/>
              </a:lnSpc>
              <a:spcAft>
                <a:spcPts val="750"/>
              </a:spcAft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ts val="15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имитационные технологии применяются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основе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ts val="15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реальной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производственной базы </a:t>
            </a:r>
          </a:p>
          <a:p>
            <a:pPr lvl="0">
              <a:lnSpc>
                <a:spcPts val="15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учебно-производственных мастерских);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ts val="15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наличие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опыта выполнения производственных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заказов </a:t>
            </a:r>
          </a:p>
          <a:p>
            <a:pPr lvl="0">
              <a:lnSpc>
                <a:spcPts val="15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изделий металлообработки обучающимися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мастерами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079" name="Rectangle 47"/>
          <p:cNvSpPr>
            <a:spLocks noChangeArrowheads="1"/>
          </p:cNvSpPr>
          <p:nvPr/>
        </p:nvSpPr>
        <p:spPr bwMode="auto">
          <a:xfrm>
            <a:off x="685800" y="3111759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itle 1"/>
          <p:cNvSpPr/>
          <p:nvPr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rgbClr val="0033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297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762" y="4623"/>
            <a:ext cx="9139238" cy="712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«Промышленно-технологический колледж»</a:t>
            </a:r>
          </a:p>
        </p:txBody>
      </p:sp>
      <p:sp>
        <p:nvSpPr>
          <p:cNvPr id="3077" name="Rectangle 25"/>
          <p:cNvSpPr>
            <a:spLocks noChangeArrowheads="1"/>
          </p:cNvSpPr>
          <p:nvPr/>
        </p:nvSpPr>
        <p:spPr bwMode="auto">
          <a:xfrm>
            <a:off x="4762" y="744102"/>
            <a:ext cx="9140825" cy="5443200"/>
          </a:xfrm>
          <a:prstGeom prst="rect">
            <a:avLst/>
          </a:prstGeom>
          <a:solidFill>
            <a:srgbClr val="0070C0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Aft>
                <a:spcPts val="750"/>
              </a:spcAft>
            </a:pPr>
            <a:endParaRPr lang="ru-RU" sz="28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endParaRPr lang="ru-RU" sz="2800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endParaRPr lang="ru-RU" sz="28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Игровые имитационные технологии </a:t>
            </a:r>
          </a:p>
          <a:p>
            <a:pPr algn="ctr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активного обучение в учебной практике:</a:t>
            </a:r>
          </a:p>
          <a:p>
            <a:pPr>
              <a:lnSpc>
                <a:spcPts val="1500"/>
              </a:lnSpc>
              <a:spcAft>
                <a:spcPts val="750"/>
              </a:spcAft>
              <a:buNone/>
            </a:pP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- бригада</a:t>
            </a:r>
            <a:r>
              <a:rPr lang="ru-RU" sz="120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стажировка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выполнением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должностной роли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тренинг </a:t>
            </a:r>
          </a:p>
          <a:p>
            <a:pPr marL="457200" indent="-457200" algn="ctr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разыгрывание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ролей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5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ts val="15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endParaRPr lang="ru-RU" sz="28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079" name="Rectangle 47"/>
          <p:cNvSpPr>
            <a:spLocks noChangeArrowheads="1"/>
          </p:cNvSpPr>
          <p:nvPr/>
        </p:nvSpPr>
        <p:spPr bwMode="auto">
          <a:xfrm>
            <a:off x="685800" y="3111759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itle 1"/>
          <p:cNvSpPr/>
          <p:nvPr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rgbClr val="0033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762" y="4623"/>
            <a:ext cx="9139238" cy="712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«Промышленно-технологический колледж»</a:t>
            </a:r>
          </a:p>
        </p:txBody>
      </p:sp>
      <p:sp>
        <p:nvSpPr>
          <p:cNvPr id="3077" name="Rectangle 25"/>
          <p:cNvSpPr>
            <a:spLocks noChangeArrowheads="1"/>
          </p:cNvSpPr>
          <p:nvPr/>
        </p:nvSpPr>
        <p:spPr bwMode="auto">
          <a:xfrm>
            <a:off x="4762" y="744102"/>
            <a:ext cx="9140825" cy="5443200"/>
          </a:xfrm>
          <a:prstGeom prst="rect">
            <a:avLst/>
          </a:prstGeom>
          <a:solidFill>
            <a:srgbClr val="0070C0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Aft>
                <a:spcPts val="750"/>
              </a:spcAft>
            </a:pPr>
            <a:endParaRPr lang="ru-RU" sz="28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endParaRPr lang="ru-RU" sz="2800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endParaRPr lang="ru-RU" sz="28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Стажировка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выполнением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должностной роли </a:t>
            </a:r>
          </a:p>
          <a:p>
            <a:pPr>
              <a:buNone/>
            </a:pP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 активного обучения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конкретного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«моделью» выступает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действительность, а имитация затрагивает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основном исполнение роли (должности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800" dirty="0">
              <a:solidFill>
                <a:schemeClr val="bg1"/>
              </a:solidFill>
              <a:latin typeface="Georgia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chemeClr val="bg1"/>
              </a:solidFill>
              <a:latin typeface="Georgia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5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ts val="15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endParaRPr lang="ru-RU" sz="28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079" name="Rectangle 47"/>
          <p:cNvSpPr>
            <a:spLocks noChangeArrowheads="1"/>
          </p:cNvSpPr>
          <p:nvPr/>
        </p:nvSpPr>
        <p:spPr bwMode="auto">
          <a:xfrm>
            <a:off x="685800" y="3111759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itle 1"/>
          <p:cNvSpPr/>
          <p:nvPr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rgbClr val="0033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58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6939</TotalTime>
  <Words>673</Words>
  <Application>Microsoft Office PowerPoint</Application>
  <PresentationFormat>Экран (4:3)</PresentationFormat>
  <Paragraphs>288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                                                                                                                                      СПБ ГБПОУ «Промышленно-технологический колледж»        Игровые имитационные технологии способствуют  формированию общих  компетенций, таких как:   - понимание сущности и социальной значимости будущей профессии, проявление к ней устойчивого интереса, - организация  собственной деятельности, исходя из цели и способов её достижения, определённых руководителем,  - анализ рабочей ситуации,  текущий и итоговый контроль, ответственность за результаты своей работы,  - поиск информации, необходимой для эффективного выполнения профессиональных задач, - работа в команде, эффективное общение с коллегами, руководством и клиентами       </vt:lpstr>
      <vt:lpstr>Презентация PowerPoint</vt:lpstr>
      <vt:lpstr>Презентация PowerPoint</vt:lpstr>
      <vt:lpstr>Элементы имитационных технологий (имитационный тренинг) на производственной практике на АО «Петербургский тракторный завод» </vt:lpstr>
      <vt:lpstr>Элементы имитационных технологий (имитационный тренинг) на производственной практике на АО «Петербургский тракторный завод»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Елисеев Александр Николаевич</dc:creator>
  <cp:lastModifiedBy>Пользователь</cp:lastModifiedBy>
  <cp:revision>651</cp:revision>
  <cp:lastPrinted>2018-05-10T13:53:19Z</cp:lastPrinted>
  <dcterms:created xsi:type="dcterms:W3CDTF">1601-01-01T00:00:00Z</dcterms:created>
  <dcterms:modified xsi:type="dcterms:W3CDTF">2019-02-20T13:44:25Z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