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58" r:id="rId5"/>
    <p:sldId id="259" r:id="rId6"/>
    <p:sldId id="288" r:id="rId7"/>
    <p:sldId id="290" r:id="rId8"/>
    <p:sldId id="291" r:id="rId9"/>
    <p:sldId id="292" r:id="rId10"/>
    <p:sldId id="262" r:id="rId11"/>
    <p:sldId id="260" r:id="rId12"/>
    <p:sldId id="275" r:id="rId13"/>
    <p:sldId id="293" r:id="rId14"/>
    <p:sldId id="294" r:id="rId15"/>
    <p:sldId id="295" r:id="rId16"/>
    <p:sldId id="296" r:id="rId17"/>
    <p:sldId id="297" r:id="rId18"/>
    <p:sldId id="298" r:id="rId19"/>
    <p:sldId id="265" r:id="rId20"/>
    <p:sldId id="286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D9396-184A-494F-84D3-98E0F33DA7D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977F93-9960-4B98-970E-53606A836650}">
      <dgm:prSet custT="1"/>
      <dgm:spPr/>
      <dgm:t>
        <a:bodyPr/>
        <a:lstStyle/>
        <a:p>
          <a:r>
            <a:rPr lang="ru-RU" sz="2000" smtClean="0"/>
            <a:t>Работа в малых группах</a:t>
          </a:r>
          <a:endParaRPr lang="ru-RU" sz="2000"/>
        </a:p>
      </dgm:t>
    </dgm:pt>
    <dgm:pt modelId="{7D3CA87D-65CF-4F55-81FA-BE4ACF1BE6B0}" type="parTrans" cxnId="{2F1B4A62-0B96-4747-B40D-D646A702BFDA}">
      <dgm:prSet/>
      <dgm:spPr/>
      <dgm:t>
        <a:bodyPr/>
        <a:lstStyle/>
        <a:p>
          <a:endParaRPr lang="ru-RU"/>
        </a:p>
      </dgm:t>
    </dgm:pt>
    <dgm:pt modelId="{AAA51FB7-8A72-4C62-9D08-0E63D34D0778}" type="sibTrans" cxnId="{2F1B4A62-0B96-4747-B40D-D646A702BFDA}">
      <dgm:prSet/>
      <dgm:spPr/>
      <dgm:t>
        <a:bodyPr/>
        <a:lstStyle/>
        <a:p>
          <a:endParaRPr lang="ru-RU"/>
        </a:p>
      </dgm:t>
    </dgm:pt>
    <dgm:pt modelId="{1BDA84CD-E3E0-40B5-B1CC-3511F72E8EFC}">
      <dgm:prSet custT="1"/>
      <dgm:spPr/>
      <dgm:t>
        <a:bodyPr/>
        <a:lstStyle/>
        <a:p>
          <a:r>
            <a:rPr lang="ru-RU" sz="2000" smtClean="0"/>
            <a:t>Технология проблемного обучения</a:t>
          </a:r>
          <a:endParaRPr lang="ru-RU" sz="2000"/>
        </a:p>
      </dgm:t>
    </dgm:pt>
    <dgm:pt modelId="{E7DD9EB8-620E-4931-889C-F78DAAD1F724}" type="parTrans" cxnId="{6B72ECA8-45B1-4721-BCF3-68858B65ECD9}">
      <dgm:prSet/>
      <dgm:spPr/>
      <dgm:t>
        <a:bodyPr/>
        <a:lstStyle/>
        <a:p>
          <a:endParaRPr lang="ru-RU"/>
        </a:p>
      </dgm:t>
    </dgm:pt>
    <dgm:pt modelId="{91FDB0CF-AC15-4E62-813D-62110D3FB408}" type="sibTrans" cxnId="{6B72ECA8-45B1-4721-BCF3-68858B65ECD9}">
      <dgm:prSet/>
      <dgm:spPr/>
      <dgm:t>
        <a:bodyPr/>
        <a:lstStyle/>
        <a:p>
          <a:endParaRPr lang="ru-RU"/>
        </a:p>
      </dgm:t>
    </dgm:pt>
    <dgm:pt modelId="{799E6838-4E60-4501-82B1-134D595EC1FE}">
      <dgm:prSet custT="1"/>
      <dgm:spPr/>
      <dgm:t>
        <a:bodyPr/>
        <a:lstStyle/>
        <a:p>
          <a:r>
            <a:rPr lang="ru-RU" sz="2000" smtClean="0"/>
            <a:t>Диалоговое обучение</a:t>
          </a:r>
          <a:endParaRPr lang="ru-RU" sz="2000"/>
        </a:p>
      </dgm:t>
    </dgm:pt>
    <dgm:pt modelId="{C6077BF2-0180-44AE-BA46-77D1560DF96E}" type="parTrans" cxnId="{BF9B7B62-5C29-44B0-A9A4-D3DFE6E13F6F}">
      <dgm:prSet/>
      <dgm:spPr/>
      <dgm:t>
        <a:bodyPr/>
        <a:lstStyle/>
        <a:p>
          <a:endParaRPr lang="ru-RU"/>
        </a:p>
      </dgm:t>
    </dgm:pt>
    <dgm:pt modelId="{64BD962D-21A4-4C2F-ADE8-C81F7ACE43FA}" type="sibTrans" cxnId="{BF9B7B62-5C29-44B0-A9A4-D3DFE6E13F6F}">
      <dgm:prSet/>
      <dgm:spPr/>
      <dgm:t>
        <a:bodyPr/>
        <a:lstStyle/>
        <a:p>
          <a:endParaRPr lang="ru-RU"/>
        </a:p>
      </dgm:t>
    </dgm:pt>
    <dgm:pt modelId="{D4F2B7F3-755E-4A3B-9931-B9FB3F57825D}">
      <dgm:prSet custT="1"/>
      <dgm:spPr/>
      <dgm:t>
        <a:bodyPr/>
        <a:lstStyle/>
        <a:p>
          <a:r>
            <a:rPr lang="ru-RU" sz="2000" smtClean="0"/>
            <a:t>Сравнительный метод</a:t>
          </a:r>
          <a:endParaRPr lang="ru-RU" sz="2000"/>
        </a:p>
      </dgm:t>
    </dgm:pt>
    <dgm:pt modelId="{D9C1493E-D55B-45A7-A1F3-3958AA3941F4}" type="parTrans" cxnId="{C769367E-3775-4026-9F58-BACEDF17E322}">
      <dgm:prSet/>
      <dgm:spPr/>
      <dgm:t>
        <a:bodyPr/>
        <a:lstStyle/>
        <a:p>
          <a:endParaRPr lang="ru-RU"/>
        </a:p>
      </dgm:t>
    </dgm:pt>
    <dgm:pt modelId="{1293FB92-DFE4-4A85-B66B-BD1DC8CC251F}" type="sibTrans" cxnId="{C769367E-3775-4026-9F58-BACEDF17E322}">
      <dgm:prSet/>
      <dgm:spPr/>
      <dgm:t>
        <a:bodyPr/>
        <a:lstStyle/>
        <a:p>
          <a:endParaRPr lang="ru-RU"/>
        </a:p>
      </dgm:t>
    </dgm:pt>
    <dgm:pt modelId="{634B3617-F48D-4C98-B4F3-1876C9D675B6}">
      <dgm:prSet custT="1"/>
      <dgm:spPr/>
      <dgm:t>
        <a:bodyPr/>
        <a:lstStyle/>
        <a:p>
          <a:r>
            <a:rPr lang="ru-RU" sz="2000" smtClean="0"/>
            <a:t>Метод проектов</a:t>
          </a:r>
          <a:endParaRPr lang="ru-RU" sz="2000"/>
        </a:p>
      </dgm:t>
    </dgm:pt>
    <dgm:pt modelId="{1103F478-04E4-4047-8940-5CDE72220A70}" type="parTrans" cxnId="{2214E179-7CA4-413B-A0ED-10D0012589CD}">
      <dgm:prSet/>
      <dgm:spPr/>
      <dgm:t>
        <a:bodyPr/>
        <a:lstStyle/>
        <a:p>
          <a:endParaRPr lang="ru-RU"/>
        </a:p>
      </dgm:t>
    </dgm:pt>
    <dgm:pt modelId="{309D60D3-85F3-409C-810E-35245F3957E6}" type="sibTrans" cxnId="{2214E179-7CA4-413B-A0ED-10D0012589CD}">
      <dgm:prSet/>
      <dgm:spPr/>
      <dgm:t>
        <a:bodyPr/>
        <a:lstStyle/>
        <a:p>
          <a:endParaRPr lang="ru-RU"/>
        </a:p>
      </dgm:t>
    </dgm:pt>
    <dgm:pt modelId="{AEA6BEE1-3216-41CA-BADB-769BE181EA15}" type="pres">
      <dgm:prSet presAssocID="{4D8D9396-184A-494F-84D3-98E0F33DA7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1ADCA9-3763-4968-B3EB-D8D584C2EC14}" type="pres">
      <dgm:prSet presAssocID="{4D8D9396-184A-494F-84D3-98E0F33DA7DE}" presName="cycle" presStyleCnt="0"/>
      <dgm:spPr/>
    </dgm:pt>
    <dgm:pt modelId="{CBA98644-2414-4293-9DA9-6F0BAB588BA8}" type="pres">
      <dgm:prSet presAssocID="{A5977F93-9960-4B98-970E-53606A83665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BA556-A9C0-49DD-90F7-054DE2694168}" type="pres">
      <dgm:prSet presAssocID="{AAA51FB7-8A72-4C62-9D08-0E63D34D077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49A4354-EBA2-4507-BBD7-9D8202F2DB4A}" type="pres">
      <dgm:prSet presAssocID="{1BDA84CD-E3E0-40B5-B1CC-3511F72E8EF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B362-CB97-4867-8A70-34D2286D849D}" type="pres">
      <dgm:prSet presAssocID="{799E6838-4E60-4501-82B1-134D595EC1F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A9ED3-F1A8-4F23-9266-3D300B3C730B}" type="pres">
      <dgm:prSet presAssocID="{D4F2B7F3-755E-4A3B-9931-B9FB3F57825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C2E24-E1ED-4FEA-9F56-CB6C5EC22E4D}" type="pres">
      <dgm:prSet presAssocID="{634B3617-F48D-4C98-B4F3-1876C9D675B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CA61B-CE9F-4E4D-8310-C4CD8B5E4FD2}" type="presOf" srcId="{634B3617-F48D-4C98-B4F3-1876C9D675B6}" destId="{3BAC2E24-E1ED-4FEA-9F56-CB6C5EC22E4D}" srcOrd="0" destOrd="0" presId="urn:microsoft.com/office/officeart/2005/8/layout/cycle3"/>
    <dgm:cxn modelId="{C769367E-3775-4026-9F58-BACEDF17E322}" srcId="{4D8D9396-184A-494F-84D3-98E0F33DA7DE}" destId="{D4F2B7F3-755E-4A3B-9931-B9FB3F57825D}" srcOrd="3" destOrd="0" parTransId="{D9C1493E-D55B-45A7-A1F3-3958AA3941F4}" sibTransId="{1293FB92-DFE4-4A85-B66B-BD1DC8CC251F}"/>
    <dgm:cxn modelId="{C7F10C6D-317D-4961-8E0D-471341A3CB6E}" type="presOf" srcId="{4D8D9396-184A-494F-84D3-98E0F33DA7DE}" destId="{AEA6BEE1-3216-41CA-BADB-769BE181EA15}" srcOrd="0" destOrd="0" presId="urn:microsoft.com/office/officeart/2005/8/layout/cycle3"/>
    <dgm:cxn modelId="{BF9B7B62-5C29-44B0-A9A4-D3DFE6E13F6F}" srcId="{4D8D9396-184A-494F-84D3-98E0F33DA7DE}" destId="{799E6838-4E60-4501-82B1-134D595EC1FE}" srcOrd="2" destOrd="0" parTransId="{C6077BF2-0180-44AE-BA46-77D1560DF96E}" sibTransId="{64BD962D-21A4-4C2F-ADE8-C81F7ACE43FA}"/>
    <dgm:cxn modelId="{96943835-6B09-4A9A-8167-D1DF0A554ECC}" type="presOf" srcId="{A5977F93-9960-4B98-970E-53606A836650}" destId="{CBA98644-2414-4293-9DA9-6F0BAB588BA8}" srcOrd="0" destOrd="0" presId="urn:microsoft.com/office/officeart/2005/8/layout/cycle3"/>
    <dgm:cxn modelId="{2F1B4A62-0B96-4747-B40D-D646A702BFDA}" srcId="{4D8D9396-184A-494F-84D3-98E0F33DA7DE}" destId="{A5977F93-9960-4B98-970E-53606A836650}" srcOrd="0" destOrd="0" parTransId="{7D3CA87D-65CF-4F55-81FA-BE4ACF1BE6B0}" sibTransId="{AAA51FB7-8A72-4C62-9D08-0E63D34D0778}"/>
    <dgm:cxn modelId="{6B72ECA8-45B1-4721-BCF3-68858B65ECD9}" srcId="{4D8D9396-184A-494F-84D3-98E0F33DA7DE}" destId="{1BDA84CD-E3E0-40B5-B1CC-3511F72E8EFC}" srcOrd="1" destOrd="0" parTransId="{E7DD9EB8-620E-4931-889C-F78DAAD1F724}" sibTransId="{91FDB0CF-AC15-4E62-813D-62110D3FB408}"/>
    <dgm:cxn modelId="{025E0820-DF2D-4213-8A44-2134885DA905}" type="presOf" srcId="{AAA51FB7-8A72-4C62-9D08-0E63D34D0778}" destId="{3CEBA556-A9C0-49DD-90F7-054DE2694168}" srcOrd="0" destOrd="0" presId="urn:microsoft.com/office/officeart/2005/8/layout/cycle3"/>
    <dgm:cxn modelId="{70E00C92-CBD4-446D-8BA4-87A12DB256B4}" type="presOf" srcId="{1BDA84CD-E3E0-40B5-B1CC-3511F72E8EFC}" destId="{549A4354-EBA2-4507-BBD7-9D8202F2DB4A}" srcOrd="0" destOrd="0" presId="urn:microsoft.com/office/officeart/2005/8/layout/cycle3"/>
    <dgm:cxn modelId="{77601E6A-C8B8-4789-9DC2-DDE10D91F52A}" type="presOf" srcId="{799E6838-4E60-4501-82B1-134D595EC1FE}" destId="{981DB362-CB97-4867-8A70-34D2286D849D}" srcOrd="0" destOrd="0" presId="urn:microsoft.com/office/officeart/2005/8/layout/cycle3"/>
    <dgm:cxn modelId="{2214E179-7CA4-413B-A0ED-10D0012589CD}" srcId="{4D8D9396-184A-494F-84D3-98E0F33DA7DE}" destId="{634B3617-F48D-4C98-B4F3-1876C9D675B6}" srcOrd="4" destOrd="0" parTransId="{1103F478-04E4-4047-8940-5CDE72220A70}" sibTransId="{309D60D3-85F3-409C-810E-35245F3957E6}"/>
    <dgm:cxn modelId="{B77EEDE4-ACC9-43D6-869E-C3E5D269C394}" type="presOf" srcId="{D4F2B7F3-755E-4A3B-9931-B9FB3F57825D}" destId="{D6EA9ED3-F1A8-4F23-9266-3D300B3C730B}" srcOrd="0" destOrd="0" presId="urn:microsoft.com/office/officeart/2005/8/layout/cycle3"/>
    <dgm:cxn modelId="{34CCDBB3-1B94-418C-8FDA-A4DC45174F01}" type="presParOf" srcId="{AEA6BEE1-3216-41CA-BADB-769BE181EA15}" destId="{9F1ADCA9-3763-4968-B3EB-D8D584C2EC14}" srcOrd="0" destOrd="0" presId="urn:microsoft.com/office/officeart/2005/8/layout/cycle3"/>
    <dgm:cxn modelId="{E8918449-F3AC-4674-8A28-4A0FE4BB0447}" type="presParOf" srcId="{9F1ADCA9-3763-4968-B3EB-D8D584C2EC14}" destId="{CBA98644-2414-4293-9DA9-6F0BAB588BA8}" srcOrd="0" destOrd="0" presId="urn:microsoft.com/office/officeart/2005/8/layout/cycle3"/>
    <dgm:cxn modelId="{3D119F71-F02F-48F7-BF5D-4AA6AE6D9FD3}" type="presParOf" srcId="{9F1ADCA9-3763-4968-B3EB-D8D584C2EC14}" destId="{3CEBA556-A9C0-49DD-90F7-054DE2694168}" srcOrd="1" destOrd="0" presId="urn:microsoft.com/office/officeart/2005/8/layout/cycle3"/>
    <dgm:cxn modelId="{E4956168-60C7-4C7A-A5EC-F5CDE3CBDACA}" type="presParOf" srcId="{9F1ADCA9-3763-4968-B3EB-D8D584C2EC14}" destId="{549A4354-EBA2-4507-BBD7-9D8202F2DB4A}" srcOrd="2" destOrd="0" presId="urn:microsoft.com/office/officeart/2005/8/layout/cycle3"/>
    <dgm:cxn modelId="{AF71B4D6-C8DA-49F5-9C1E-370A4FADDBB4}" type="presParOf" srcId="{9F1ADCA9-3763-4968-B3EB-D8D584C2EC14}" destId="{981DB362-CB97-4867-8A70-34D2286D849D}" srcOrd="3" destOrd="0" presId="urn:microsoft.com/office/officeart/2005/8/layout/cycle3"/>
    <dgm:cxn modelId="{2808064D-880D-43F2-AC2B-75B64FD0FC2B}" type="presParOf" srcId="{9F1ADCA9-3763-4968-B3EB-D8D584C2EC14}" destId="{D6EA9ED3-F1A8-4F23-9266-3D300B3C730B}" srcOrd="4" destOrd="0" presId="urn:microsoft.com/office/officeart/2005/8/layout/cycle3"/>
    <dgm:cxn modelId="{4DAC856C-DF21-4DD4-944B-8E5A7E0EEBD0}" type="presParOf" srcId="{9F1ADCA9-3763-4968-B3EB-D8D584C2EC14}" destId="{3BAC2E24-E1ED-4FEA-9F56-CB6C5EC22E4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3436B277-12BA-4D01-BE7D-7790DF4CCE7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A9E4A-27DB-40F0-8EE6-31F1E917E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8A6CC-04E3-4A4D-94B2-B59EBC79F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1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AF9AD23-95EA-4B61-B3CA-73BE1CCA4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62A5-1F57-414E-937E-17B129112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9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94A60-D1A9-4872-B9AC-BBB830625C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9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BD3EF-32BE-41DB-A23D-131B791DD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8EA5-5B9C-4D05-9D5D-912BF4995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C8CE9-F4D1-43AA-BA4D-926FBF727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3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50505-FB9F-4781-9840-67D3F6234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7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B1D66-9E8F-4D93-B543-B11B328E9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7899-5FBB-42C0-8819-2E3783527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52021F2-91D5-45F1-BEBF-EC4B26D0C61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0;&#1090;&#1072;&#1081;.%20&#1087;&#1088;&#1072;&#1082;&#1090;&#1080;&#1082;&#1091;&#1084;" TargetMode="External"/><Relationship Id="rId2" Type="http://schemas.openxmlformats.org/officeDocument/2006/relationships/hyperlink" Target="&#1042;&#1080;&#1082;&#1090;&#1086;&#1088;&#1080;&#1085;&#1072;.do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75;&#1077;&#1086;&#1075;&#1088;&#1072;&#1092;&#1080;&#1103;%20&#1090;&#1088;&#1072;&#1085;&#1089;&#1087;&#1086;&#1088;&#1090;&#1072;%20&#1084;&#1080;&#1088;&#1072;.pp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2;&#1099;%20&#1085;&#1072;%20&#1052;&#1080;&#1076;&#1072;&#1075;&#1088;&#1072;&#1073;&#1080;&#1085;&#1089;&#1082;&#1080;&#1093;.pptx" TargetMode="External"/><Relationship Id="rId2" Type="http://schemas.openxmlformats.org/officeDocument/2006/relationships/hyperlink" Target="&#1087;&#1086;&#1074;&#1086;&#1083;&#1078;&#1089;&#1082;&#1080;&#1081;%20&#1088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45;&#1089;&#1089;&#1077;&#1085;&#1090;&#1091;&#1082;&#1080;.pptx" TargetMode="External"/><Relationship Id="rId4" Type="http://schemas.openxmlformats.org/officeDocument/2006/relationships/hyperlink" Target="&#1052;&#1080;&#1076;&#1072;&#1075;&#1088;&#1072;&#1073;&#1080;&#1085;&#1089;&#1082;&#1080;&#1077;.ppt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024" y="826561"/>
            <a:ext cx="8784976" cy="143103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Системно-деятельностный подход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 преподавании географии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9630" y="5805264"/>
            <a:ext cx="5672372" cy="836712"/>
          </a:xfrm>
        </p:spPr>
        <p:txBody>
          <a:bodyPr/>
          <a:lstStyle/>
          <a:p>
            <a:r>
              <a:rPr lang="ru-RU" dirty="0" smtClean="0"/>
              <a:t>Автор презентации  </a:t>
            </a:r>
          </a:p>
          <a:p>
            <a:r>
              <a:rPr lang="ru-RU" dirty="0" smtClean="0"/>
              <a:t>учитель ВК  МБОУ СОШ№1 </a:t>
            </a:r>
            <a:r>
              <a:rPr lang="ru-RU" dirty="0" err="1" smtClean="0"/>
              <a:t>г.Моздок</a:t>
            </a:r>
            <a:r>
              <a:rPr lang="ru-RU" dirty="0" smtClean="0"/>
              <a:t> РСО-А  </a:t>
            </a:r>
            <a:r>
              <a:rPr lang="ru-RU" dirty="0" err="1" smtClean="0"/>
              <a:t>Забоенкова</a:t>
            </a:r>
            <a:r>
              <a:rPr lang="ru-RU" dirty="0" smtClean="0"/>
              <a:t> Н.Н.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364896"/>
            <a:ext cx="401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Мастер – класс  на  тему: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299987" y="1124744"/>
            <a:ext cx="8568952" cy="414258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gray">
          <a:xfrm flipH="1">
            <a:off x="2737259" y="5023645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gray">
          <a:xfrm>
            <a:off x="2563811" y="2734469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ltGray">
          <a:xfrm>
            <a:off x="7239940" y="2348923"/>
            <a:ext cx="1423988" cy="1423988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gray">
          <a:xfrm>
            <a:off x="483716" y="2440565"/>
            <a:ext cx="1423988" cy="1423988"/>
          </a:xfrm>
          <a:prstGeom prst="ellipse">
            <a:avLst/>
          </a:prstGeom>
          <a:gradFill rotWithShape="1">
            <a:gsLst>
              <a:gs pos="0">
                <a:srgbClr val="92BCE2">
                  <a:gamma/>
                  <a:tint val="33333"/>
                  <a:invGamma/>
                </a:srgbClr>
              </a:gs>
              <a:gs pos="100000">
                <a:srgbClr val="92BCE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gray">
          <a:xfrm>
            <a:off x="2437798" y="1412299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gray">
          <a:xfrm>
            <a:off x="4840288" y="1856871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5764213" y="2506663"/>
            <a:ext cx="2459037" cy="2765425"/>
            <a:chOff x="3340" y="1301"/>
            <a:chExt cx="1549" cy="1742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gray">
            <a:xfrm rot="5400000">
              <a:off x="3244" y="1397"/>
              <a:ext cx="1742" cy="1549"/>
            </a:xfrm>
            <a:custGeom>
              <a:avLst/>
              <a:gdLst>
                <a:gd name="G0" fmla="+- 7121 0 0"/>
                <a:gd name="G1" fmla="+- 11542662 0 0"/>
                <a:gd name="G2" fmla="+- 0 0 11542662"/>
                <a:gd name="T0" fmla="*/ 0 256 1"/>
                <a:gd name="T1" fmla="*/ 180 256 1"/>
                <a:gd name="G3" fmla="+- 11542662 T0 T1"/>
                <a:gd name="T2" fmla="*/ 0 256 1"/>
                <a:gd name="T3" fmla="*/ 90 256 1"/>
                <a:gd name="G4" fmla="+- 11542662 T2 T3"/>
                <a:gd name="G5" fmla="*/ G4 2 1"/>
                <a:gd name="T4" fmla="*/ 90 256 1"/>
                <a:gd name="T5" fmla="*/ 0 256 1"/>
                <a:gd name="G6" fmla="+- 11542662 T4 T5"/>
                <a:gd name="G7" fmla="*/ G6 2 1"/>
                <a:gd name="G8" fmla="abs 1154266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1"/>
                <a:gd name="G18" fmla="*/ 7121 1 2"/>
                <a:gd name="G19" fmla="+- G18 5400 0"/>
                <a:gd name="G20" fmla="cos G19 11542662"/>
                <a:gd name="G21" fmla="sin G19 11542662"/>
                <a:gd name="G22" fmla="+- G20 10800 0"/>
                <a:gd name="G23" fmla="+- G21 10800 0"/>
                <a:gd name="G24" fmla="+- 10800 0 G20"/>
                <a:gd name="G25" fmla="+- 7121 10800 0"/>
                <a:gd name="G26" fmla="?: G9 G17 G25"/>
                <a:gd name="G27" fmla="?: G9 0 21600"/>
                <a:gd name="G28" fmla="cos 10800 11542662"/>
                <a:gd name="G29" fmla="sin 10800 11542662"/>
                <a:gd name="G30" fmla="sin 7121 11542662"/>
                <a:gd name="G31" fmla="+- G28 10800 0"/>
                <a:gd name="G32" fmla="+- G29 10800 0"/>
                <a:gd name="G33" fmla="+- G30 10800 0"/>
                <a:gd name="G34" fmla="?: G4 0 G31"/>
                <a:gd name="G35" fmla="?: 11542662 G34 0"/>
                <a:gd name="G36" fmla="?: G6 G35 G31"/>
                <a:gd name="G37" fmla="+- 21600 0 G36"/>
                <a:gd name="G38" fmla="?: G4 0 G33"/>
                <a:gd name="G39" fmla="?: 1154266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859 w 21600"/>
                <a:gd name="T15" fmla="*/ 11405 h 21600"/>
                <a:gd name="T16" fmla="*/ 10800 w 21600"/>
                <a:gd name="T17" fmla="*/ 3679 h 21600"/>
                <a:gd name="T18" fmla="*/ 19741 w 21600"/>
                <a:gd name="T19" fmla="*/ 114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695" y="11280"/>
                  </a:moveTo>
                  <a:cubicBezTo>
                    <a:pt x="3684" y="11120"/>
                    <a:pt x="3679" y="10960"/>
                    <a:pt x="3679" y="10800"/>
                  </a:cubicBezTo>
                  <a:cubicBezTo>
                    <a:pt x="3679" y="6867"/>
                    <a:pt x="6867" y="3679"/>
                    <a:pt x="10800" y="3679"/>
                  </a:cubicBezTo>
                  <a:cubicBezTo>
                    <a:pt x="14732" y="3679"/>
                    <a:pt x="17921" y="6867"/>
                    <a:pt x="17921" y="10800"/>
                  </a:cubicBezTo>
                  <a:cubicBezTo>
                    <a:pt x="17921" y="10960"/>
                    <a:pt x="17915" y="11120"/>
                    <a:pt x="17904" y="11280"/>
                  </a:cubicBezTo>
                  <a:lnTo>
                    <a:pt x="21575" y="11529"/>
                  </a:lnTo>
                  <a:cubicBezTo>
                    <a:pt x="21591" y="11286"/>
                    <a:pt x="21600" y="110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43"/>
                    <a:pt x="8" y="11286"/>
                    <a:pt x="24" y="115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gray">
            <a:xfrm>
              <a:off x="3872" y="1303"/>
              <a:ext cx="411" cy="295"/>
            </a:xfrm>
            <a:prstGeom prst="chevron">
              <a:avLst>
                <a:gd name="adj" fmla="val 44744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gray">
            <a:xfrm rot="10800000">
              <a:off x="3891" y="2745"/>
              <a:ext cx="314" cy="295"/>
            </a:xfrm>
            <a:prstGeom prst="chevron">
              <a:avLst>
                <a:gd name="adj" fmla="val 44069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923925" y="2509838"/>
            <a:ext cx="2459038" cy="2767012"/>
            <a:chOff x="533" y="1485"/>
            <a:chExt cx="1549" cy="1743"/>
          </a:xfrm>
        </p:grpSpPr>
        <p:sp>
          <p:nvSpPr>
            <p:cNvPr id="11280" name="AutoShape 16"/>
            <p:cNvSpPr>
              <a:spLocks noChangeArrowheads="1"/>
            </p:cNvSpPr>
            <p:nvPr/>
          </p:nvSpPr>
          <p:spPr bwMode="gray">
            <a:xfrm rot="16200000" flipH="1">
              <a:off x="437" y="1581"/>
              <a:ext cx="1742" cy="1549"/>
            </a:xfrm>
            <a:custGeom>
              <a:avLst/>
              <a:gdLst>
                <a:gd name="G0" fmla="+- 7158 0 0"/>
                <a:gd name="G1" fmla="+- 11338448 0 0"/>
                <a:gd name="G2" fmla="+- 0 0 11338448"/>
                <a:gd name="T0" fmla="*/ 0 256 1"/>
                <a:gd name="T1" fmla="*/ 180 256 1"/>
                <a:gd name="G3" fmla="+- 11338448 T0 T1"/>
                <a:gd name="T2" fmla="*/ 0 256 1"/>
                <a:gd name="T3" fmla="*/ 90 256 1"/>
                <a:gd name="G4" fmla="+- 11338448 T2 T3"/>
                <a:gd name="G5" fmla="*/ G4 2 1"/>
                <a:gd name="T4" fmla="*/ 90 256 1"/>
                <a:gd name="T5" fmla="*/ 0 256 1"/>
                <a:gd name="G6" fmla="+- 11338448 T4 T5"/>
                <a:gd name="G7" fmla="*/ G6 2 1"/>
                <a:gd name="G8" fmla="abs 1133844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8"/>
                <a:gd name="G18" fmla="*/ 7158 1 2"/>
                <a:gd name="G19" fmla="+- G18 5400 0"/>
                <a:gd name="G20" fmla="cos G19 11338448"/>
                <a:gd name="G21" fmla="sin G19 11338448"/>
                <a:gd name="G22" fmla="+- G20 10800 0"/>
                <a:gd name="G23" fmla="+- G21 10800 0"/>
                <a:gd name="G24" fmla="+- 10800 0 G20"/>
                <a:gd name="G25" fmla="+- 7158 10800 0"/>
                <a:gd name="G26" fmla="?: G9 G17 G25"/>
                <a:gd name="G27" fmla="?: G9 0 21600"/>
                <a:gd name="G28" fmla="cos 10800 11338448"/>
                <a:gd name="G29" fmla="sin 10800 11338448"/>
                <a:gd name="G30" fmla="sin 7158 11338448"/>
                <a:gd name="G31" fmla="+- G28 10800 0"/>
                <a:gd name="G32" fmla="+- G29 10800 0"/>
                <a:gd name="G33" fmla="+- G30 10800 0"/>
                <a:gd name="G34" fmla="?: G4 0 G31"/>
                <a:gd name="G35" fmla="?: 11338448 G34 0"/>
                <a:gd name="G36" fmla="?: G6 G35 G31"/>
                <a:gd name="G37" fmla="+- 21600 0 G36"/>
                <a:gd name="G38" fmla="?: G4 0 G33"/>
                <a:gd name="G39" fmla="?: 1133844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887 w 21600"/>
                <a:gd name="T15" fmla="*/ 11892 h 21600"/>
                <a:gd name="T16" fmla="*/ 10800 w 21600"/>
                <a:gd name="T17" fmla="*/ 3642 h 21600"/>
                <a:gd name="T18" fmla="*/ 19713 w 21600"/>
                <a:gd name="T19" fmla="*/ 1189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695" y="11670"/>
                  </a:moveTo>
                  <a:cubicBezTo>
                    <a:pt x="3659" y="11382"/>
                    <a:pt x="3642" y="11091"/>
                    <a:pt x="3642" y="10800"/>
                  </a:cubicBezTo>
                  <a:cubicBezTo>
                    <a:pt x="3642" y="6846"/>
                    <a:pt x="6846" y="3642"/>
                    <a:pt x="10800" y="3642"/>
                  </a:cubicBezTo>
                  <a:cubicBezTo>
                    <a:pt x="14753" y="3642"/>
                    <a:pt x="17958" y="6846"/>
                    <a:pt x="17958" y="10800"/>
                  </a:cubicBezTo>
                  <a:cubicBezTo>
                    <a:pt x="17958" y="11091"/>
                    <a:pt x="17940" y="11382"/>
                    <a:pt x="17904" y="11670"/>
                  </a:cubicBezTo>
                  <a:lnTo>
                    <a:pt x="21519" y="12114"/>
                  </a:lnTo>
                  <a:cubicBezTo>
                    <a:pt x="21573" y="11678"/>
                    <a:pt x="21600" y="112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239"/>
                    <a:pt x="26" y="11678"/>
                    <a:pt x="80" y="12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gray">
            <a:xfrm>
              <a:off x="1235" y="1487"/>
              <a:ext cx="411" cy="295"/>
            </a:xfrm>
            <a:prstGeom prst="chevron">
              <a:avLst>
                <a:gd name="adj" fmla="val 44744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gray">
            <a:xfrm rot="10800000">
              <a:off x="1223" y="2933"/>
              <a:ext cx="499" cy="295"/>
            </a:xfrm>
            <a:prstGeom prst="chevron">
              <a:avLst>
                <a:gd name="adj" fmla="val 4678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8" name="Text Box 24"/>
          <p:cNvSpPr txBox="1">
            <a:spLocks noChangeArrowheads="1"/>
          </p:cNvSpPr>
          <p:nvPr/>
        </p:nvSpPr>
        <p:spPr bwMode="gray">
          <a:xfrm>
            <a:off x="1613035" y="2926525"/>
            <a:ext cx="597666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Системно-деятельностный подход – это метод обучения, при котором обучающийся не получает знания в готовом виде, а добывает их сам в процессе собственной учебно-познавательной деятельности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408363" y="3030538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446463" y="4552950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4260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408363" y="1535113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4268788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825750" y="151923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735264" y="3021013"/>
            <a:ext cx="1731961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819400" y="454342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48680"/>
            <a:ext cx="188277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4637088" y="1525855"/>
            <a:ext cx="39322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заключается в том, что ученик, получая знания не в готовом виде, а добывая их сам, осознает при этом содержание и формы своей учебной деятельности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4678363" y="3243263"/>
            <a:ext cx="3932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 означает преемственность между всеми ступенями и этапами обучения на уровне технологии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4678363" y="4824413"/>
            <a:ext cx="3932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предполагает формирование учащимися обобщенного системного представления о мире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247426" y="1779623"/>
            <a:ext cx="202031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 </a:t>
            </a:r>
            <a:r>
              <a:rPr lang="ru-RU" sz="1600" b="1" dirty="0" smtClean="0"/>
              <a:t>Реализация технологии деятельностного метода в практическом преподавании обеспечивается следующей системой дидактических принципов:</a:t>
            </a:r>
            <a:endParaRPr lang="en-US" sz="1600" b="1" dirty="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white">
          <a:xfrm>
            <a:off x="2806700" y="1689100"/>
            <a:ext cx="1673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EFFFF"/>
                </a:solidFill>
              </a:rPr>
              <a:t>1</a:t>
            </a:r>
            <a:r>
              <a:rPr lang="ru-RU" sz="2400" b="1" dirty="0">
                <a:solidFill>
                  <a:srgbClr val="FEFFFF"/>
                </a:solidFill>
              </a:rPr>
              <a:t>.</a:t>
            </a:r>
            <a:r>
              <a:rPr lang="ru-RU" sz="2400" b="1" dirty="0" smtClean="0">
                <a:solidFill>
                  <a:srgbClr val="FEFFFF"/>
                </a:solidFill>
              </a:rPr>
              <a:t> </a:t>
            </a:r>
            <a:r>
              <a:rPr lang="ru-RU" sz="1600" b="1" dirty="0" smtClean="0">
                <a:solidFill>
                  <a:srgbClr val="FEFFFF"/>
                </a:solidFill>
              </a:rPr>
              <a:t>Принцип деятельности </a:t>
            </a:r>
            <a:endParaRPr lang="en-US" sz="1600" b="1" dirty="0">
              <a:solidFill>
                <a:srgbClr val="FEFFFF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white">
          <a:xfrm>
            <a:off x="2728118" y="3337431"/>
            <a:ext cx="1811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EFFFF"/>
                </a:solidFill>
              </a:rPr>
              <a:t>2. Принцип непрерывности </a:t>
            </a:r>
            <a:endParaRPr lang="en-US" sz="1600" b="1" dirty="0">
              <a:solidFill>
                <a:srgbClr val="FEFFFF"/>
              </a:solidFill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white">
          <a:xfrm>
            <a:off x="2735263" y="4806950"/>
            <a:ext cx="1673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EFFFF"/>
                </a:solidFill>
              </a:rPr>
              <a:t>3. Принцип целостности </a:t>
            </a:r>
            <a:endParaRPr lang="en-US" sz="1600" b="1" dirty="0">
              <a:solidFill>
                <a:srgbClr val="FE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ltGray">
          <a:xfrm>
            <a:off x="395317" y="692696"/>
            <a:ext cx="3652837" cy="1990869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gray">
          <a:xfrm>
            <a:off x="451746" y="713911"/>
            <a:ext cx="2824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8F8F8"/>
                </a:solidFill>
              </a:rPr>
              <a:t>4. Принцип минимакса 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gray">
          <a:xfrm>
            <a:off x="4865102" y="795215"/>
            <a:ext cx="4027378" cy="1988921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gray">
          <a:xfrm>
            <a:off x="4791264" y="899886"/>
            <a:ext cx="4101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F8F8F8"/>
                </a:solidFill>
              </a:rPr>
              <a:t>5. Принцип психологической комфортности 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395316" y="4317184"/>
            <a:ext cx="3652838" cy="199213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gray">
          <a:xfrm>
            <a:off x="483495" y="4401939"/>
            <a:ext cx="34964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6. Принцип вариативности 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gray">
          <a:xfrm>
            <a:off x="4791264" y="4264805"/>
            <a:ext cx="3790950" cy="200816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gray">
          <a:xfrm>
            <a:off x="4959421" y="4387796"/>
            <a:ext cx="36227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7. Принцип творчества 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gray">
          <a:xfrm>
            <a:off x="766578" y="4961636"/>
            <a:ext cx="321335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F8F8F8"/>
                </a:solidFill>
              </a:rPr>
              <a:t>.</a:t>
            </a:r>
            <a:r>
              <a:rPr lang="ru-RU" sz="1400" dirty="0" smtClean="0">
                <a:solidFill>
                  <a:srgbClr val="F8F8F8"/>
                </a:solidFill>
              </a:rPr>
              <a:t> предполагает формирование учащимися способностей к систематическому перебору вариантов и адекватному принятию решений в ситуациях выбора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gray">
          <a:xfrm>
            <a:off x="512731" y="1120914"/>
            <a:ext cx="3564657" cy="163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sz="1100" dirty="0" smtClean="0">
                <a:solidFill>
                  <a:srgbClr val="F8F8F8"/>
                </a:solidFill>
              </a:rPr>
              <a:t>заключается в следующем: школа должна предложить ученику возможность освоения содержания образования на максимальном для него уровне (определяемом зоной ближайшего развития) и обеспечить при этом его усвоение на уровне социально безопасного минимума (государственного стандарта знаний).</a:t>
            </a:r>
            <a:endParaRPr lang="en-US" sz="1100" dirty="0">
              <a:solidFill>
                <a:srgbClr val="F8F8F8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gray">
          <a:xfrm>
            <a:off x="4967245" y="1527865"/>
            <a:ext cx="39252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rgbClr val="F8F8F8"/>
                </a:solidFill>
              </a:rPr>
              <a:t>– предполагает снятие всех </a:t>
            </a:r>
            <a:r>
              <a:rPr lang="ru-RU" sz="1400" dirty="0" err="1" smtClean="0">
                <a:solidFill>
                  <a:srgbClr val="F8F8F8"/>
                </a:solidFill>
              </a:rPr>
              <a:t>стрессобразующих</a:t>
            </a:r>
            <a:r>
              <a:rPr lang="ru-RU" sz="1400" dirty="0" smtClean="0">
                <a:solidFill>
                  <a:srgbClr val="F8F8F8"/>
                </a:solidFill>
              </a:rPr>
              <a:t> факторов учебного процесса, создание в школе и на уроках доброжелательной атмосферы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gray">
          <a:xfrm>
            <a:off x="4914930" y="4771271"/>
            <a:ext cx="3451314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sz="1400" dirty="0" smtClean="0">
                <a:solidFill>
                  <a:srgbClr val="F8F8F8"/>
                </a:solidFill>
              </a:rPr>
              <a:t>означает максимальную ориентацию на творческое начало в образовательном процессе, приобретение учащимся собственного опыта творческой деятельности.</a:t>
            </a:r>
            <a:endParaRPr lang="en-US" sz="1400" dirty="0">
              <a:solidFill>
                <a:srgbClr val="F8F8F8"/>
              </a:solidFill>
            </a:endParaRPr>
          </a:p>
        </p:txBody>
      </p: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3608388" y="2720975"/>
            <a:ext cx="1660525" cy="1612900"/>
            <a:chOff x="2457" y="2000"/>
            <a:chExt cx="901" cy="888"/>
          </a:xfrm>
        </p:grpSpPr>
        <p:pic>
          <p:nvPicPr>
            <p:cNvPr id="24610" name="Picture 34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11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13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24614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61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619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2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4624" name="Text Box 48"/>
          <p:cNvSpPr txBox="1">
            <a:spLocks noChangeArrowheads="1"/>
          </p:cNvSpPr>
          <p:nvPr/>
        </p:nvSpPr>
        <p:spPr bwMode="gray">
          <a:xfrm>
            <a:off x="3787775" y="3216275"/>
            <a:ext cx="128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80808"/>
                </a:solidFill>
              </a:rPr>
              <a:t>Click to add Text</a:t>
            </a:r>
          </a:p>
        </p:txBody>
      </p:sp>
      <p:pic>
        <p:nvPicPr>
          <p:cNvPr id="2462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41" y="2784136"/>
            <a:ext cx="1763818" cy="148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00200"/>
          </a:xfrm>
        </p:spPr>
        <p:txBody>
          <a:bodyPr/>
          <a:lstStyle/>
          <a:p>
            <a:r>
              <a:rPr lang="ru-RU" sz="1800" dirty="0" smtClean="0"/>
              <a:t>Деятельностный подход в обучении – это планирование и организация учебного процесса, в котором главное место отводится активной и разносторонней, в максимальной степени самостоятельной познавательной деятельности учащихся, ориентированной на заданный результат. Для  реализации деятельностного подхода использую следующие технологии: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7813"/>
              </p:ext>
            </p:extLst>
          </p:nvPr>
        </p:nvGraphicFramePr>
        <p:xfrm>
          <a:off x="251520" y="1807840"/>
          <a:ext cx="866164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малых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 Работа в малых группах позволяет всем учащимся участвовать в работе, практиковать навыки сотрудничества, межличностного общения. </a:t>
            </a:r>
          </a:p>
          <a:p>
            <a:r>
              <a:rPr lang="ru-RU" sz="1600" dirty="0" smtClean="0"/>
              <a:t>    С целью успешной работы в группах составляю четкую инструкцию и предоставляю достаточно времени на выполнение задания. Например, помощью учебника, карт атласа, статистических данных подготовить информацию в течение 7-10 минут.  Совместная деятельность приносит пользу каждому, так как позволяет всем учащимся (в том числе стеснительным и слабым)  участвовать в работе, практиковать навыки сотрудничества, межличностного общения ( умения активно слушать, вырабатывать общую стратегию решения заданной проблемы, разрешать возникающие согласия).  На некоторых уроках географии с целью активизации мыслительной деятельности  каждая группа готовит «проблемное» задание другой группе ( в форме вопросов: « Почему?,  « В чем причина?, «Чем объяснить? и  т. д.). В этом случае работа направлена на приобретение новых географических знаний, на решение проблем, на выход из сложных, но посильных для решения ситуаций. </a:t>
            </a:r>
            <a:r>
              <a:rPr lang="ru-RU" sz="1600" dirty="0" smtClean="0">
                <a:hlinkClick r:id="rId2" action="ppaction://hlinkfile"/>
              </a:rPr>
              <a:t>Приложение 1</a:t>
            </a:r>
            <a:r>
              <a:rPr lang="ru-RU" sz="1600" dirty="0" smtClean="0"/>
              <a:t>. </a:t>
            </a:r>
            <a:r>
              <a:rPr lang="ru-RU" sz="1600" dirty="0" smtClean="0">
                <a:hlinkClick r:id="rId3" action="ppaction://hlinkfile"/>
              </a:rPr>
              <a:t>Приложение 2.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80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 Проблемным называется такое обучение, при котором усвоение знаний и начальный этап формирования интеллектуальных навыков происходят в процессе относительно  самостоятельного решения проблем, протекающего под общим руководством учителя. </a:t>
            </a:r>
          </a:p>
          <a:p>
            <a:r>
              <a:rPr lang="ru-RU" sz="1800" dirty="0" smtClean="0"/>
              <a:t>Этапы проблемного обучения:</a:t>
            </a:r>
          </a:p>
          <a:p>
            <a:r>
              <a:rPr lang="ru-RU" sz="1800" dirty="0" smtClean="0"/>
              <a:t>  Постановка практического или теоретического задания;</a:t>
            </a:r>
          </a:p>
          <a:p>
            <a:r>
              <a:rPr lang="ru-RU" sz="1800" dirty="0" smtClean="0"/>
              <a:t>Поиск неизвестного в этой проблемной ситуации путем самостоятельного исследования ученика.</a:t>
            </a:r>
          </a:p>
          <a:p>
            <a:r>
              <a:rPr lang="ru-RU" sz="1800" dirty="0" smtClean="0"/>
              <a:t>Проблемные ситуации создаю на разных этапах урока. На практических работах в начале урока ставлю проблему и предлагаю решить ее с помощью учебника, атласа и статистических данных. </a:t>
            </a:r>
          </a:p>
          <a:p>
            <a:r>
              <a:rPr lang="ru-RU" sz="1800" dirty="0" smtClean="0"/>
              <a:t>   Использование технологии проблемного обучения создает благоприятные условия для активизации устной речевой и творческой самостоятельной деятельности  учащихся, что способствует развитию личностных компетенций школьника.</a:t>
            </a:r>
          </a:p>
          <a:p>
            <a:r>
              <a:rPr lang="ru-RU" sz="1800" dirty="0" smtClean="0">
                <a:hlinkClick r:id="rId2" action="ppaction://hlinksldjump"/>
              </a:rPr>
              <a:t>Приложение 3.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351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Диалоговое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Диалоговое обучение – взаимодействие учителя и учащегося. </a:t>
            </a:r>
          </a:p>
          <a:p>
            <a:r>
              <a:rPr lang="ru-RU" sz="2000" dirty="0" smtClean="0"/>
              <a:t>Использование этой технологии способствует формированию:</a:t>
            </a:r>
          </a:p>
          <a:p>
            <a:r>
              <a:rPr lang="ru-RU" sz="2000" dirty="0" smtClean="0"/>
              <a:t>Умения определять и отстаивать свою позицию (кейс-метод);</a:t>
            </a:r>
          </a:p>
          <a:p>
            <a:r>
              <a:rPr lang="ru-RU" sz="2000" dirty="0" smtClean="0"/>
              <a:t>Возможности критиковать и даже отвергать любое мнение;</a:t>
            </a:r>
          </a:p>
          <a:p>
            <a:r>
              <a:rPr lang="ru-RU" sz="2000" dirty="0" smtClean="0"/>
              <a:t>Поиска группового соглашения в виде общего мнения или решения.</a:t>
            </a:r>
          </a:p>
          <a:p>
            <a:r>
              <a:rPr lang="ru-RU" sz="2000" dirty="0" smtClean="0"/>
              <a:t>Взаимодействие учащихся в ходе дискуссии осуществляется на уважительном обращении друг к другу для углубленного и разностороннего обсуждения идей, позиций, мнений </a:t>
            </a:r>
          </a:p>
          <a:p>
            <a:r>
              <a:rPr lang="ru-RU" sz="1600" dirty="0" smtClean="0">
                <a:hlinkClick r:id="rId2" action="ppaction://hlinkpres?slideindex=1&amp;slidetitle="/>
              </a:rPr>
              <a:t>Приложение 4.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34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Сравнительный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 своих уроках  применяю сравнительный метод, который позволяет провести подробный анализ предлагаемой темы и помогает выявить различия и сходства объектов, явлений.</a:t>
            </a:r>
          </a:p>
          <a:p>
            <a:r>
              <a:rPr lang="ru-RU" sz="2000" dirty="0" smtClean="0"/>
              <a:t>Например, после изучения любого экономического района (9кл), предлагаю учащимся выявить черты сходства и  различий:</a:t>
            </a:r>
          </a:p>
          <a:p>
            <a:r>
              <a:rPr lang="ru-RU" sz="2000" dirty="0" smtClean="0"/>
              <a:t>1 вариант - географического положения и природных условий; </a:t>
            </a:r>
          </a:p>
          <a:p>
            <a:r>
              <a:rPr lang="ru-RU" sz="2000" dirty="0" smtClean="0"/>
              <a:t>2 вариант – экономического развития и отраслей специализации и т.д.</a:t>
            </a:r>
          </a:p>
          <a:p>
            <a:r>
              <a:rPr lang="ru-RU" sz="2000" dirty="0" smtClean="0"/>
              <a:t>Таким образом, одни  учащиеся закрепляют свои знания; для других  школьников необходимо еще раз  найти  данную информацию и проанализировать ее.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53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Под методом понимается обобщенная модель определенного способа достижения поставленной учебно-познавательной задачи, система приемов, определенная технология познавательной деятельности. Важно не смешивать понятия "проект" - как результат деятельности и "проект" как метод познания. Метод проектов предусматривает наличие проблемы, требующей поиска исследования, как в индивидуальной, так и групповой форме. А может быть использован как на одном уроке, так и серии уроков.</a:t>
            </a:r>
          </a:p>
          <a:p>
            <a:endParaRPr lang="ru-RU" sz="1600" dirty="0" smtClean="0"/>
          </a:p>
          <a:p>
            <a:r>
              <a:rPr lang="ru-RU" sz="1600" dirty="0" smtClean="0"/>
              <a:t>Метод проектов предусматривает развитие познавательных навыков учащихся, умений самостоятельно конструировать свои знания, анализировать полученную информацию, выдвигать гипотезы и способы достижения развития критического мышления. Использованием учителем метода проектов делает учебный процесс творческим, сжатым, целенаправленным, а ученика - ответственным и целеустремленным. Обязанность учителя - подготовить всех учащихся к посильной для каждого, но обязательной активной познавательной деятельности.</a:t>
            </a:r>
          </a:p>
          <a:p>
            <a:r>
              <a:rPr lang="ru-RU" sz="1600" dirty="0" smtClean="0">
                <a:hlinkClick r:id="rId2" action="ppaction://hlinkfile"/>
              </a:rPr>
              <a:t>Приложение 5.</a:t>
            </a:r>
            <a:r>
              <a:rPr lang="ru-RU" sz="1600" dirty="0" smtClean="0"/>
              <a:t>  </a:t>
            </a:r>
            <a:r>
              <a:rPr lang="ru-RU" sz="1600" dirty="0" smtClean="0">
                <a:hlinkClick r:id="rId3" action="ppaction://hlinkpres?slideindex=1&amp;slidetitle="/>
              </a:rPr>
              <a:t>Приложение 6.</a:t>
            </a:r>
            <a:r>
              <a:rPr lang="ru-RU" sz="1600" dirty="0" smtClean="0">
                <a:hlinkClick r:id="rId4" action="ppaction://hlinkpres?slideindex=1&amp;slidetitle="/>
              </a:rPr>
              <a:t>Мидаграбинские.</a:t>
            </a:r>
            <a:r>
              <a:rPr lang="en-US" sz="1600" dirty="0" err="1" smtClean="0">
                <a:hlinkClick r:id="rId4" action="ppaction://hlinkpres?slideindex=1&amp;slidetitle="/>
              </a:rPr>
              <a:t>pptx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5" action="ppaction://hlinkpres?slideindex=1&amp;slidetitle="/>
              </a:rPr>
              <a:t>Приложение 7.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530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890713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22375" y="3481388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30313" y="4997450"/>
            <a:ext cx="6653212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281146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706563" y="1663700"/>
            <a:ext cx="5791200" cy="109116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1706563" y="3273426"/>
            <a:ext cx="5791200" cy="100012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706563" y="4775200"/>
            <a:ext cx="5791200" cy="939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630363" y="2273300"/>
            <a:ext cx="601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FEFFFF"/>
                </a:solidFill>
              </a:rPr>
              <a:t>Закончить выступление хочется японской пословицей: 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gray">
          <a:xfrm>
            <a:off x="1296988" y="3637032"/>
            <a:ext cx="65277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FFC000"/>
                </a:solidFill>
              </a:rPr>
              <a:t>«Налови мне рыбы — и я буду сыт сегодня; научи меня ловить рыбу- и я буду сыт до конца жизни»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gray">
          <a:xfrm>
            <a:off x="1393824" y="5097888"/>
            <a:ext cx="6430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FEFFFF"/>
                </a:solidFill>
              </a:rPr>
              <a:t>А наша с вами основная задача, уважаемые коллеги,  – </a:t>
            </a:r>
            <a:r>
              <a:rPr lang="ru-RU" sz="1600" b="1" dirty="0" smtClean="0"/>
              <a:t>научить детей учиться.</a:t>
            </a:r>
          </a:p>
          <a:p>
            <a:pPr eaLnBrk="0" hangingPunct="0"/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68363"/>
          </a:xfrm>
        </p:spPr>
        <p:txBody>
          <a:bodyPr/>
          <a:lstStyle/>
          <a:p>
            <a:r>
              <a:rPr lang="ru-RU" sz="2400" dirty="0" smtClean="0"/>
              <a:t>“Великая цель образования - </a:t>
            </a:r>
            <a:br>
              <a:rPr lang="ru-RU" sz="2400" dirty="0" smtClean="0"/>
            </a:br>
            <a:r>
              <a:rPr lang="ru-RU" sz="2400" dirty="0" smtClean="0"/>
              <a:t>это не знания, а действия”.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Герберт Спенсер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316288" cy="374441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При разработке федеральных государственных стандартов второго поколения приоритетом  общего образования становится формирование </a:t>
            </a:r>
            <a:r>
              <a:rPr lang="ru-RU" sz="2000" dirty="0" err="1" smtClean="0"/>
              <a:t>общеучебных</a:t>
            </a:r>
            <a:r>
              <a:rPr lang="ru-RU" sz="2000" dirty="0" smtClean="0"/>
              <a:t>   умений и навыков, а также способов деятельности, уровень освоения которых в значительной мере предопределяет успешность всего последующего обучения.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18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27584" y="4869160"/>
            <a:ext cx="4538464" cy="361950"/>
          </a:xfrm>
          <a:noFill/>
          <a:ln/>
        </p:spPr>
        <p:txBody>
          <a:bodyPr/>
          <a:lstStyle/>
          <a:p>
            <a:r>
              <a:rPr lang="ru-RU" sz="3200" dirty="0" smtClean="0"/>
              <a:t>Спасибо  за  внимание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Антарктида  и  Арктика  имеют одинаковую  широту, но климат Антарктиды  более суровый. Объяснить почему? Работая  с картами, найти не  менее трех  факторов.</a:t>
            </a:r>
          </a:p>
          <a:p>
            <a:r>
              <a:rPr lang="ru-RU" dirty="0" smtClean="0"/>
              <a:t>Внутренние воды Африки. Бессточные озера  имеют  соленую воду. Почему озеро  Чад  пресное?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172272" cy="34815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51998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Качество организации учебной деятельности на уроках географии и является в настоящее время основным критерием в оценке успешности проведенного урока, а системно-деятельностный подход является методологической основой для современного урока географии.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18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276597" y="345959"/>
            <a:ext cx="2673350" cy="604867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466" y="1769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1828800"/>
            <a:ext cx="5395664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 smtClean="0"/>
              <a:t>приемов и методов, которые формируют умения </a:t>
            </a:r>
          </a:p>
          <a:p>
            <a:r>
              <a:rPr lang="ru-RU" dirty="0" smtClean="0"/>
              <a:t>самостоятельно добывать новые знания</a:t>
            </a:r>
            <a:endParaRPr lang="ru-RU" dirty="0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4756150" y="1905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 smtClean="0"/>
              <a:t>собирать необходимую информацию</a:t>
            </a:r>
            <a:endParaRPr lang="ru-RU" dirty="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/>
              <a:t> </a:t>
            </a:r>
            <a:r>
              <a:rPr lang="ru-RU" dirty="0" smtClean="0"/>
              <a:t> выдвигать гипотезы</a:t>
            </a:r>
            <a:endParaRPr lang="ru-RU" dirty="0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752976" y="3397250"/>
            <a:ext cx="2195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263900" y="4124761"/>
            <a:ext cx="485775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635896" y="4129088"/>
            <a:ext cx="3007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делать выводы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635896" y="4918075"/>
            <a:ext cx="3164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и умозаключения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5361" y="2028388"/>
            <a:ext cx="187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настоящее время все более актуальным в образовательном процессе становится использование в обучении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/>
          <a:lstStyle/>
          <a:p>
            <a:r>
              <a:rPr lang="ru-RU" sz="2400" dirty="0" smtClean="0"/>
              <a:t>Китайская мудрость гласит: “Я слышу – я забываю, я вижу – я запоминаю, я делаю – я усваиваю”.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Сумма знаний, данная ученику вне его деятельности, без учета его «внутреннего» содержания, не может привести к развитию личностных качеств, тем более   творческих способностей школьника.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 Целью современной школы является не столько обогащение знаниями, сколько овладение способами деятельности.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Большое значение в повышении качества географического образования играет умение учителя географии организовать учебную деятельность учащихся по практическому применению имеющихся у них теоретических знаний и самостоятельному получению из различных источников новых знаний, необходимых им для решения поставленных учебных задач.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4608512" cy="3672408"/>
          </a:xfrm>
        </p:spPr>
      </p:pic>
    </p:spTree>
    <p:extLst>
      <p:ext uri="{BB962C8B-B14F-4D97-AF65-F5344CB8AC3E}">
        <p14:creationId xmlns:p14="http://schemas.microsoft.com/office/powerpoint/2010/main" val="24976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48472" cy="42484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88296" cy="5029200"/>
          </a:xfrm>
        </p:spPr>
        <p:txBody>
          <a:bodyPr/>
          <a:lstStyle/>
          <a:p>
            <a:r>
              <a:rPr lang="ru-RU" sz="2400" dirty="0"/>
              <a:t>К</a:t>
            </a:r>
            <a:r>
              <a:rPr lang="ru-RU" sz="2400" dirty="0" smtClean="0"/>
              <a:t>ачество организации учебной деятельности на уроках географии и является в настоящее время основным критерием в оценке успешности проведенного урока, а системно-деятельностный подход является методологической основой для современного урока географии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88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44824"/>
            <a:ext cx="4752528" cy="3501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60648"/>
            <a:ext cx="4932040" cy="6063952"/>
          </a:xfrm>
        </p:spPr>
        <p:txBody>
          <a:bodyPr/>
          <a:lstStyle/>
          <a:p>
            <a:r>
              <a:rPr lang="ru-RU" sz="2000" dirty="0" smtClean="0"/>
              <a:t>Различные формы самостоятельного использования системы заданий и упражнений по географии дают возможность учащимся применить свои теоретические знания на практике, в процессе непосредственной учебной деятельности и формировать необходимые им географические умения. Реализация системно - деятельностного подхода в процессе преподавания географии позволяет добиться высокого качества географического образования и подготовить учащихся к использованию своих географических знаний в реальной жизни и практической деятельности.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64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44280" cy="36956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Ни для кого не является секретом тот факт, что знание определения географического понятия «азимут» не поможет найти правильную дорогу в незнакомой местности, если при изучении географии в школе не были сформированы практические навыки ориентирования на местности с помощью карты, плана, компаса, местных признаков и т.д.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city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globalcity</Template>
  <TotalTime>529</TotalTime>
  <Words>1326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globalcity</vt:lpstr>
      <vt:lpstr>Системно-деятельностный подход в преподавании географии</vt:lpstr>
      <vt:lpstr>“Великая цель образования -  это не знания, а действия”.                                                                                      Герберт Спенсер</vt:lpstr>
      <vt:lpstr>Презентация PowerPoint</vt:lpstr>
      <vt:lpstr>Презентация PowerPoint</vt:lpstr>
      <vt:lpstr>Китайская мудрость гласит: “Я слышу – я забываю, я вижу – я запоминаю, я делаю – я усваиваю”.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Деятельностный подход в обучении – это планирование и организация учебного процесса, в котором главное место отводится активной и разносторонней, в максимальной степени самостоятельной познавательной деятельности учащихся, ориентированной на заданный результат. Для  реализации деятельностного подхода использую следующие технологии: </vt:lpstr>
      <vt:lpstr>Работа в малых группах</vt:lpstr>
      <vt:lpstr>Технология проблемного обучения</vt:lpstr>
      <vt:lpstr>Диалоговое обучение</vt:lpstr>
      <vt:lpstr>Сравнительный метод</vt:lpstr>
      <vt:lpstr>Метод проектов</vt:lpstr>
      <vt:lpstr>Презентация PowerPoint</vt:lpstr>
      <vt:lpstr>Презентация PowerPoint</vt:lpstr>
      <vt:lpstr>Элементы  урока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в преподавании географии</dc:title>
  <dc:creator>Наталия</dc:creator>
  <cp:lastModifiedBy>1111</cp:lastModifiedBy>
  <cp:revision>28</cp:revision>
  <dcterms:created xsi:type="dcterms:W3CDTF">2014-11-09T12:06:59Z</dcterms:created>
  <dcterms:modified xsi:type="dcterms:W3CDTF">2019-01-25T20:15:59Z</dcterms:modified>
</cp:coreProperties>
</file>