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7" r:id="rId3"/>
    <p:sldId id="268" r:id="rId4"/>
    <p:sldId id="270" r:id="rId5"/>
    <p:sldId id="271" r:id="rId6"/>
    <p:sldId id="275" r:id="rId7"/>
    <p:sldId id="263" r:id="rId8"/>
    <p:sldId id="277" r:id="rId9"/>
    <p:sldId id="272" r:id="rId10"/>
    <p:sldId id="280" r:id="rId11"/>
    <p:sldId id="260" r:id="rId12"/>
    <p:sldId id="282" r:id="rId13"/>
    <p:sldId id="273" r:id="rId14"/>
    <p:sldId id="278" r:id="rId15"/>
    <p:sldId id="281" r:id="rId16"/>
    <p:sldId id="257" r:id="rId17"/>
    <p:sldId id="259" r:id="rId18"/>
    <p:sldId id="264" r:id="rId19"/>
    <p:sldId id="279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226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20321-3052-42CD-B8E2-62B8AFBC2FF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9976E2-D65C-4FAC-9C87-D71F3A3644B2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Взросло-детская проектная деятельность с применением ИКТ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3DA462B3-75DE-4DF4-B3FA-C011CD13906C}" type="parTrans" cxnId="{36115A8D-87CC-4FA7-A5B0-D7518BB9F770}">
      <dgm:prSet/>
      <dgm:spPr/>
      <dgm:t>
        <a:bodyPr/>
        <a:lstStyle/>
        <a:p>
          <a:endParaRPr lang="ru-RU"/>
        </a:p>
      </dgm:t>
    </dgm:pt>
    <dgm:pt modelId="{F2A2FCE2-DCBF-464D-9E98-E5BF2A389F76}" type="sibTrans" cxnId="{36115A8D-87CC-4FA7-A5B0-D7518BB9F770}">
      <dgm:prSet/>
      <dgm:spPr/>
      <dgm:t>
        <a:bodyPr/>
        <a:lstStyle/>
        <a:p>
          <a:endParaRPr lang="ru-RU"/>
        </a:p>
      </dgm:t>
    </dgm:pt>
    <dgm:pt modelId="{29A71B42-5CC0-4BD1-A729-0C0BE6DAEC68}">
      <dgm:prSet phldrT="[Текст]" custT="1"/>
      <dgm:spPr/>
      <dgm:t>
        <a:bodyPr/>
        <a:lstStyle/>
        <a:p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Системно-деятельностный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подход  ФГОС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678F9EF5-5887-426D-9159-6D9E51FAA44F}" type="parTrans" cxnId="{2D1F3255-CF49-4C53-A895-C5059AAE824B}">
      <dgm:prSet/>
      <dgm:spPr/>
      <dgm:t>
        <a:bodyPr/>
        <a:lstStyle/>
        <a:p>
          <a:endParaRPr lang="ru-RU"/>
        </a:p>
      </dgm:t>
    </dgm:pt>
    <dgm:pt modelId="{5023D598-DF24-45A9-84CE-610BBDF57DC0}" type="sibTrans" cxnId="{2D1F3255-CF49-4C53-A895-C5059AAE824B}">
      <dgm:prSet/>
      <dgm:spPr/>
      <dgm:t>
        <a:bodyPr/>
        <a:lstStyle/>
        <a:p>
          <a:endParaRPr lang="ru-RU"/>
        </a:p>
      </dgm:t>
    </dgm:pt>
    <dgm:pt modelId="{4B11E8AF-ADC3-4F9F-942F-6D5AF0F09499}">
      <dgm:prSet phldrT="[Текст]" custT="1"/>
      <dgm:spPr/>
      <dgm:t>
        <a:bodyPr/>
        <a:lstStyle/>
        <a:p>
          <a:r>
            <a:rPr lang="ru-RU" sz="2800" b="1" dirty="0" smtClean="0"/>
            <a:t>Внедрение педагогики </a:t>
          </a:r>
          <a:r>
            <a:rPr lang="ru-RU" sz="2800" b="1" dirty="0" err="1" smtClean="0"/>
            <a:t>Олонхо</a:t>
          </a:r>
          <a:r>
            <a:rPr lang="ru-RU" sz="2800" b="1" dirty="0" smtClean="0"/>
            <a:t> через ВУД  ФГОС</a:t>
          </a:r>
          <a:endParaRPr lang="ru-RU" sz="2800" b="1" dirty="0"/>
        </a:p>
      </dgm:t>
    </dgm:pt>
    <dgm:pt modelId="{56F732CB-7FD9-4D0F-B830-2981FC798C26}" type="parTrans" cxnId="{71C74157-35F7-4850-A486-129A38935FEC}">
      <dgm:prSet/>
      <dgm:spPr/>
      <dgm:t>
        <a:bodyPr/>
        <a:lstStyle/>
        <a:p>
          <a:endParaRPr lang="ru-RU"/>
        </a:p>
      </dgm:t>
    </dgm:pt>
    <dgm:pt modelId="{62125688-043C-46DC-B1F2-1C17E968128B}" type="sibTrans" cxnId="{71C74157-35F7-4850-A486-129A38935FEC}">
      <dgm:prSet/>
      <dgm:spPr/>
      <dgm:t>
        <a:bodyPr/>
        <a:lstStyle/>
        <a:p>
          <a:endParaRPr lang="ru-RU"/>
        </a:p>
      </dgm:t>
    </dgm:pt>
    <dgm:pt modelId="{6690341B-0F7E-4C10-9BDB-34ABF5A3E9F3}">
      <dgm:prSet custT="1"/>
      <dgm:spPr/>
      <dgm:t>
        <a:bodyPr/>
        <a:lstStyle/>
        <a:p>
          <a:r>
            <a:rPr lang="ru-RU" sz="1800" dirty="0" smtClean="0"/>
            <a:t>     </a:t>
          </a:r>
          <a:r>
            <a:rPr lang="ru-RU" sz="2400" b="1" dirty="0" smtClean="0">
              <a:solidFill>
                <a:schemeClr val="accent1"/>
              </a:solidFill>
            </a:rPr>
            <a:t>Педагогические технологии</a:t>
          </a:r>
          <a:endParaRPr lang="ru-RU" sz="2400" b="1" dirty="0">
            <a:solidFill>
              <a:schemeClr val="accent1"/>
            </a:solidFill>
          </a:endParaRPr>
        </a:p>
      </dgm:t>
    </dgm:pt>
    <dgm:pt modelId="{71C9093F-6D84-4A5A-A111-14FF050872F5}" type="parTrans" cxnId="{A3DA28EB-25EA-494F-B675-53CD7748C874}">
      <dgm:prSet/>
      <dgm:spPr/>
    </dgm:pt>
    <dgm:pt modelId="{E36F644D-23BB-427A-9CF2-0FA5B7FBAA0E}" type="sibTrans" cxnId="{A3DA28EB-25EA-494F-B675-53CD7748C874}">
      <dgm:prSet/>
      <dgm:spPr/>
    </dgm:pt>
    <dgm:pt modelId="{083C13FA-ADC8-4633-8111-243EAB6C47F2}" type="pres">
      <dgm:prSet presAssocID="{23620321-3052-42CD-B8E2-62B8AFBC2F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6F126-34E1-464D-8725-D5803A45139C}" type="pres">
      <dgm:prSet presAssocID="{F19976E2-D65C-4FAC-9C87-D71F3A3644B2}" presName="parentLin" presStyleCnt="0"/>
      <dgm:spPr/>
    </dgm:pt>
    <dgm:pt modelId="{68443753-F052-4B63-AF51-CBEDBD92A89D}" type="pres">
      <dgm:prSet presAssocID="{F19976E2-D65C-4FAC-9C87-D71F3A3644B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60E338E-254B-4EBF-9A6C-3064351DAF4B}" type="pres">
      <dgm:prSet presAssocID="{F19976E2-D65C-4FAC-9C87-D71F3A3644B2}" presName="parentText" presStyleLbl="node1" presStyleIdx="0" presStyleCnt="3" custScaleX="111291" custScaleY="243711" custLinFactY="73701" custLinFactNeighborX="6795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EB194-042E-46AE-98C0-FBE07B4E4481}" type="pres">
      <dgm:prSet presAssocID="{F19976E2-D65C-4FAC-9C87-D71F3A3644B2}" presName="negativeSpace" presStyleCnt="0"/>
      <dgm:spPr/>
    </dgm:pt>
    <dgm:pt modelId="{37BBFE99-F2CD-4A92-847D-D44300E21AB7}" type="pres">
      <dgm:prSet presAssocID="{F19976E2-D65C-4FAC-9C87-D71F3A3644B2}" presName="childText" presStyleLbl="conFgAcc1" presStyleIdx="0" presStyleCnt="3" custScaleX="100000" custScaleY="185746" custLinFactY="-390266" custLinFactNeighborX="-1200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CD3F1-9A89-4ACE-8BA4-5585A0731994}" type="pres">
      <dgm:prSet presAssocID="{F2A2FCE2-DCBF-464D-9E98-E5BF2A389F76}" presName="spaceBetweenRectangles" presStyleCnt="0"/>
      <dgm:spPr/>
    </dgm:pt>
    <dgm:pt modelId="{27572C14-45B9-4AE7-BC42-D2B3C356422C}" type="pres">
      <dgm:prSet presAssocID="{29A71B42-5CC0-4BD1-A729-0C0BE6DAEC68}" presName="parentLin" presStyleCnt="0"/>
      <dgm:spPr/>
    </dgm:pt>
    <dgm:pt modelId="{59B196C8-EC14-45C8-8B15-3D0ECBC7A4B9}" type="pres">
      <dgm:prSet presAssocID="{29A71B42-5CC0-4BD1-A729-0C0BE6DAEC6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91193E9-D965-4B9E-8EF4-76262C8EAE32}" type="pres">
      <dgm:prSet presAssocID="{29A71B42-5CC0-4BD1-A729-0C0BE6DAEC68}" presName="parentText" presStyleLbl="node1" presStyleIdx="1" presStyleCnt="3" custScaleX="111070" custScaleY="206880" custLinFactNeighborX="91944" custLinFactNeighborY="-4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B03F7-11FE-4167-95ED-28C652CCD5E4}" type="pres">
      <dgm:prSet presAssocID="{29A71B42-5CC0-4BD1-A729-0C0BE6DAEC68}" presName="negativeSpace" presStyleCnt="0"/>
      <dgm:spPr/>
    </dgm:pt>
    <dgm:pt modelId="{DDFA2827-279B-4F7F-960D-37D2DC2DFC3B}" type="pres">
      <dgm:prSet presAssocID="{29A71B42-5CC0-4BD1-A729-0C0BE6DAEC68}" presName="childText" presStyleLbl="conFgAcc1" presStyleIdx="1" presStyleCnt="3" custScaleY="151372" custLinFactY="-10024" custLinFactNeighborX="126" custLinFactNeighborY="-100000">
        <dgm:presLayoutVars>
          <dgm:bulletEnabled val="1"/>
        </dgm:presLayoutVars>
      </dgm:prSet>
      <dgm:spPr/>
    </dgm:pt>
    <dgm:pt modelId="{9747E38B-3400-4CDA-8E01-900ABA03A2A2}" type="pres">
      <dgm:prSet presAssocID="{5023D598-DF24-45A9-84CE-610BBDF57DC0}" presName="spaceBetweenRectangles" presStyleCnt="0"/>
      <dgm:spPr/>
    </dgm:pt>
    <dgm:pt modelId="{0FFB068B-13FD-4508-997C-7D3603C2178F}" type="pres">
      <dgm:prSet presAssocID="{4B11E8AF-ADC3-4F9F-942F-6D5AF0F09499}" presName="parentLin" presStyleCnt="0"/>
      <dgm:spPr/>
    </dgm:pt>
    <dgm:pt modelId="{308B7A9D-B6AB-4FA1-8DA6-AA218F2579F9}" type="pres">
      <dgm:prSet presAssocID="{4B11E8AF-ADC3-4F9F-942F-6D5AF0F0949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F2F379C-B0B9-41D4-B2B0-164C45CBA83F}" type="pres">
      <dgm:prSet presAssocID="{4B11E8AF-ADC3-4F9F-942F-6D5AF0F09499}" presName="parentText" presStyleLbl="node1" presStyleIdx="2" presStyleCnt="3" custScaleX="108570" custScaleY="230790" custLinFactX="1138" custLinFactNeighborX="100000" custLinFactNeighborY="-67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918A9-2B8B-4DF8-A4F5-FA784B7DDBCC}" type="pres">
      <dgm:prSet presAssocID="{4B11E8AF-ADC3-4F9F-942F-6D5AF0F09499}" presName="negativeSpace" presStyleCnt="0"/>
      <dgm:spPr/>
    </dgm:pt>
    <dgm:pt modelId="{10E7A17D-36A4-46DC-8383-B4DEC4AC8E1A}" type="pres">
      <dgm:prSet presAssocID="{4B11E8AF-ADC3-4F9F-942F-6D5AF0F09499}" presName="childText" presStyleLbl="conFgAcc1" presStyleIdx="2" presStyleCnt="3" custScaleY="139476" custLinFactY="100000" custLinFactNeighborX="2399" custLinFactNeighborY="104733">
        <dgm:presLayoutVars>
          <dgm:bulletEnabled val="1"/>
        </dgm:presLayoutVars>
      </dgm:prSet>
      <dgm:spPr/>
    </dgm:pt>
  </dgm:ptLst>
  <dgm:cxnLst>
    <dgm:cxn modelId="{2D1F3255-CF49-4C53-A895-C5059AAE824B}" srcId="{23620321-3052-42CD-B8E2-62B8AFBC2FF6}" destId="{29A71B42-5CC0-4BD1-A729-0C0BE6DAEC68}" srcOrd="1" destOrd="0" parTransId="{678F9EF5-5887-426D-9159-6D9E51FAA44F}" sibTransId="{5023D598-DF24-45A9-84CE-610BBDF57DC0}"/>
    <dgm:cxn modelId="{8F4388D1-B3DA-4594-8A0C-2EBB98E33C83}" type="presOf" srcId="{29A71B42-5CC0-4BD1-A729-0C0BE6DAEC68}" destId="{59B196C8-EC14-45C8-8B15-3D0ECBC7A4B9}" srcOrd="0" destOrd="0" presId="urn:microsoft.com/office/officeart/2005/8/layout/list1"/>
    <dgm:cxn modelId="{3106E390-C6FC-438C-80E5-0F8CFDD4991F}" type="presOf" srcId="{29A71B42-5CC0-4BD1-A729-0C0BE6DAEC68}" destId="{791193E9-D965-4B9E-8EF4-76262C8EAE32}" srcOrd="1" destOrd="0" presId="urn:microsoft.com/office/officeart/2005/8/layout/list1"/>
    <dgm:cxn modelId="{2D81C6D8-A2AE-4B78-A32D-51FEFBE2FB62}" type="presOf" srcId="{4B11E8AF-ADC3-4F9F-942F-6D5AF0F09499}" destId="{308B7A9D-B6AB-4FA1-8DA6-AA218F2579F9}" srcOrd="0" destOrd="0" presId="urn:microsoft.com/office/officeart/2005/8/layout/list1"/>
    <dgm:cxn modelId="{A8BECF48-A78F-4FE9-B7A0-6AA27C73CA4A}" type="presOf" srcId="{6690341B-0F7E-4C10-9BDB-34ABF5A3E9F3}" destId="{37BBFE99-F2CD-4A92-847D-D44300E21AB7}" srcOrd="0" destOrd="0" presId="urn:microsoft.com/office/officeart/2005/8/layout/list1"/>
    <dgm:cxn modelId="{BC644FFA-DA41-4CA7-B8A8-679B91396A28}" type="presOf" srcId="{23620321-3052-42CD-B8E2-62B8AFBC2FF6}" destId="{083C13FA-ADC8-4633-8111-243EAB6C47F2}" srcOrd="0" destOrd="0" presId="urn:microsoft.com/office/officeart/2005/8/layout/list1"/>
    <dgm:cxn modelId="{71C74157-35F7-4850-A486-129A38935FEC}" srcId="{23620321-3052-42CD-B8E2-62B8AFBC2FF6}" destId="{4B11E8AF-ADC3-4F9F-942F-6D5AF0F09499}" srcOrd="2" destOrd="0" parTransId="{56F732CB-7FD9-4D0F-B830-2981FC798C26}" sibTransId="{62125688-043C-46DC-B1F2-1C17E968128B}"/>
    <dgm:cxn modelId="{05016808-767A-489F-B041-4F4DF3C4B5BC}" type="presOf" srcId="{F19976E2-D65C-4FAC-9C87-D71F3A3644B2}" destId="{760E338E-254B-4EBF-9A6C-3064351DAF4B}" srcOrd="1" destOrd="0" presId="urn:microsoft.com/office/officeart/2005/8/layout/list1"/>
    <dgm:cxn modelId="{A3DA28EB-25EA-494F-B675-53CD7748C874}" srcId="{F19976E2-D65C-4FAC-9C87-D71F3A3644B2}" destId="{6690341B-0F7E-4C10-9BDB-34ABF5A3E9F3}" srcOrd="0" destOrd="0" parTransId="{71C9093F-6D84-4A5A-A111-14FF050872F5}" sibTransId="{E36F644D-23BB-427A-9CF2-0FA5B7FBAA0E}"/>
    <dgm:cxn modelId="{B110AE87-17BF-4E27-8F6A-1C20C5EEC4C4}" type="presOf" srcId="{4B11E8AF-ADC3-4F9F-942F-6D5AF0F09499}" destId="{8F2F379C-B0B9-41D4-B2B0-164C45CBA83F}" srcOrd="1" destOrd="0" presId="urn:microsoft.com/office/officeart/2005/8/layout/list1"/>
    <dgm:cxn modelId="{36115A8D-87CC-4FA7-A5B0-D7518BB9F770}" srcId="{23620321-3052-42CD-B8E2-62B8AFBC2FF6}" destId="{F19976E2-D65C-4FAC-9C87-D71F3A3644B2}" srcOrd="0" destOrd="0" parTransId="{3DA462B3-75DE-4DF4-B3FA-C011CD13906C}" sibTransId="{F2A2FCE2-DCBF-464D-9E98-E5BF2A389F76}"/>
    <dgm:cxn modelId="{1BCD4278-3C41-44DB-9999-A52A22E03B2F}" type="presOf" srcId="{F19976E2-D65C-4FAC-9C87-D71F3A3644B2}" destId="{68443753-F052-4B63-AF51-CBEDBD92A89D}" srcOrd="0" destOrd="0" presId="urn:microsoft.com/office/officeart/2005/8/layout/list1"/>
    <dgm:cxn modelId="{127839CB-386E-4461-8042-2FDAB7C46A15}" type="presParOf" srcId="{083C13FA-ADC8-4633-8111-243EAB6C47F2}" destId="{9126F126-34E1-464D-8725-D5803A45139C}" srcOrd="0" destOrd="0" presId="urn:microsoft.com/office/officeart/2005/8/layout/list1"/>
    <dgm:cxn modelId="{877660EC-A40C-4F10-B200-4630FF41A47A}" type="presParOf" srcId="{9126F126-34E1-464D-8725-D5803A45139C}" destId="{68443753-F052-4B63-AF51-CBEDBD92A89D}" srcOrd="0" destOrd="0" presId="urn:microsoft.com/office/officeart/2005/8/layout/list1"/>
    <dgm:cxn modelId="{1F83C372-C32A-4046-B5D3-00137DEB625D}" type="presParOf" srcId="{9126F126-34E1-464D-8725-D5803A45139C}" destId="{760E338E-254B-4EBF-9A6C-3064351DAF4B}" srcOrd="1" destOrd="0" presId="urn:microsoft.com/office/officeart/2005/8/layout/list1"/>
    <dgm:cxn modelId="{21A1AAF6-FBE2-4076-8C85-435D40588673}" type="presParOf" srcId="{083C13FA-ADC8-4633-8111-243EAB6C47F2}" destId="{411EB194-042E-46AE-98C0-FBE07B4E4481}" srcOrd="1" destOrd="0" presId="urn:microsoft.com/office/officeart/2005/8/layout/list1"/>
    <dgm:cxn modelId="{C02E77C5-E4C3-4965-AA94-D9E9FF9C1FC4}" type="presParOf" srcId="{083C13FA-ADC8-4633-8111-243EAB6C47F2}" destId="{37BBFE99-F2CD-4A92-847D-D44300E21AB7}" srcOrd="2" destOrd="0" presId="urn:microsoft.com/office/officeart/2005/8/layout/list1"/>
    <dgm:cxn modelId="{59670161-CF83-4065-AC17-99620B0D4EDE}" type="presParOf" srcId="{083C13FA-ADC8-4633-8111-243EAB6C47F2}" destId="{C88CD3F1-9A89-4ACE-8BA4-5585A0731994}" srcOrd="3" destOrd="0" presId="urn:microsoft.com/office/officeart/2005/8/layout/list1"/>
    <dgm:cxn modelId="{A8B2B80A-AE14-4843-AD03-43755ACD1ECA}" type="presParOf" srcId="{083C13FA-ADC8-4633-8111-243EAB6C47F2}" destId="{27572C14-45B9-4AE7-BC42-D2B3C356422C}" srcOrd="4" destOrd="0" presId="urn:microsoft.com/office/officeart/2005/8/layout/list1"/>
    <dgm:cxn modelId="{247BC7B8-B514-4479-B794-F9105BB58E2E}" type="presParOf" srcId="{27572C14-45B9-4AE7-BC42-D2B3C356422C}" destId="{59B196C8-EC14-45C8-8B15-3D0ECBC7A4B9}" srcOrd="0" destOrd="0" presId="urn:microsoft.com/office/officeart/2005/8/layout/list1"/>
    <dgm:cxn modelId="{F57AF108-CC46-45BB-932B-5B029A3EED86}" type="presParOf" srcId="{27572C14-45B9-4AE7-BC42-D2B3C356422C}" destId="{791193E9-D965-4B9E-8EF4-76262C8EAE32}" srcOrd="1" destOrd="0" presId="urn:microsoft.com/office/officeart/2005/8/layout/list1"/>
    <dgm:cxn modelId="{949758DB-CC3E-41F8-928B-C4C1B1BE066F}" type="presParOf" srcId="{083C13FA-ADC8-4633-8111-243EAB6C47F2}" destId="{ECAB03F7-11FE-4167-95ED-28C652CCD5E4}" srcOrd="5" destOrd="0" presId="urn:microsoft.com/office/officeart/2005/8/layout/list1"/>
    <dgm:cxn modelId="{11C17F27-DE6C-4649-BD36-CD5B893B85BF}" type="presParOf" srcId="{083C13FA-ADC8-4633-8111-243EAB6C47F2}" destId="{DDFA2827-279B-4F7F-960D-37D2DC2DFC3B}" srcOrd="6" destOrd="0" presId="urn:microsoft.com/office/officeart/2005/8/layout/list1"/>
    <dgm:cxn modelId="{E784132E-4A7D-4773-BFEF-62C266CB22E1}" type="presParOf" srcId="{083C13FA-ADC8-4633-8111-243EAB6C47F2}" destId="{9747E38B-3400-4CDA-8E01-900ABA03A2A2}" srcOrd="7" destOrd="0" presId="urn:microsoft.com/office/officeart/2005/8/layout/list1"/>
    <dgm:cxn modelId="{A2B5F271-461B-4052-8F7D-DDE1AF594551}" type="presParOf" srcId="{083C13FA-ADC8-4633-8111-243EAB6C47F2}" destId="{0FFB068B-13FD-4508-997C-7D3603C2178F}" srcOrd="8" destOrd="0" presId="urn:microsoft.com/office/officeart/2005/8/layout/list1"/>
    <dgm:cxn modelId="{119C337F-B6A8-40A9-8C38-54DB6114371F}" type="presParOf" srcId="{0FFB068B-13FD-4508-997C-7D3603C2178F}" destId="{308B7A9D-B6AB-4FA1-8DA6-AA218F2579F9}" srcOrd="0" destOrd="0" presId="urn:microsoft.com/office/officeart/2005/8/layout/list1"/>
    <dgm:cxn modelId="{9ED3D5B0-8367-4DD2-8FE7-7E01589DEBA2}" type="presParOf" srcId="{0FFB068B-13FD-4508-997C-7D3603C2178F}" destId="{8F2F379C-B0B9-41D4-B2B0-164C45CBA83F}" srcOrd="1" destOrd="0" presId="urn:microsoft.com/office/officeart/2005/8/layout/list1"/>
    <dgm:cxn modelId="{96F73811-EDE9-4A6C-B54C-BD269F46910D}" type="presParOf" srcId="{083C13FA-ADC8-4633-8111-243EAB6C47F2}" destId="{420918A9-2B8B-4DF8-A4F5-FA784B7DDBCC}" srcOrd="9" destOrd="0" presId="urn:microsoft.com/office/officeart/2005/8/layout/list1"/>
    <dgm:cxn modelId="{809A88ED-4060-4A72-8243-E22FFE095FCA}" type="presParOf" srcId="{083C13FA-ADC8-4633-8111-243EAB6C47F2}" destId="{10E7A17D-36A4-46DC-8383-B4DEC4AC8E1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312CB-44E5-40ED-8055-72E04814A3FC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4F4DE-C7B8-479A-8D0B-8263194F8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4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4F4DE-C7B8-479A-8D0B-8263194F81A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7" y="6736729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7" y="4176389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6" y="975361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7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9" y="6143349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2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1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7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6" y="1347316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2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8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2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1" y="8229602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2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nsportal.ru/user/173046/page/tvorcheskaya-gruppa-uchiteley-saydys-mobu-soshno17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8730" y="6762597"/>
            <a:ext cx="4800600" cy="2336800"/>
          </a:xfrm>
        </p:spPr>
        <p:txBody>
          <a:bodyPr>
            <a:normAutofit/>
          </a:bodyPr>
          <a:lstStyle/>
          <a:p>
            <a:endParaRPr lang="ru-RU" sz="1700" b="1" dirty="0" smtClean="0">
              <a:hlinkClick r:id="rId2"/>
            </a:endParaRPr>
          </a:p>
          <a:p>
            <a:endParaRPr lang="ru-RU" sz="1700" b="1" dirty="0">
              <a:hlinkClick r:id="rId2"/>
            </a:endParaRPr>
          </a:p>
          <a:p>
            <a:r>
              <a:rPr lang="en-US" sz="1700" b="1" dirty="0" smtClean="0">
                <a:hlinkClick r:id="rId2"/>
              </a:rPr>
              <a:t>http</a:t>
            </a:r>
            <a:r>
              <a:rPr lang="en-US" sz="1700" b="1" dirty="0">
                <a:hlinkClick r:id="rId2"/>
              </a:rPr>
              <a:t>://</a:t>
            </a:r>
            <a:r>
              <a:rPr lang="en-US" sz="1700" b="1" dirty="0" smtClean="0">
                <a:hlinkClick r:id="rId2"/>
              </a:rPr>
              <a:t>nsportal.ru/user/173046/page/tvorcheskaya-gruppa-uchiteley-saydys-mobu-soshno17</a:t>
            </a:r>
            <a:endParaRPr lang="ru-RU" sz="1700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Страничка группы «</a:t>
            </a:r>
            <a:r>
              <a:rPr lang="ru-RU" b="1" dirty="0" err="1" smtClean="0">
                <a:solidFill>
                  <a:srgbClr val="FF0000"/>
                </a:solidFill>
              </a:rPr>
              <a:t>Сайдыс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664" y="2267744"/>
            <a:ext cx="5829300" cy="5664629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2"/>
                </a:solidFill>
              </a:rPr>
              <a:t/>
            </a:r>
            <a:br>
              <a:rPr lang="ru-RU" sz="2700" b="1" dirty="0" smtClean="0">
                <a:solidFill>
                  <a:schemeClr val="tx2"/>
                </a:solidFill>
              </a:rPr>
            </a:br>
            <a:r>
              <a:rPr lang="ru-RU" sz="2700" b="1" dirty="0">
                <a:solidFill>
                  <a:schemeClr val="tx2"/>
                </a:solidFill>
              </a:rPr>
              <a:t/>
            </a:r>
            <a:br>
              <a:rPr lang="ru-RU" sz="2700" b="1" dirty="0">
                <a:solidFill>
                  <a:schemeClr val="tx2"/>
                </a:solidFill>
              </a:rPr>
            </a:br>
            <a:r>
              <a:rPr lang="ru-RU" sz="2700" b="1" dirty="0" smtClean="0">
                <a:solidFill>
                  <a:schemeClr val="tx2"/>
                </a:solidFill>
              </a:rPr>
              <a:t/>
            </a:r>
            <a:br>
              <a:rPr lang="ru-RU" sz="2700" b="1" dirty="0" smtClean="0">
                <a:solidFill>
                  <a:schemeClr val="tx2"/>
                </a:solidFill>
              </a:rPr>
            </a:br>
            <a:r>
              <a:rPr lang="ru-RU" sz="2700" dirty="0">
                <a:solidFill>
                  <a:schemeClr val="tx2"/>
                </a:solidFill>
              </a:rPr>
              <a:t> </a:t>
            </a:r>
            <a:r>
              <a:rPr lang="ru-RU" sz="2700" dirty="0" smtClean="0">
                <a:solidFill>
                  <a:schemeClr val="tx2"/>
                </a:solidFill>
              </a:rPr>
              <a:t>     </a:t>
            </a:r>
            <a:r>
              <a:rPr lang="ru-RU" sz="2200" b="1" dirty="0" smtClean="0">
                <a:solidFill>
                  <a:schemeClr val="accent6"/>
                </a:solidFill>
              </a:rPr>
              <a:t>Творческая педагогическая лаборатория «</a:t>
            </a:r>
            <a:r>
              <a:rPr lang="ru-RU" sz="2200" b="1" dirty="0" err="1" smtClean="0">
                <a:solidFill>
                  <a:schemeClr val="accent6"/>
                </a:solidFill>
              </a:rPr>
              <a:t>Сайдыс</a:t>
            </a:r>
            <a:r>
              <a:rPr lang="ru-RU" sz="2200" b="1" dirty="0" smtClean="0">
                <a:solidFill>
                  <a:schemeClr val="accent6"/>
                </a:solidFill>
              </a:rPr>
              <a:t>»учителей начальных классов с якутским языком обучения  МОБУ СОШ№17 г. Якутска РС(Я)</a:t>
            </a:r>
            <a:br>
              <a:rPr lang="ru-RU" sz="2200" b="1" dirty="0" smtClean="0">
                <a:solidFill>
                  <a:schemeClr val="accent6"/>
                </a:solidFill>
              </a:rPr>
            </a:b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Тема : «Этнокультурный подход в обучении и воспитании в условиях городской </a:t>
            </a:r>
            <a:r>
              <a:rPr lang="ru-RU" sz="2200" dirty="0" err="1" smtClean="0">
                <a:solidFill>
                  <a:schemeClr val="accent3">
                    <a:lumMod val="50000"/>
                  </a:schemeClr>
                </a:solidFill>
              </a:rPr>
              <a:t>полиэтнической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</a:rPr>
              <a:t> школы»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5123" name="Picture 3" descr="H:\DOCS\ALL2\март 2013 юб.классные дела\Мамины. Не удалять! Вкладки для интернет-техноло. сайт, э.почта,\Эмблема ФИЗМА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323528"/>
            <a:ext cx="2592288" cy="2513579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848" y="2635972"/>
            <a:ext cx="4104456" cy="340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632"/>
            <a:ext cx="3761399" cy="2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462" y="2594510"/>
            <a:ext cx="3600400" cy="294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P61028-111704.jpg"/>
          <p:cNvPicPr>
            <a:picLocks noChangeAspect="1"/>
          </p:cNvPicPr>
          <p:nvPr/>
        </p:nvPicPr>
        <p:blipFill>
          <a:blip r:embed="rId5" cstate="print"/>
          <a:srcRect t="20782"/>
          <a:stretch>
            <a:fillRect/>
          </a:stretch>
        </p:blipFill>
        <p:spPr>
          <a:xfrm>
            <a:off x="85344" y="6970429"/>
            <a:ext cx="3495084" cy="2052873"/>
          </a:xfrm>
          <a:prstGeom prst="rect">
            <a:avLst/>
          </a:prstGeom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4331" y="216024"/>
            <a:ext cx="36450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20063"/>
          <a:stretch/>
        </p:blipFill>
        <p:spPr>
          <a:xfrm flipH="1">
            <a:off x="3504669" y="5544217"/>
            <a:ext cx="3239806" cy="1942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25500"/>
          <a:stretch/>
        </p:blipFill>
        <p:spPr>
          <a:xfrm>
            <a:off x="72501" y="5622837"/>
            <a:ext cx="3459483" cy="1594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547" y="7095566"/>
            <a:ext cx="3145809" cy="204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1520"/>
            <a:ext cx="6453336" cy="152400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Этнокабинет</a:t>
            </a:r>
            <a:r>
              <a:rPr lang="ru-RU" sz="2400" dirty="0" smtClean="0"/>
              <a:t> №10 МОБУ СОШ№17 «</a:t>
            </a:r>
            <a:r>
              <a:rPr lang="ru-RU" sz="2400" dirty="0" err="1" smtClean="0"/>
              <a:t>Талбан</a:t>
            </a:r>
            <a:r>
              <a:rPr lang="ru-RU" sz="2400" dirty="0" smtClean="0"/>
              <a:t>». Зав. </a:t>
            </a:r>
            <a:r>
              <a:rPr lang="ru-RU" sz="2400" dirty="0" err="1" smtClean="0"/>
              <a:t>Керемясова</a:t>
            </a:r>
            <a:r>
              <a:rPr lang="ru-RU" sz="2400" dirty="0" smtClean="0"/>
              <a:t> С.П.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242121"/>
            <a:ext cx="5040560" cy="40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0" descr="IMG_9367.JPG"/>
          <p:cNvPicPr>
            <a:picLocks noChangeAspect="1"/>
          </p:cNvPicPr>
          <p:nvPr/>
        </p:nvPicPr>
        <p:blipFill>
          <a:blip r:embed="rId3" cstate="print"/>
          <a:srcRect t="11845" b="28929"/>
          <a:stretch>
            <a:fillRect/>
          </a:stretch>
        </p:blipFill>
        <p:spPr bwMode="auto">
          <a:xfrm>
            <a:off x="4664592" y="5269179"/>
            <a:ext cx="2199093" cy="86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80" y="4572000"/>
            <a:ext cx="443711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0648" y="179512"/>
            <a:ext cx="6480720" cy="4248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Икт технологии САЙДЫС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 smtClean="0"/>
              <a:t>Дистанционные олимпиады</a:t>
            </a:r>
          </a:p>
          <a:p>
            <a:pPr algn="ctr"/>
            <a:r>
              <a:rPr lang="ru-RU" sz="2800" dirty="0" smtClean="0"/>
              <a:t>Дистанционные уроки</a:t>
            </a:r>
          </a:p>
          <a:p>
            <a:pPr algn="ctr"/>
            <a:r>
              <a:rPr lang="ru-RU" sz="2800" dirty="0" smtClean="0"/>
              <a:t>Апробация школьного проекта «Умная книга»(</a:t>
            </a:r>
            <a:r>
              <a:rPr lang="ru-RU" sz="2800" smtClean="0"/>
              <a:t>ЭУ</a:t>
            </a:r>
            <a:r>
              <a:rPr lang="ru-RU" sz="2800" smtClean="0"/>
              <a:t>)(Попова О.П.)</a:t>
            </a:r>
            <a:endParaRPr lang="ru-RU" sz="2800" dirty="0" smtClean="0"/>
          </a:p>
          <a:p>
            <a:pPr algn="ctr"/>
            <a:r>
              <a:rPr lang="ru-RU" sz="2800" dirty="0" smtClean="0"/>
              <a:t>ВУД ФГОС Робототехника </a:t>
            </a:r>
            <a:r>
              <a:rPr lang="ru-RU" sz="2800" dirty="0" err="1" smtClean="0"/>
              <a:t>Легоедьюкейшн</a:t>
            </a:r>
            <a:r>
              <a:rPr lang="ru-RU" sz="2800" dirty="0" smtClean="0"/>
              <a:t>- </a:t>
            </a:r>
            <a:r>
              <a:rPr lang="ru-RU" sz="2800" dirty="0" err="1" smtClean="0"/>
              <a:t>Олонхо</a:t>
            </a:r>
            <a:r>
              <a:rPr lang="ru-RU" sz="2800" dirty="0" smtClean="0"/>
              <a:t>(</a:t>
            </a:r>
            <a:r>
              <a:rPr lang="ru-RU" sz="2800" dirty="0" err="1" smtClean="0"/>
              <a:t>ПоповаО.П</a:t>
            </a:r>
            <a:r>
              <a:rPr lang="ru-RU" sz="2800" dirty="0" smtClean="0"/>
              <a:t>)</a:t>
            </a:r>
            <a:endParaRPr lang="ru-RU" sz="2800" dirty="0" smtClean="0"/>
          </a:p>
          <a:p>
            <a:pPr algn="ctr"/>
            <a:r>
              <a:rPr lang="ru-RU" sz="2800" dirty="0" smtClean="0"/>
              <a:t>Сайты учителей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860032"/>
            <a:ext cx="6858000" cy="48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-Кабинет\Desktop\Сайдыс\Музыка для всех 27-28 окт2016\P61027-11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1835696"/>
            <a:ext cx="5544616" cy="309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0369" y="1259632"/>
            <a:ext cx="492314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«Музыка </a:t>
            </a:r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кэрэ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абылаҥар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6752" y="4860032"/>
            <a:ext cx="47724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«Күн киһитэ көмүскэс,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айыы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киһитэ аһыныгас»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8" name="Picture 4" descr="C:\Users\12-Кабинет\Desktop\Сайдыс\кл час Добро\P61026-174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5796136"/>
            <a:ext cx="5112568" cy="312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64533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Подпроекты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 программы развития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«САНДААР»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Тарбахова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 С.Г.3»Г»</a:t>
            </a:r>
          </a:p>
          <a:p>
            <a:pPr algn="ctr"/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C00000"/>
                </a:solidFill>
                <a:latin typeface="Georgia" pitchFamily="18" charset="0"/>
              </a:rPr>
              <a:t>«Омук удьуорун утума»</a:t>
            </a:r>
            <a:endParaRPr lang="ru-RU" i="1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sz="quarter" idx="13"/>
          </p:nvPr>
        </p:nvSpPr>
        <p:spPr>
          <a:xfrm>
            <a:off x="342900" y="539553"/>
            <a:ext cx="6172200" cy="762866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5720" indent="0" eaLnBrk="1" hangingPunct="1">
              <a:buNone/>
            </a:pP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Традиции этнокультурного наследия народа </a:t>
            </a:r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endParaRPr lang="ru-RU" sz="4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Оһуохай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күнэ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- 5 сентября</a:t>
            </a:r>
          </a:p>
          <a:p>
            <a:pPr eaLnBrk="1" hangingPunct="1">
              <a:buNone/>
            </a:pP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Хомус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күнэ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30 ноября</a:t>
            </a:r>
          </a:p>
          <a:p>
            <a:pPr eaLnBrk="1" hangingPunct="1"/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Олоҥхо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күнэ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- 25 ноября</a:t>
            </a:r>
          </a:p>
          <a:p>
            <a:pPr eaLnBrk="1" hangingPunct="1"/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Төрөөбүт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тыл </a:t>
            </a:r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күнэ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-13 февраля</a:t>
            </a:r>
          </a:p>
          <a:p>
            <a:pPr eaLnBrk="1" hangingPunct="1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Май</a:t>
            </a:r>
          </a:p>
          <a:p>
            <a:pPr eaLnBrk="1" hangingPunct="1"/>
            <a:r>
              <a:rPr lang="ru-RU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Ыһыах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6" y="3693344"/>
            <a:ext cx="4072481" cy="2651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77" y="4499992"/>
            <a:ext cx="2255912" cy="3003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27" y="6438399"/>
            <a:ext cx="4024750" cy="27056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4935" y="317016"/>
            <a:ext cx="6482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30 ноября – День </a:t>
            </a:r>
            <a:r>
              <a:rPr lang="ru-RU" sz="2000" b="1" dirty="0" err="1">
                <a:solidFill>
                  <a:srgbClr val="7030A0"/>
                </a:solidFill>
              </a:rPr>
              <a:t>Хомуса</a:t>
            </a:r>
            <a:r>
              <a:rPr lang="ru-RU" sz="2000" b="1" dirty="0">
                <a:solidFill>
                  <a:srgbClr val="7030A0"/>
                </a:solidFill>
              </a:rPr>
              <a:t> в республике Саха (Якутия</a:t>
            </a:r>
            <a:r>
              <a:rPr lang="ru-RU" sz="2000" b="1" dirty="0" smtClean="0">
                <a:solidFill>
                  <a:srgbClr val="7030A0"/>
                </a:solidFill>
              </a:rPr>
              <a:t>). Традиционная общая игра на школьной линейке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851" y="1218659"/>
            <a:ext cx="624562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Проект «Звуки счастья»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руководители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Петрова Г.М.,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Заровняева</a:t>
            </a:r>
            <a:r>
              <a:rPr lang="ru-RU" sz="2000" b="1" dirty="0" smtClean="0">
                <a:solidFill>
                  <a:srgbClr val="7030A0"/>
                </a:solidFill>
              </a:rPr>
              <a:t> Л.С.,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Петрова М.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Коллективы из года в </a:t>
            </a:r>
            <a:r>
              <a:rPr lang="ru-RU" sz="2000" b="1" dirty="0">
                <a:solidFill>
                  <a:srgbClr val="7030A0"/>
                </a:solidFill>
              </a:rPr>
              <a:t>г</a:t>
            </a:r>
            <a:r>
              <a:rPr lang="ru-RU" sz="2000" b="1" dirty="0" smtClean="0">
                <a:solidFill>
                  <a:srgbClr val="7030A0"/>
                </a:solidFill>
              </a:rPr>
              <a:t>од </a:t>
            </a:r>
            <a:r>
              <a:rPr lang="ru-RU" sz="2000" b="1" dirty="0" err="1" smtClean="0">
                <a:solidFill>
                  <a:srgbClr val="7030A0"/>
                </a:solidFill>
              </a:rPr>
              <a:t>дипоманты,лауреаты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 международных </a:t>
            </a:r>
            <a:r>
              <a:rPr lang="ru-RU" sz="2000" b="1" dirty="0" err="1" smtClean="0">
                <a:solidFill>
                  <a:srgbClr val="7030A0"/>
                </a:solidFill>
              </a:rPr>
              <a:t>фестивалей,конкурсов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2900" y="539554"/>
            <a:ext cx="6172200" cy="7628665"/>
          </a:xfrm>
        </p:spPr>
        <p:txBody>
          <a:bodyPr>
            <a:noAutofit/>
          </a:bodyPr>
          <a:lstStyle/>
          <a:p>
            <a:r>
              <a:rPr lang="ru-RU" sz="1600" b="1" dirty="0"/>
              <a:t>Победитель  ПНПО «Лучший учитель России»-</a:t>
            </a:r>
            <a:r>
              <a:rPr lang="ru-RU" sz="1600" b="1" dirty="0" smtClean="0"/>
              <a:t>3  </a:t>
            </a:r>
            <a:r>
              <a:rPr lang="ru-RU" sz="1600" b="1" dirty="0"/>
              <a:t>;</a:t>
            </a:r>
          </a:p>
          <a:p>
            <a:r>
              <a:rPr lang="ru-RU" sz="1600" b="1" dirty="0"/>
              <a:t>«Лучший учитель РС(Я)-1;</a:t>
            </a:r>
          </a:p>
          <a:p>
            <a:r>
              <a:rPr lang="ru-RU" sz="1600" b="1" dirty="0"/>
              <a:t>«Лучший учитель г. Якутска»-1</a:t>
            </a:r>
          </a:p>
          <a:p>
            <a:r>
              <a:rPr lang="ru-RU" sz="1600" b="1" dirty="0"/>
              <a:t>2013-Проведение городской </a:t>
            </a:r>
            <a:r>
              <a:rPr lang="ru-RU" sz="1600" b="1" dirty="0" err="1"/>
              <a:t>метапредметной</a:t>
            </a:r>
            <a:r>
              <a:rPr lang="ru-RU" sz="1600" b="1" dirty="0"/>
              <a:t>  </a:t>
            </a:r>
            <a:r>
              <a:rPr lang="ru-RU" sz="1600" b="1" dirty="0" err="1" smtClean="0"/>
              <a:t>лимпиады</a:t>
            </a:r>
            <a:r>
              <a:rPr lang="ru-RU" sz="1600" b="1" dirty="0" smtClean="0"/>
              <a:t> </a:t>
            </a:r>
            <a:r>
              <a:rPr lang="ru-RU" sz="1600" b="1" dirty="0"/>
              <a:t>среди учащихся национальных школ по разработанным материалам  «</a:t>
            </a:r>
            <a:r>
              <a:rPr lang="ru-RU" sz="1600" b="1" dirty="0" err="1"/>
              <a:t>Олонхо</a:t>
            </a:r>
            <a:r>
              <a:rPr lang="ru-RU" sz="1600" b="1" dirty="0"/>
              <a:t> </a:t>
            </a:r>
            <a:r>
              <a:rPr lang="ru-RU" sz="1600" b="1" dirty="0" err="1"/>
              <a:t>дойдутун</a:t>
            </a:r>
            <a:r>
              <a:rPr lang="ru-RU" sz="1600" b="1" dirty="0"/>
              <a:t> о5ото».</a:t>
            </a:r>
          </a:p>
          <a:p>
            <a:r>
              <a:rPr lang="ru-RU" sz="1600" b="1" dirty="0"/>
              <a:t>2013-республиканская </a:t>
            </a:r>
            <a:r>
              <a:rPr lang="ru-RU" sz="1600" b="1" dirty="0" err="1"/>
              <a:t>метапредметная</a:t>
            </a:r>
            <a:r>
              <a:rPr lang="ru-RU" sz="1600" b="1" dirty="0"/>
              <a:t> олимпиада «</a:t>
            </a:r>
            <a:r>
              <a:rPr lang="ru-RU" sz="1600" b="1" dirty="0" err="1"/>
              <a:t>Сайдыс</a:t>
            </a:r>
            <a:r>
              <a:rPr lang="ru-RU" sz="1600" b="1" dirty="0"/>
              <a:t>»  на языке народа </a:t>
            </a:r>
            <a:r>
              <a:rPr lang="ru-RU" sz="1600" b="1" dirty="0" err="1"/>
              <a:t>саха</a:t>
            </a:r>
            <a:r>
              <a:rPr lang="ru-RU" sz="1600" b="1" dirty="0"/>
              <a:t> ФБНУ «НИИНШ» РС(Я).</a:t>
            </a:r>
          </a:p>
          <a:p>
            <a:r>
              <a:rPr lang="ru-RU" sz="1600" b="1" dirty="0"/>
              <a:t>Популяризация применения в УВП национально-регионального компонента среди школ г. Якутска , РС(Я), РФ  через участие в конкурсах, НПК.</a:t>
            </a:r>
          </a:p>
          <a:p>
            <a:r>
              <a:rPr lang="ru-RU" sz="1600" b="1" dirty="0" smtClean="0"/>
              <a:t>Сельская </a:t>
            </a:r>
            <a:r>
              <a:rPr lang="ru-RU" sz="1600" b="1" dirty="0"/>
              <a:t>педагогическая ярмарка «Образовательная марка-2010»-диплом 1 степени Всероссийских </a:t>
            </a:r>
            <a:r>
              <a:rPr lang="ru-RU" sz="1600" b="1" dirty="0" err="1"/>
              <a:t>этнопедагогический</a:t>
            </a:r>
            <a:r>
              <a:rPr lang="ru-RU" sz="1600" b="1" dirty="0"/>
              <a:t> чтений </a:t>
            </a:r>
            <a:r>
              <a:rPr lang="ru-RU" sz="1600" b="1" dirty="0" err="1"/>
              <a:t>Г.Н.Волкова</a:t>
            </a:r>
            <a:r>
              <a:rPr lang="ru-RU" sz="1600" b="1" dirty="0"/>
              <a:t> </a:t>
            </a:r>
          </a:p>
          <a:p>
            <a:r>
              <a:rPr lang="ru-RU" sz="1600" b="1" dirty="0"/>
              <a:t>Сельская педагогическая ярмарка «Образовательная марка-2012»-лауреат 1 степени, дипломант </a:t>
            </a:r>
          </a:p>
          <a:p>
            <a:r>
              <a:rPr lang="ru-RU" sz="1600" b="1" dirty="0"/>
              <a:t>Сельская педагогическая ярмарка «Образовательная марка-2013»-диплом  «Новое содержание образования»</a:t>
            </a:r>
          </a:p>
          <a:p>
            <a:r>
              <a:rPr lang="ru-RU" sz="1600" b="1" dirty="0"/>
              <a:t>2010-Ансамбль </a:t>
            </a:r>
            <a:r>
              <a:rPr lang="ru-RU" sz="1600" b="1" dirty="0" err="1"/>
              <a:t>хомусистов</a:t>
            </a:r>
            <a:r>
              <a:rPr lang="ru-RU" sz="1600" b="1" dirty="0"/>
              <a:t> лауреат Международного фестиваля «Восточная жемчужина»</a:t>
            </a:r>
          </a:p>
          <a:p>
            <a:r>
              <a:rPr lang="ru-RU" sz="1600" b="1" dirty="0" smtClean="0"/>
              <a:t>2012- дипломанты </a:t>
            </a:r>
            <a:r>
              <a:rPr lang="ru-RU" sz="1600" b="1" dirty="0"/>
              <a:t>городского конкурса «Славянский базар»</a:t>
            </a:r>
          </a:p>
          <a:p>
            <a:r>
              <a:rPr lang="ru-RU" sz="1600" b="1" dirty="0"/>
              <a:t>2013-1 мест в  конкурсе  постановок по произведениям родного чтения в 3 </a:t>
            </a:r>
            <a:r>
              <a:rPr lang="ru-RU" sz="1600" b="1" dirty="0" err="1"/>
              <a:t>кл</a:t>
            </a:r>
            <a:r>
              <a:rPr lang="ru-RU" sz="1600" b="1" dirty="0"/>
              <a:t>.</a:t>
            </a:r>
          </a:p>
          <a:p>
            <a:r>
              <a:rPr lang="ru-RU" sz="1600" b="1" dirty="0"/>
              <a:t>2013-1 места в республиканском конкурсе исполнителей ОЛОНХО</a:t>
            </a: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665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2900" y="635565"/>
            <a:ext cx="6172200" cy="753265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Подготовка экспериментальных учебных пособий и дидактического материала по учебным предметам на основе формирования УУД по технологии «ДЕМСОС»; Семенова А.Д., </a:t>
            </a:r>
            <a:r>
              <a:rPr lang="ru-RU" b="1" dirty="0" err="1"/>
              <a:t>д.п.н</a:t>
            </a:r>
            <a:r>
              <a:rPr lang="ru-RU" b="1" dirty="0"/>
              <a:t>., проф. Каф. ПНО</a:t>
            </a:r>
          </a:p>
          <a:p>
            <a:r>
              <a:rPr lang="ru-RU" b="1" dirty="0"/>
              <a:t>Сотрудничество с кафедрой начальных классов пединститута  СВФУ по проведению педпрактики студентов, с ФГБНУ «НИИ национальных школ РС(Я) по изучению </a:t>
            </a:r>
            <a:r>
              <a:rPr lang="ru-RU" b="1" dirty="0" err="1"/>
              <a:t>олонхо</a:t>
            </a:r>
            <a:r>
              <a:rPr lang="ru-RU" b="1" dirty="0"/>
              <a:t> в начальных классах. </a:t>
            </a:r>
            <a:r>
              <a:rPr lang="ru-RU" b="1" dirty="0" err="1"/>
              <a:t>Чехордуна</a:t>
            </a:r>
            <a:r>
              <a:rPr lang="ru-RU" b="1" dirty="0"/>
              <a:t> Е.П., </a:t>
            </a:r>
            <a:r>
              <a:rPr lang="ru-RU" b="1" dirty="0" err="1"/>
              <a:t>к.п.н</a:t>
            </a:r>
            <a:r>
              <a:rPr lang="ru-RU" b="1" dirty="0"/>
              <a:t>. ФГНУ «Институт национальных школ РС (Я)»</a:t>
            </a:r>
          </a:p>
          <a:p>
            <a:r>
              <a:rPr lang="ru-RU" b="1" dirty="0"/>
              <a:t>На основе этих материалов в 2012 году управление образование провело городскую </a:t>
            </a:r>
            <a:r>
              <a:rPr lang="ru-RU" b="1" dirty="0" err="1"/>
              <a:t>метапредметную</a:t>
            </a:r>
            <a:r>
              <a:rPr lang="ru-RU" b="1" dirty="0"/>
              <a:t> олимпиаду.  А в ноябре 2013 года ФБГНУ «НИИНШ» РС(Я) проводит республиканскую </a:t>
            </a:r>
            <a:r>
              <a:rPr lang="ru-RU" b="1" dirty="0" err="1"/>
              <a:t>метапредметную</a:t>
            </a:r>
            <a:r>
              <a:rPr lang="ru-RU" b="1" dirty="0"/>
              <a:t> олимпиаду «</a:t>
            </a:r>
            <a:r>
              <a:rPr lang="ru-RU" b="1" dirty="0" err="1"/>
              <a:t>Сайдыс</a:t>
            </a:r>
            <a:r>
              <a:rPr lang="ru-RU" b="1" dirty="0"/>
              <a:t>»  на языке народа </a:t>
            </a:r>
            <a:r>
              <a:rPr lang="ru-RU" b="1" dirty="0" err="1"/>
              <a:t>саха</a:t>
            </a:r>
            <a:r>
              <a:rPr lang="ru-RU" b="1" dirty="0"/>
              <a:t>.</a:t>
            </a:r>
          </a:p>
          <a:p>
            <a:r>
              <a:rPr lang="ru-RU" b="1" dirty="0"/>
              <a:t>Учащиеся нашей школы ежегодно принимают призовые места  в городском конкурсе для начальных классов «</a:t>
            </a:r>
            <a:r>
              <a:rPr lang="ru-RU" b="1" dirty="0" err="1"/>
              <a:t>Ийэ</a:t>
            </a:r>
            <a:r>
              <a:rPr lang="ru-RU" b="1" dirty="0"/>
              <a:t> тыл </a:t>
            </a:r>
            <a:r>
              <a:rPr lang="ru-RU" b="1" dirty="0" err="1"/>
              <a:t>илгэтэ</a:t>
            </a:r>
            <a:r>
              <a:rPr lang="ru-RU" b="1" dirty="0"/>
              <a:t>». Наши ученики являются лауреатами и </a:t>
            </a:r>
            <a:r>
              <a:rPr lang="ru-RU" b="1" dirty="0" err="1"/>
              <a:t>димпломантами</a:t>
            </a:r>
            <a:r>
              <a:rPr lang="ru-RU" b="1" dirty="0"/>
              <a:t>  республиканских, городских смотров, фестивалей по этнокультуре, принимают активное участие в литературных конкурсах, проводимых  газетой «</a:t>
            </a:r>
            <a:r>
              <a:rPr lang="ru-RU" b="1" dirty="0" err="1"/>
              <a:t>Кэскил</a:t>
            </a:r>
            <a:r>
              <a:rPr lang="ru-RU" b="1" dirty="0"/>
              <a:t>».  Первые уроки во всех  якутских классах начинаются с хорового чтения текстов </a:t>
            </a:r>
            <a:r>
              <a:rPr lang="ru-RU" b="1" dirty="0" err="1"/>
              <a:t>алгыс</a:t>
            </a:r>
            <a:r>
              <a:rPr lang="ru-RU" b="1" dirty="0"/>
              <a:t>, декламации  введения в </a:t>
            </a:r>
            <a:r>
              <a:rPr lang="ru-RU" b="1" dirty="0" err="1"/>
              <a:t>Олонхо</a:t>
            </a:r>
            <a:r>
              <a:rPr lang="ru-RU" b="1" dirty="0"/>
              <a:t>(Олонхо5о </a:t>
            </a:r>
            <a:r>
              <a:rPr lang="ru-RU" b="1" dirty="0" err="1"/>
              <a:t>киирии</a:t>
            </a:r>
            <a:r>
              <a:rPr lang="ru-RU" b="1" dirty="0"/>
              <a:t>»).  Хочу сказать о достижениях  своих коллег.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42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2900" y="539554"/>
            <a:ext cx="6172200" cy="762866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Достижения</a:t>
            </a:r>
          </a:p>
          <a:p>
            <a:r>
              <a:rPr lang="ru-RU" dirty="0" smtClean="0"/>
              <a:t>Победитель  </a:t>
            </a:r>
            <a:r>
              <a:rPr lang="ru-RU" dirty="0"/>
              <a:t>ПНПО «Лучший учитель России»-3 ;</a:t>
            </a:r>
          </a:p>
          <a:p>
            <a:r>
              <a:rPr lang="ru-RU" dirty="0"/>
              <a:t>«Лучший учитель РС(Я)-1;</a:t>
            </a:r>
          </a:p>
          <a:p>
            <a:r>
              <a:rPr lang="ru-RU" dirty="0"/>
              <a:t>«Лучший учитель г. Якутска»-1</a:t>
            </a:r>
          </a:p>
          <a:p>
            <a:r>
              <a:rPr lang="ru-RU" dirty="0"/>
              <a:t>Сельская педагогическая ярмарка «Образовательная марка-2010»-диплом 1 степени Всероссийских </a:t>
            </a:r>
            <a:r>
              <a:rPr lang="ru-RU" dirty="0" err="1"/>
              <a:t>этнопедагогический</a:t>
            </a:r>
            <a:r>
              <a:rPr lang="ru-RU" dirty="0"/>
              <a:t> чтений </a:t>
            </a:r>
            <a:r>
              <a:rPr lang="ru-RU" dirty="0" err="1"/>
              <a:t>Г.Н.Волкова</a:t>
            </a:r>
            <a:r>
              <a:rPr lang="ru-RU" dirty="0"/>
              <a:t> </a:t>
            </a:r>
          </a:p>
          <a:p>
            <a:r>
              <a:rPr lang="ru-RU" dirty="0"/>
              <a:t>Сельская педагогическая ярмарка «Образовательная марка-2012»-лауреат 1 степени, дипломант </a:t>
            </a:r>
          </a:p>
          <a:p>
            <a:r>
              <a:rPr lang="ru-RU" dirty="0"/>
              <a:t>Сельская педагогическая ярмарка «Образовательная марка-2013»-диплом  «Новое содержание образования»</a:t>
            </a:r>
          </a:p>
          <a:p>
            <a:r>
              <a:rPr lang="ru-RU" dirty="0"/>
              <a:t>2010-Ансамбль </a:t>
            </a:r>
            <a:r>
              <a:rPr lang="ru-RU" dirty="0" err="1"/>
              <a:t>хомусистов</a:t>
            </a:r>
            <a:r>
              <a:rPr lang="ru-RU" dirty="0"/>
              <a:t> лауреат Международного фестиваля «Восточная жемчужина»</a:t>
            </a:r>
          </a:p>
          <a:p>
            <a:r>
              <a:rPr lang="ru-RU" dirty="0"/>
              <a:t>2012-дипломанты городского конкурса «Славянский базар»</a:t>
            </a:r>
          </a:p>
          <a:p>
            <a:r>
              <a:rPr lang="ru-RU" dirty="0"/>
              <a:t>2013-1 мест в  конкурсе  постановок по произведениям родного чтения в 3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2013-1 места в республиканском конкурсе исполнителей ОЛОНХО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1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7664"/>
            <a:ext cx="6858000" cy="1524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http://nsportal.ru/sites/default/files/2013/08/20/sdc18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5856"/>
            <a:ext cx="6858000" cy="5142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593" y="3043265"/>
            <a:ext cx="6407197" cy="2336800"/>
          </a:xfrm>
        </p:spPr>
        <p:txBody>
          <a:bodyPr>
            <a:normAutofit fontScale="25000" lnSpcReduction="20000"/>
          </a:bodyPr>
          <a:lstStyle/>
          <a:p>
            <a:endParaRPr lang="ru-RU" sz="4800" b="1" dirty="0" smtClean="0"/>
          </a:p>
          <a:p>
            <a:endParaRPr lang="ru-RU" sz="4800" b="1" dirty="0" smtClean="0"/>
          </a:p>
          <a:p>
            <a:endParaRPr lang="ru-RU" sz="4800" b="1" dirty="0"/>
          </a:p>
          <a:p>
            <a:endParaRPr lang="ru-RU" sz="4800" b="1" dirty="0" smtClean="0"/>
          </a:p>
          <a:p>
            <a:endParaRPr lang="ru-RU" sz="4800" b="1" dirty="0" smtClean="0"/>
          </a:p>
          <a:p>
            <a:endParaRPr lang="ru-RU" sz="4800" b="1" dirty="0" smtClean="0"/>
          </a:p>
          <a:p>
            <a:r>
              <a:rPr lang="ru-RU" sz="4000" b="1" dirty="0" smtClean="0"/>
              <a:t>Достижения на республиканских педагогических ярмарках « </a:t>
            </a:r>
            <a:r>
              <a:rPr lang="ru-RU" sz="4000" b="1" dirty="0"/>
              <a:t>Образовательная марка </a:t>
            </a:r>
            <a:r>
              <a:rPr lang="ru-RU" sz="4000" b="1" dirty="0" smtClean="0"/>
              <a:t>2010, 2012, 2013». </a:t>
            </a:r>
          </a:p>
          <a:p>
            <a:r>
              <a:rPr lang="ru-RU" sz="4000" b="1" dirty="0" smtClean="0"/>
              <a:t>2010 г.  </a:t>
            </a:r>
            <a:r>
              <a:rPr lang="ru-RU" sz="4000" b="1" dirty="0"/>
              <a:t>2-3 июня Всероссийские </a:t>
            </a:r>
            <a:r>
              <a:rPr lang="ru-RU" sz="4000" b="1" dirty="0" err="1" smtClean="0"/>
              <a:t>этнопедагогические</a:t>
            </a:r>
            <a:r>
              <a:rPr lang="ru-RU" sz="4000" b="1" dirty="0" smtClean="0"/>
              <a:t> чтения  г. Вилюйск</a:t>
            </a:r>
          </a:p>
          <a:p>
            <a:r>
              <a:rPr lang="ru-RU" sz="4000" b="1" dirty="0" smtClean="0"/>
              <a:t>Номинация «Лучший доклад»</a:t>
            </a:r>
          </a:p>
          <a:p>
            <a:r>
              <a:rPr lang="ru-RU" sz="4000" b="1" dirty="0" smtClean="0"/>
              <a:t>2012г.  </a:t>
            </a:r>
            <a:r>
              <a:rPr lang="ru-RU" sz="4000" b="1" dirty="0"/>
              <a:t>29-30 июня 2012 </a:t>
            </a:r>
            <a:r>
              <a:rPr lang="ru-RU" sz="4000" b="1" dirty="0" err="1"/>
              <a:t>Орто</a:t>
            </a:r>
            <a:r>
              <a:rPr lang="ru-RU" sz="4000" b="1" dirty="0"/>
              <a:t> дойду, </a:t>
            </a:r>
            <a:r>
              <a:rPr lang="ru-RU" sz="4000" b="1" dirty="0" err="1"/>
              <a:t>Хангаласский</a:t>
            </a:r>
            <a:r>
              <a:rPr lang="ru-RU" sz="4000" b="1" dirty="0"/>
              <a:t> улус:</a:t>
            </a:r>
          </a:p>
          <a:p>
            <a:r>
              <a:rPr lang="ru-RU" sz="4000" b="1" dirty="0"/>
              <a:t>-Лауреат-победитель в секции "Педагогический мастерские" среди педагогов образовательных учреждений в рамках республиканской ярмарки;</a:t>
            </a:r>
          </a:p>
          <a:p>
            <a:r>
              <a:rPr lang="ru-RU" sz="4000" b="1" dirty="0"/>
              <a:t>-Дипломант в номинации "Творчество-качество образования" </a:t>
            </a:r>
          </a:p>
          <a:p>
            <a:pPr marL="685800" indent="-685800">
              <a:buFontTx/>
              <a:buChar char="-"/>
            </a:pPr>
            <a:r>
              <a:rPr lang="ru-RU" sz="4000" b="1" dirty="0" smtClean="0"/>
              <a:t>      Диплом </a:t>
            </a:r>
            <a:r>
              <a:rPr lang="ru-RU" sz="4000" b="1" dirty="0"/>
              <a:t>2 степени в номинации "Педагог образовательного учреждения" в конкурсе "Авторские разработки и пособия". </a:t>
            </a:r>
            <a:endParaRPr lang="ru-RU" sz="4000" b="1" dirty="0" smtClean="0"/>
          </a:p>
          <a:p>
            <a:pPr marL="685800" indent="-685800">
              <a:buFontTx/>
              <a:buChar char="-"/>
            </a:pPr>
            <a:r>
              <a:rPr lang="ru-RU" sz="4000" b="1" dirty="0" smtClean="0"/>
              <a:t>      2-4 июля 2013 г. </a:t>
            </a:r>
            <a:r>
              <a:rPr lang="ru-RU" sz="4000" b="1" dirty="0" err="1" smtClean="0"/>
              <a:t>Димломант</a:t>
            </a:r>
            <a:r>
              <a:rPr lang="ru-RU" sz="4000" b="1" dirty="0" smtClean="0"/>
              <a:t>  в номинации  им. Егорова</a:t>
            </a:r>
          </a:p>
          <a:p>
            <a:pPr marL="685800" indent="-685800">
              <a:buFontTx/>
              <a:buChar char="-"/>
            </a:pPr>
            <a:r>
              <a:rPr lang="ru-RU" sz="4000" b="1" dirty="0" smtClean="0"/>
              <a:t> «Создание   этнокультурных условий для развития учащихся «</a:t>
            </a:r>
          </a:p>
          <a:p>
            <a:pPr marL="685800" indent="-685800">
              <a:buFontTx/>
              <a:buChar char="-"/>
            </a:pPr>
            <a:endParaRPr lang="ru-RU" sz="4800" b="1" dirty="0"/>
          </a:p>
          <a:p>
            <a:endParaRPr lang="ru-RU" sz="4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535" y="-252534"/>
            <a:ext cx="6552728" cy="1080119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/>
            </a:r>
            <a:br>
              <a:rPr lang="ru-RU" sz="1400" b="1" dirty="0" smtClean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/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b="1" dirty="0" smtClean="0">
                <a:solidFill>
                  <a:schemeClr val="tx2"/>
                </a:solidFill>
              </a:rPr>
              <a:t>Творческая группа учителей начальных классов «</a:t>
            </a:r>
            <a:r>
              <a:rPr lang="ru-RU" sz="1400" b="1" dirty="0" err="1" smtClean="0">
                <a:solidFill>
                  <a:schemeClr val="tx2"/>
                </a:solidFill>
              </a:rPr>
              <a:t>Сайдыс</a:t>
            </a:r>
            <a:r>
              <a:rPr lang="ru-RU" sz="1400" b="1" dirty="0" smtClean="0">
                <a:solidFill>
                  <a:schemeClr val="tx2"/>
                </a:solidFill>
              </a:rPr>
              <a:t>» МОБУ СОШ№17 г. Якутска РС(Я)   15 лет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72" y="2670871"/>
            <a:ext cx="3507712" cy="92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75" y="6522636"/>
            <a:ext cx="1132726" cy="142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" y="2747797"/>
            <a:ext cx="1446525" cy="18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09" y="6554018"/>
            <a:ext cx="1020642" cy="14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04" y="6554018"/>
            <a:ext cx="1116602" cy="138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G:\DOCS\ALL\DOCS\2\Рабочий\1273964380_imga00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3246" b="23890"/>
          <a:stretch/>
        </p:blipFill>
        <p:spPr bwMode="auto">
          <a:xfrm flipH="1">
            <a:off x="738707" y="673225"/>
            <a:ext cx="99598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10457" b="27984"/>
          <a:stretch/>
        </p:blipFill>
        <p:spPr bwMode="auto">
          <a:xfrm>
            <a:off x="1918652" y="682225"/>
            <a:ext cx="85010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10023" r="14531" b="28509"/>
          <a:stretch/>
        </p:blipFill>
        <p:spPr bwMode="auto">
          <a:xfrm>
            <a:off x="3061286" y="689847"/>
            <a:ext cx="815052" cy="11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t="8206" r="14789" b="39587"/>
          <a:stretch/>
        </p:blipFill>
        <p:spPr bwMode="auto">
          <a:xfrm>
            <a:off x="4004165" y="710879"/>
            <a:ext cx="842987" cy="1097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7787" r="20756" b="46394"/>
          <a:stretch/>
        </p:blipFill>
        <p:spPr bwMode="auto">
          <a:xfrm>
            <a:off x="5056893" y="713475"/>
            <a:ext cx="886633" cy="109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122715" y="1938430"/>
            <a:ext cx="1285795" cy="488292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err="1"/>
              <a:t>Заровняева</a:t>
            </a:r>
            <a:r>
              <a:rPr lang="ru-RU" sz="800" dirty="0"/>
              <a:t> </a:t>
            </a:r>
            <a:r>
              <a:rPr lang="ru-RU" sz="800" dirty="0" smtClean="0"/>
              <a:t>Л.С., </a:t>
            </a:r>
            <a:r>
              <a:rPr lang="ru-RU" sz="800" dirty="0"/>
              <a:t>Отличник образования РС(Я), Победитель ПНПО-2010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34" y="2753195"/>
            <a:ext cx="1243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44598" y="1938430"/>
            <a:ext cx="1414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err="1"/>
              <a:t>Гаврильева</a:t>
            </a:r>
            <a:r>
              <a:rPr lang="ru-RU" sz="800" b="1" dirty="0"/>
              <a:t> </a:t>
            </a:r>
            <a:r>
              <a:rPr lang="ru-RU" sz="800" b="1" dirty="0" err="1" smtClean="0"/>
              <a:t>г.С</a:t>
            </a:r>
            <a:r>
              <a:rPr lang="ru-RU" sz="800" b="1" dirty="0" smtClean="0"/>
              <a:t>., </a:t>
            </a:r>
            <a:r>
              <a:rPr lang="ru-RU" sz="800" b="1" dirty="0"/>
              <a:t>Отличник образования РС(Я)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5872" y="1901136"/>
            <a:ext cx="1285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err="1"/>
              <a:t>Керемясова</a:t>
            </a:r>
            <a:r>
              <a:rPr lang="ru-RU" sz="800" b="1" dirty="0"/>
              <a:t> С.П. Отличник образования РС(Я), Грант РС(Я) 2012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84655" y="1938430"/>
            <a:ext cx="1319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Петрова Г. М.  Победитель </a:t>
            </a:r>
            <a:endParaRPr lang="ru-RU" sz="800" b="1" dirty="0" smtClean="0"/>
          </a:p>
          <a:p>
            <a:r>
              <a:rPr lang="ru-RU" sz="800" b="1" dirty="0" smtClean="0"/>
              <a:t>ПНПО </a:t>
            </a:r>
            <a:r>
              <a:rPr lang="ru-RU" sz="800" b="1" dirty="0"/>
              <a:t>РФ-2008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3836" y="1863829"/>
            <a:ext cx="1387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Попова О. П. Почётный работник общего образования РФ, ПНПО </a:t>
            </a:r>
            <a:r>
              <a:rPr lang="ru-RU" sz="800" b="1" dirty="0" smtClean="0"/>
              <a:t>РФ-2011, руководитель</a:t>
            </a:r>
            <a:endParaRPr lang="ru-RU" sz="800" b="1" dirty="0"/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23877" r="56149" b="26106"/>
          <a:stretch/>
        </p:blipFill>
        <p:spPr bwMode="auto">
          <a:xfrm>
            <a:off x="5401164" y="2520455"/>
            <a:ext cx="1262854" cy="169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12" y="5940583"/>
            <a:ext cx="1425841" cy="317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" y="6478655"/>
            <a:ext cx="1001135" cy="137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53" y="6554017"/>
            <a:ext cx="952011" cy="13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13402" y="2393874"/>
            <a:ext cx="3429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http://nsportal.ru/olgaprokopievna</a:t>
            </a:r>
            <a:endParaRPr lang="ru-RU" sz="1200" b="1" dirty="0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67" y="8039598"/>
            <a:ext cx="1478537" cy="102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3707904"/>
            <a:ext cx="1303506" cy="86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04" y="3452676"/>
            <a:ext cx="1336788" cy="93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28" y="8059660"/>
            <a:ext cx="1651507" cy="9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2" y="7918368"/>
            <a:ext cx="1478617" cy="11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1124" b="16838"/>
          <a:stretch/>
        </p:blipFill>
        <p:spPr bwMode="auto">
          <a:xfrm>
            <a:off x="5196414" y="7942792"/>
            <a:ext cx="1667368" cy="90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00000"/>
                </a:solidFill>
                <a:latin typeface="Georgia" pitchFamily="18" charset="0"/>
              </a:rPr>
              <a:t>Методы реализации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</p:nvPr>
        </p:nvGraphicFramePr>
        <p:xfrm>
          <a:off x="476672" y="1115616"/>
          <a:ext cx="6002424" cy="60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188119" y="539752"/>
            <a:ext cx="6858000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 smtClean="0">
              <a:solidFill>
                <a:srgbClr val="660066"/>
              </a:solidFill>
            </a:endParaRPr>
          </a:p>
          <a:p>
            <a:endParaRPr lang="ru-RU" dirty="0" smtClean="0">
              <a:solidFill>
                <a:srgbClr val="660066"/>
              </a:solidFill>
            </a:endParaRPr>
          </a:p>
          <a:p>
            <a:endParaRPr lang="ru-RU" dirty="0" smtClean="0">
              <a:solidFill>
                <a:srgbClr val="660066"/>
              </a:solidFill>
            </a:endParaRPr>
          </a:p>
          <a:p>
            <a:r>
              <a:rPr lang="ru-RU" dirty="0" smtClean="0">
                <a:solidFill>
                  <a:srgbClr val="660066"/>
                </a:solidFill>
              </a:rPr>
              <a:t>Программа </a:t>
            </a:r>
            <a:r>
              <a:rPr lang="ru-RU" dirty="0">
                <a:solidFill>
                  <a:srgbClr val="660066"/>
                </a:solidFill>
              </a:rPr>
              <a:t>ВУД «</a:t>
            </a:r>
            <a:r>
              <a:rPr lang="ru-RU" dirty="0" err="1">
                <a:solidFill>
                  <a:srgbClr val="660066"/>
                </a:solidFill>
              </a:rPr>
              <a:t>Этноматематика</a:t>
            </a:r>
            <a:r>
              <a:rPr lang="ru-RU" dirty="0">
                <a:solidFill>
                  <a:srgbClr val="660066"/>
                </a:solidFill>
              </a:rPr>
              <a:t>», Проект: «Задачи по сюжетам </a:t>
            </a:r>
            <a:r>
              <a:rPr lang="ru-RU" dirty="0" err="1">
                <a:solidFill>
                  <a:srgbClr val="660066"/>
                </a:solidFill>
              </a:rPr>
              <a:t>Олонхо</a:t>
            </a:r>
            <a:r>
              <a:rPr lang="ru-RU" dirty="0">
                <a:solidFill>
                  <a:srgbClr val="660066"/>
                </a:solidFill>
              </a:rPr>
              <a:t>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ВУД «</a:t>
            </a:r>
            <a:r>
              <a:rPr lang="ru-RU" dirty="0" err="1">
                <a:solidFill>
                  <a:srgbClr val="660066"/>
                </a:solidFill>
              </a:rPr>
              <a:t>Эдэр</a:t>
            </a: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err="1">
                <a:solidFill>
                  <a:srgbClr val="660066"/>
                </a:solidFill>
              </a:rPr>
              <a:t>ааҕааччы</a:t>
            </a:r>
            <a:r>
              <a:rPr lang="ru-RU" dirty="0">
                <a:solidFill>
                  <a:srgbClr val="660066"/>
                </a:solidFill>
              </a:rPr>
              <a:t>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ВУД « Народная якутская песня»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ВУД «</a:t>
            </a:r>
            <a:r>
              <a:rPr lang="ru-RU" dirty="0" err="1">
                <a:solidFill>
                  <a:srgbClr val="660066"/>
                </a:solidFill>
              </a:rPr>
              <a:t>Олоҥхо дойдутун</a:t>
            </a: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err="1">
                <a:solidFill>
                  <a:srgbClr val="660066"/>
                </a:solidFill>
              </a:rPr>
              <a:t>оҕото</a:t>
            </a:r>
            <a:r>
              <a:rPr lang="ru-RU" dirty="0">
                <a:solidFill>
                  <a:srgbClr val="660066"/>
                </a:solidFill>
              </a:rPr>
              <a:t>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ВУД «</a:t>
            </a:r>
            <a:r>
              <a:rPr lang="ru-RU" dirty="0" err="1">
                <a:solidFill>
                  <a:srgbClr val="660066"/>
                </a:solidFill>
              </a:rPr>
              <a:t>Хомус</a:t>
            </a:r>
            <a:r>
              <a:rPr lang="ru-RU" dirty="0">
                <a:solidFill>
                  <a:srgbClr val="660066"/>
                </a:solidFill>
              </a:rPr>
              <a:t>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ВУД «Детские фольклорные коллективы»</a:t>
            </a:r>
          </a:p>
          <a:p>
            <a:r>
              <a:rPr lang="ru-RU" dirty="0">
                <a:solidFill>
                  <a:srgbClr val="660066"/>
                </a:solidFill>
              </a:rPr>
              <a:t>Программа  ВУД « Внеклассное чтение по родной литературе»</a:t>
            </a:r>
          </a:p>
          <a:p>
            <a:r>
              <a:rPr lang="ru-RU" dirty="0">
                <a:solidFill>
                  <a:srgbClr val="660066"/>
                </a:solidFill>
              </a:rPr>
              <a:t>Проект: «Этнографическая экспедиция по знаменательным местам малой Родины</a:t>
            </a:r>
            <a:r>
              <a:rPr lang="ru-RU" dirty="0" smtClean="0">
                <a:solidFill>
                  <a:srgbClr val="660066"/>
                </a:solidFill>
              </a:rPr>
              <a:t>»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ru-RU" dirty="0" smtClean="0">
                <a:solidFill>
                  <a:srgbClr val="660066"/>
                </a:solidFill>
              </a:rPr>
              <a:t>Программа ВУД «</a:t>
            </a:r>
            <a:r>
              <a:rPr lang="ru-RU" dirty="0" err="1" smtClean="0">
                <a:solidFill>
                  <a:srgbClr val="660066"/>
                </a:solidFill>
              </a:rPr>
              <a:t>Легоедьюкейшн-Олонхо</a:t>
            </a:r>
            <a:r>
              <a:rPr lang="ru-RU" dirty="0" smtClean="0">
                <a:solidFill>
                  <a:srgbClr val="660066"/>
                </a:solidFill>
              </a:rPr>
              <a:t>» Попова О.П.</a:t>
            </a:r>
            <a:endParaRPr lang="ru-RU" dirty="0">
              <a:solidFill>
                <a:srgbClr val="660066"/>
              </a:solidFill>
            </a:endParaRPr>
          </a:p>
          <a:p>
            <a:r>
              <a:rPr lang="ru-RU" dirty="0">
                <a:solidFill>
                  <a:srgbClr val="660066"/>
                </a:solidFill>
              </a:rPr>
              <a:t>Проект –акция «</a:t>
            </a:r>
            <a:r>
              <a:rPr lang="ru-RU" dirty="0" err="1">
                <a:solidFill>
                  <a:srgbClr val="660066"/>
                </a:solidFill>
              </a:rPr>
              <a:t>Айыы</a:t>
            </a:r>
            <a:r>
              <a:rPr lang="ru-RU" dirty="0">
                <a:solidFill>
                  <a:srgbClr val="660066"/>
                </a:solidFill>
              </a:rPr>
              <a:t> </a:t>
            </a:r>
            <a:r>
              <a:rPr lang="ru-RU" dirty="0" err="1">
                <a:solidFill>
                  <a:srgbClr val="660066"/>
                </a:solidFill>
              </a:rPr>
              <a:t>киһитэ аһыныгас</a:t>
            </a:r>
            <a:r>
              <a:rPr lang="ru-RU" dirty="0">
                <a:solidFill>
                  <a:srgbClr val="660066"/>
                </a:solidFill>
              </a:rPr>
              <a:t>» в помочь пострадавшим от наводнения.</a:t>
            </a:r>
          </a:p>
          <a:p>
            <a:r>
              <a:rPr lang="ru-RU" dirty="0">
                <a:solidFill>
                  <a:srgbClr val="660066"/>
                </a:solidFill>
              </a:rPr>
              <a:t>Сборник произведений для детей по чтению на родном языке». Разработка пособия «Разговорный якутский язык»</a:t>
            </a:r>
          </a:p>
          <a:p>
            <a:r>
              <a:rPr lang="ru-RU" dirty="0">
                <a:solidFill>
                  <a:srgbClr val="660066"/>
                </a:solidFill>
              </a:rPr>
              <a:t>Проект «Детская газета «</a:t>
            </a:r>
            <a:r>
              <a:rPr lang="ru-RU" dirty="0" err="1">
                <a:solidFill>
                  <a:srgbClr val="660066"/>
                </a:solidFill>
              </a:rPr>
              <a:t>Үнүгэс</a:t>
            </a:r>
            <a:r>
              <a:rPr lang="ru-RU" dirty="0">
                <a:solidFill>
                  <a:srgbClr val="660066"/>
                </a:solidFill>
              </a:rPr>
              <a:t>».</a:t>
            </a:r>
          </a:p>
          <a:p>
            <a:r>
              <a:rPr lang="ru-RU" dirty="0">
                <a:solidFill>
                  <a:srgbClr val="660066"/>
                </a:solidFill>
              </a:rPr>
              <a:t>Проект «</a:t>
            </a:r>
            <a:r>
              <a:rPr lang="ru-RU" dirty="0" err="1">
                <a:solidFill>
                  <a:srgbClr val="660066"/>
                </a:solidFill>
              </a:rPr>
              <a:t>Этно-кабинет</a:t>
            </a:r>
            <a:r>
              <a:rPr lang="ru-RU" dirty="0">
                <a:solidFill>
                  <a:srgbClr val="660066"/>
                </a:solidFill>
              </a:rPr>
              <a:t>»</a:t>
            </a:r>
          </a:p>
          <a:p>
            <a:r>
              <a:rPr lang="ru-RU" dirty="0">
                <a:solidFill>
                  <a:srgbClr val="660066"/>
                </a:solidFill>
              </a:rPr>
              <a:t>Проект «Учебно-исследовательская экспедиция по родному краю»</a:t>
            </a:r>
          </a:p>
          <a:p>
            <a:r>
              <a:rPr lang="ru-RU" dirty="0">
                <a:solidFill>
                  <a:srgbClr val="660066"/>
                </a:solidFill>
              </a:rPr>
              <a:t>Разработка  сайтов, внедрение </a:t>
            </a:r>
            <a:r>
              <a:rPr lang="ru-RU" dirty="0" err="1">
                <a:solidFill>
                  <a:srgbClr val="660066"/>
                </a:solidFill>
              </a:rPr>
              <a:t>интернет-технологий</a:t>
            </a:r>
            <a:r>
              <a:rPr lang="ru-RU" dirty="0">
                <a:solidFill>
                  <a:srgbClr val="660066"/>
                </a:solidFill>
              </a:rPr>
              <a:t> по этнокультурному образованию.</a:t>
            </a:r>
          </a:p>
          <a:p>
            <a:r>
              <a:rPr lang="ru-RU" dirty="0">
                <a:solidFill>
                  <a:srgbClr val="660066"/>
                </a:solidFill>
              </a:rPr>
              <a:t>Клуб бабушек «</a:t>
            </a:r>
            <a:r>
              <a:rPr lang="ru-RU" dirty="0" err="1">
                <a:solidFill>
                  <a:srgbClr val="660066"/>
                </a:solidFill>
              </a:rPr>
              <a:t>Алгыс</a:t>
            </a:r>
            <a:r>
              <a:rPr lang="ru-RU" dirty="0">
                <a:solidFill>
                  <a:srgbClr val="660066"/>
                </a:solidFill>
              </a:rPr>
              <a:t>».</a:t>
            </a:r>
          </a:p>
          <a:p>
            <a:r>
              <a:rPr lang="ru-RU" dirty="0">
                <a:solidFill>
                  <a:srgbClr val="660066"/>
                </a:solidFill>
              </a:rPr>
              <a:t>Национальная олимпиада «Знанием победишь»</a:t>
            </a:r>
          </a:p>
          <a:p>
            <a:r>
              <a:rPr lang="ru-RU" dirty="0">
                <a:solidFill>
                  <a:srgbClr val="660066"/>
                </a:solidFill>
              </a:rPr>
              <a:t>Клуб  молодой семьи «</a:t>
            </a:r>
            <a:r>
              <a:rPr lang="ru-RU" dirty="0" err="1">
                <a:solidFill>
                  <a:srgbClr val="660066"/>
                </a:solidFill>
              </a:rPr>
              <a:t>Иҥэрчэ</a:t>
            </a:r>
            <a:r>
              <a:rPr lang="ru-RU" dirty="0">
                <a:solidFill>
                  <a:srgbClr val="660066"/>
                </a:solidFill>
              </a:rPr>
              <a:t>».</a:t>
            </a:r>
          </a:p>
          <a:p>
            <a:r>
              <a:rPr lang="ru-RU" dirty="0">
                <a:solidFill>
                  <a:srgbClr val="660066"/>
                </a:solidFill>
              </a:rPr>
              <a:t>Школьные конкурсы «</a:t>
            </a:r>
            <a:r>
              <a:rPr lang="ru-RU" dirty="0" err="1">
                <a:solidFill>
                  <a:srgbClr val="660066"/>
                </a:solidFill>
              </a:rPr>
              <a:t>Тииҥ мэйии</a:t>
            </a:r>
            <a:r>
              <a:rPr lang="ru-RU" dirty="0">
                <a:solidFill>
                  <a:srgbClr val="660066"/>
                </a:solidFill>
              </a:rPr>
              <a:t>», «</a:t>
            </a:r>
            <a:r>
              <a:rPr lang="ru-RU" dirty="0" err="1">
                <a:solidFill>
                  <a:srgbClr val="660066"/>
                </a:solidFill>
              </a:rPr>
              <a:t>Төрөөбүт тылым</a:t>
            </a:r>
            <a:r>
              <a:rPr lang="ru-RU" dirty="0">
                <a:solidFill>
                  <a:srgbClr val="660066"/>
                </a:solidFill>
              </a:rPr>
              <a:t>  -  </a:t>
            </a:r>
            <a:r>
              <a:rPr lang="ru-RU" dirty="0" err="1">
                <a:solidFill>
                  <a:srgbClr val="660066"/>
                </a:solidFill>
              </a:rPr>
              <a:t>көтөр кынатым</a:t>
            </a:r>
            <a:r>
              <a:rPr lang="ru-RU" dirty="0">
                <a:solidFill>
                  <a:srgbClr val="660066"/>
                </a:solidFill>
              </a:rPr>
              <a:t>.  Родной язык  словно  крылья в  полете.»</a:t>
            </a:r>
          </a:p>
          <a:p>
            <a:r>
              <a:rPr lang="ru-RU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2696" y="323528"/>
            <a:ext cx="525658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авторские разработки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esk1"/>
          <p:cNvSpPr>
            <a:spLocks noEditPoints="1" noChangeArrowheads="1"/>
          </p:cNvSpPr>
          <p:nvPr/>
        </p:nvSpPr>
        <p:spPr bwMode="auto">
          <a:xfrm rot="-5400000">
            <a:off x="2825420" y="-1958511"/>
            <a:ext cx="1153584" cy="653534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Содержание муниципальной  творческой лаборатории по теме: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«Реализация возможностей этнокультурного воспитания в условиях</a:t>
            </a:r>
          </a:p>
          <a:p>
            <a:pPr algn="ctr">
              <a:defRPr/>
            </a:pPr>
            <a:r>
              <a:rPr lang="ru-RU" sz="1600" b="1" dirty="0" err="1">
                <a:solidFill>
                  <a:schemeClr val="bg1"/>
                </a:solidFill>
              </a:rPr>
              <a:t>полиэтнической</a:t>
            </a:r>
            <a:r>
              <a:rPr lang="ru-RU" sz="1600" b="1" dirty="0">
                <a:solidFill>
                  <a:schemeClr val="bg1"/>
                </a:solidFill>
              </a:rPr>
              <a:t> школы» </a:t>
            </a:r>
          </a:p>
          <a:p>
            <a:pPr algn="ctr">
              <a:defRPr/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411" name="desk1"/>
          <p:cNvSpPr>
            <a:spLocks noEditPoints="1" noChangeArrowheads="1"/>
          </p:cNvSpPr>
          <p:nvPr/>
        </p:nvSpPr>
        <p:spPr bwMode="auto">
          <a:xfrm rot="-5400000">
            <a:off x="2675401" y="2042519"/>
            <a:ext cx="1344084" cy="275391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Модель выпускника начальной школы с родным языком обучения</a:t>
            </a:r>
          </a:p>
        </p:txBody>
      </p:sp>
      <p:sp>
        <p:nvSpPr>
          <p:cNvPr id="17412" name="desk1"/>
          <p:cNvSpPr>
            <a:spLocks noEditPoints="1" noChangeArrowheads="1"/>
          </p:cNvSpPr>
          <p:nvPr/>
        </p:nvSpPr>
        <p:spPr bwMode="auto">
          <a:xfrm rot="-5400000">
            <a:off x="1763449" y="5779162"/>
            <a:ext cx="3602567" cy="1188244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Модель ВУД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с усилением экнокультурного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10 часов ФГОС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ВУД «Хомус»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ВУД «Тойук»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ВУД»Олонхо»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ВУД «Народные танцы»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ВУД «Национальные виды спорта»</a:t>
            </a:r>
          </a:p>
        </p:txBody>
      </p:sp>
      <p:sp>
        <p:nvSpPr>
          <p:cNvPr id="17413" name="desk1"/>
          <p:cNvSpPr>
            <a:spLocks noEditPoints="1" noChangeArrowheads="1"/>
          </p:cNvSpPr>
          <p:nvPr/>
        </p:nvSpPr>
        <p:spPr bwMode="auto">
          <a:xfrm rot="-5400000">
            <a:off x="4277983" y="6404968"/>
            <a:ext cx="3649133" cy="113466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Ресурсы внеурочной воспитательной работы-родители как социальные партнёры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НИИНШ РС(Я)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Отдел </a:t>
            </a:r>
            <a:r>
              <a:rPr lang="ru-RU" sz="1200" b="1" dirty="0" err="1">
                <a:solidFill>
                  <a:schemeClr val="bg1"/>
                </a:solidFill>
              </a:rPr>
              <a:t>Олонхо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музеи, театры</a:t>
            </a:r>
          </a:p>
        </p:txBody>
      </p:sp>
      <p:sp>
        <p:nvSpPr>
          <p:cNvPr id="17414" name="desk1"/>
          <p:cNvSpPr>
            <a:spLocks noEditPoints="1" noChangeArrowheads="1"/>
          </p:cNvSpPr>
          <p:nvPr/>
        </p:nvSpPr>
        <p:spPr bwMode="auto">
          <a:xfrm rot="-5400000">
            <a:off x="376966" y="6365148"/>
            <a:ext cx="3621616" cy="124182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Региональный компонент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Тулалыыр эйгэ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Торообут тыл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Торообут литература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Математика на якутском языке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Музыка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Технология</a:t>
            </a:r>
          </a:p>
          <a:p>
            <a:pPr algn="ctr">
              <a:defRPr/>
            </a:pPr>
            <a:r>
              <a:rPr lang="ru-RU" sz="1200" b="1">
                <a:solidFill>
                  <a:schemeClr val="bg1"/>
                </a:solidFill>
              </a:rPr>
              <a:t>ИЗО</a:t>
            </a:r>
          </a:p>
        </p:txBody>
      </p:sp>
      <p:sp>
        <p:nvSpPr>
          <p:cNvPr id="17415" name="desk1"/>
          <p:cNvSpPr>
            <a:spLocks noEditPoints="1" noChangeArrowheads="1"/>
          </p:cNvSpPr>
          <p:nvPr/>
        </p:nvSpPr>
        <p:spPr bwMode="auto">
          <a:xfrm rot="-5400000">
            <a:off x="-627194" y="6041629"/>
            <a:ext cx="2976033" cy="1188244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12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УМК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«Перспектива», «Школа России»</a:t>
            </a:r>
          </a:p>
        </p:txBody>
      </p:sp>
      <p:sp>
        <p:nvSpPr>
          <p:cNvPr id="9224" name="Line 9"/>
          <p:cNvSpPr>
            <a:spLocks noChangeShapeType="1"/>
          </p:cNvSpPr>
          <p:nvPr/>
        </p:nvSpPr>
        <p:spPr bwMode="auto">
          <a:xfrm>
            <a:off x="3375422" y="2171701"/>
            <a:ext cx="0" cy="47836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5" name="Line 10"/>
          <p:cNvSpPr>
            <a:spLocks noChangeShapeType="1"/>
          </p:cNvSpPr>
          <p:nvPr/>
        </p:nvSpPr>
        <p:spPr bwMode="auto">
          <a:xfrm>
            <a:off x="675085" y="4572000"/>
            <a:ext cx="540067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>
            <a:off x="675085" y="4572000"/>
            <a:ext cx="0" cy="5757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7" name="Line 12"/>
          <p:cNvSpPr>
            <a:spLocks noChangeShapeType="1"/>
          </p:cNvSpPr>
          <p:nvPr/>
        </p:nvSpPr>
        <p:spPr bwMode="auto">
          <a:xfrm>
            <a:off x="2078831" y="4572000"/>
            <a:ext cx="0" cy="5757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8" name="Line 13"/>
          <p:cNvSpPr>
            <a:spLocks noChangeShapeType="1"/>
          </p:cNvSpPr>
          <p:nvPr/>
        </p:nvSpPr>
        <p:spPr bwMode="auto">
          <a:xfrm>
            <a:off x="6048375" y="4627034"/>
            <a:ext cx="27385" cy="5757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>
            <a:off x="4779169" y="4572000"/>
            <a:ext cx="0" cy="5757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0" name="Line 15"/>
          <p:cNvSpPr>
            <a:spLocks noChangeShapeType="1"/>
          </p:cNvSpPr>
          <p:nvPr/>
        </p:nvSpPr>
        <p:spPr bwMode="auto">
          <a:xfrm>
            <a:off x="3370660" y="4091518"/>
            <a:ext cx="0" cy="5757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9231" name="Line 16"/>
          <p:cNvSpPr>
            <a:spLocks noChangeShapeType="1"/>
          </p:cNvSpPr>
          <p:nvPr/>
        </p:nvSpPr>
        <p:spPr bwMode="auto">
          <a:xfrm>
            <a:off x="3375422" y="4091517"/>
            <a:ext cx="0" cy="480483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24" name="desk1"/>
          <p:cNvSpPr>
            <a:spLocks noEditPoints="1" noChangeArrowheads="1"/>
          </p:cNvSpPr>
          <p:nvPr/>
        </p:nvSpPr>
        <p:spPr bwMode="auto">
          <a:xfrm rot="-5400000">
            <a:off x="2774487" y="6063522"/>
            <a:ext cx="4224867" cy="124182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pPr algn="ctr">
              <a:defRPr/>
            </a:pPr>
            <a:endParaRPr lang="ru-RU" sz="1200" b="1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Учебно-исследовательская, детская творческая деятельность,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фестивали,конкурсы, дистанционные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Образовательные сайты, ИОС с этнокультурным К., проект «Ойдоох кинигэ»</a:t>
            </a:r>
          </a:p>
          <a:p>
            <a:pPr algn="ctr">
              <a:buFont typeface="Wingdings" pitchFamily="2" charset="2"/>
              <a:buNone/>
              <a:defRPr/>
            </a:pPr>
            <a:endParaRPr lang="ru-RU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sportal.ru/sites/default/files/2013/12/18/001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5576"/>
            <a:ext cx="3435350" cy="4283968"/>
          </a:xfrm>
          <a:prstGeom prst="rect">
            <a:avLst/>
          </a:prstGeom>
          <a:noFill/>
        </p:spPr>
      </p:pic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 cstate="print"/>
          <a:srcRect l="17850" t="23877" r="56149" b="26106"/>
          <a:stretch>
            <a:fillRect/>
          </a:stretch>
        </p:blipFill>
        <p:spPr bwMode="auto">
          <a:xfrm>
            <a:off x="0" y="4351793"/>
            <a:ext cx="4149080" cy="479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nsportal.ru/sites/default/files/2014/02/24/master-klass_popovoy_o.p._-_kop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016" y="2483768"/>
            <a:ext cx="3284984" cy="43808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6672" y="25152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Распространены опыты на уровнях   РС(Я), РФ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Республиканская </a:t>
            </a:r>
            <a:r>
              <a:rPr lang="ru-RU" dirty="0" err="1" smtClean="0"/>
              <a:t>метапредметная</a:t>
            </a:r>
            <a:r>
              <a:rPr lang="ru-RU" dirty="0" smtClean="0"/>
              <a:t> олимпиада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6712" y="323528"/>
            <a:ext cx="5016624" cy="4632960"/>
          </a:xfrm>
        </p:spPr>
        <p:txBody>
          <a:bodyPr/>
          <a:lstStyle/>
          <a:p>
            <a:r>
              <a:rPr lang="ru-RU" dirty="0" smtClean="0"/>
              <a:t>ФБГНУ «НИИНШ» РС(Я)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0" y="1259632"/>
            <a:ext cx="388843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984"/>
            <a:ext cx="6858000" cy="410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nsportal.ru/sites/default/files/2013/08/20/diplom_yarmarka_2013_001_-_kopiy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48" y="1077030"/>
            <a:ext cx="2304256" cy="3164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8118" y="1691680"/>
            <a:ext cx="6669882" cy="691323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3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ru-RU" sz="3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3400" dirty="0" smtClean="0">
                <a:solidFill>
                  <a:schemeClr val="accent5">
                    <a:lumMod val="50000"/>
                  </a:schemeClr>
                </a:solidFill>
              </a:rPr>
              <a:t>Лауреат  республиканской ярмарки </a:t>
            </a:r>
          </a:p>
          <a:p>
            <a:pPr eaLnBrk="1" hangingPunct="1">
              <a:defRPr/>
            </a:pPr>
            <a:r>
              <a:rPr lang="ru-RU" sz="3400" dirty="0" smtClean="0">
                <a:solidFill>
                  <a:schemeClr val="accent5">
                    <a:lumMod val="50000"/>
                  </a:schemeClr>
                </a:solidFill>
              </a:rPr>
              <a:t>«Образовательная марка -2013»</a:t>
            </a:r>
            <a:endParaRPr lang="ru-RU" sz="3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Авторская группа:</a:t>
            </a:r>
          </a:p>
          <a:p>
            <a:pPr eaLnBrk="1" hangingPunct="1">
              <a:defRPr/>
            </a:pP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Гаврильева Г.С. Отличник образования РС(Я)</a:t>
            </a:r>
          </a:p>
          <a:p>
            <a:pPr eaLnBrk="1" hangingPunct="1">
              <a:defRPr/>
            </a:pP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Заровняева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Л.С. Победитель ПНОПО РФ 2009 , Отличник образования РС(Я)</a:t>
            </a:r>
          </a:p>
          <a:p>
            <a:pPr eaLnBrk="1" hangingPunct="1">
              <a:defRPr/>
            </a:pP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Керемясова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С.П. Отличник образования РС(Я)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Сидорова М.П.  Петрова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Галина Михайловна-Победитель ПНОПО РФ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2008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, Отличник образования РС(Я)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Попова О.П. Победитель ПНОПО РФ 2011, Отличник образования РС(Я), Почётный работник общего образования РФ</a:t>
            </a: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6466" y="1788584"/>
            <a:ext cx="2646759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                   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Подпроект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           Итоговая комплексная работа  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Олоҥхо дойдута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»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Мин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ситиһиилэрим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Сыл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түмүгүнэн билиини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бэрэбиэркэлиир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кэлим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</a:rPr>
              <a:t>үлэлэр.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0235" y="251520"/>
            <a:ext cx="3077765" cy="143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 l="49313" r="253" b="17746"/>
          <a:stretch>
            <a:fillRect/>
          </a:stretch>
        </p:blipFill>
        <p:spPr bwMode="auto">
          <a:xfrm>
            <a:off x="3813572" y="1403648"/>
            <a:ext cx="3044428" cy="364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/>
          <p:cNvSpPr>
            <a:spLocks noChangeArrowheads="1"/>
          </p:cNvSpPr>
          <p:nvPr/>
        </p:nvSpPr>
        <p:spPr bwMode="auto">
          <a:xfrm>
            <a:off x="772717" y="-93133"/>
            <a:ext cx="5603081" cy="35115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99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988840" y="323528"/>
            <a:ext cx="3213497" cy="91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9508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Программы 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0" y="1547664"/>
            <a:ext cx="1844824" cy="16637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>
                <a:solidFill>
                  <a:schemeClr val="bg1"/>
                </a:solidFill>
              </a:rPr>
              <a:t>Талбан</a:t>
            </a:r>
          </a:p>
          <a:p>
            <a:r>
              <a:rPr lang="ru-RU" sz="1200" b="1">
                <a:solidFill>
                  <a:schemeClr val="bg1"/>
                </a:solidFill>
              </a:rPr>
              <a:t>Керемясова С.П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2708920" y="539552"/>
            <a:ext cx="1673721" cy="16764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>
                <a:solidFill>
                  <a:schemeClr val="bg1"/>
                </a:solidFill>
              </a:rPr>
              <a:t>Үнүгэс</a:t>
            </a:r>
          </a:p>
          <a:p>
            <a:r>
              <a:rPr lang="ru-RU" sz="1400" b="1">
                <a:solidFill>
                  <a:schemeClr val="bg1"/>
                </a:solidFill>
              </a:rPr>
              <a:t>Петрова Г.М.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11270" name="Oval 21"/>
          <p:cNvSpPr>
            <a:spLocks noChangeArrowheads="1"/>
          </p:cNvSpPr>
          <p:nvPr/>
        </p:nvSpPr>
        <p:spPr bwMode="auto">
          <a:xfrm>
            <a:off x="1196752" y="827584"/>
            <a:ext cx="1728191" cy="167851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 b="1">
                <a:solidFill>
                  <a:schemeClr val="bg1"/>
                </a:solidFill>
              </a:rPr>
              <a:t>Туйгун</a:t>
            </a:r>
          </a:p>
          <a:p>
            <a:r>
              <a:rPr lang="ru-RU" sz="1400" b="1">
                <a:solidFill>
                  <a:schemeClr val="bg1"/>
                </a:solidFill>
              </a:rPr>
              <a:t>Попова О.П</a:t>
            </a:r>
          </a:p>
        </p:txBody>
      </p:sp>
      <p:sp>
        <p:nvSpPr>
          <p:cNvPr id="5" name="Овал 4"/>
          <p:cNvSpPr/>
          <p:nvPr/>
        </p:nvSpPr>
        <p:spPr>
          <a:xfrm>
            <a:off x="4221088" y="827584"/>
            <a:ext cx="1872058" cy="157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«Сир </a:t>
            </a:r>
            <a:r>
              <a:rPr lang="ru-RU" sz="2000" dirty="0" err="1"/>
              <a:t>симэхтэрэ</a:t>
            </a:r>
            <a:r>
              <a:rPr lang="ru-RU" sz="2000" dirty="0"/>
              <a:t>»</a:t>
            </a:r>
            <a:endParaRPr lang="ru-RU" sz="2000" b="1" dirty="0"/>
          </a:p>
        </p:txBody>
      </p:sp>
      <p:pic>
        <p:nvPicPr>
          <p:cNvPr id="11272" name="Рисунок 5"/>
          <p:cNvPicPr>
            <a:picLocks noChangeAspect="1"/>
          </p:cNvPicPr>
          <p:nvPr/>
        </p:nvPicPr>
        <p:blipFill>
          <a:blip r:embed="rId3" cstate="print"/>
          <a:srcRect t="13474"/>
          <a:stretch>
            <a:fillRect/>
          </a:stretch>
        </p:blipFill>
        <p:spPr bwMode="auto">
          <a:xfrm>
            <a:off x="332656" y="6084168"/>
            <a:ext cx="4074142" cy="265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6"/>
          <p:cNvPicPr>
            <a:picLocks noChangeAspect="1"/>
          </p:cNvPicPr>
          <p:nvPr/>
        </p:nvPicPr>
        <p:blipFill>
          <a:blip r:embed="rId4" cstate="print"/>
          <a:srcRect l="5557" t="19443" r="6412" b="15918"/>
          <a:stretch>
            <a:fillRect/>
          </a:stretch>
        </p:blipFill>
        <p:spPr bwMode="auto">
          <a:xfrm>
            <a:off x="0" y="3563888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21" descr="C:\Users\12 - Кабинет\Desktop\опорная школа\WhatsApp Images\IMG-20140302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7152" y="3635896"/>
            <a:ext cx="2060848" cy="20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23" descr="C:\Users\12 - Кабинет\Desktop\опорная школа\WhatsApp Images\IMG-20140302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8880" y="4644008"/>
            <a:ext cx="2664296" cy="156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24" descr="C:\Users\12 - Кабинет\Desktop\опорная школа\WhatsApp Images\IMG-20140302-WA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1088" y="6732240"/>
            <a:ext cx="2636912" cy="169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8" name="Oval 4"/>
          <p:cNvSpPr>
            <a:spLocks noChangeArrowheads="1"/>
          </p:cNvSpPr>
          <p:nvPr/>
        </p:nvSpPr>
        <p:spPr bwMode="auto">
          <a:xfrm>
            <a:off x="836712" y="2555776"/>
            <a:ext cx="1745953" cy="16637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 dirty="0" err="1">
                <a:solidFill>
                  <a:schemeClr val="bg1"/>
                </a:solidFill>
              </a:rPr>
              <a:t>Сандаар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1200" b="1" dirty="0" err="1">
                <a:solidFill>
                  <a:srgbClr val="FF0000"/>
                </a:solidFill>
              </a:rPr>
              <a:t>Тарбахова</a:t>
            </a:r>
            <a:r>
              <a:rPr lang="ru-RU" sz="1200" b="1" dirty="0">
                <a:solidFill>
                  <a:srgbClr val="FF0000"/>
                </a:solidFill>
              </a:rPr>
              <a:t> С.Г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289" name="Oval 4"/>
          <p:cNvSpPr>
            <a:spLocks noChangeArrowheads="1"/>
          </p:cNvSpPr>
          <p:nvPr/>
        </p:nvSpPr>
        <p:spPr bwMode="auto">
          <a:xfrm>
            <a:off x="1772816" y="3059832"/>
            <a:ext cx="1890415" cy="1775634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 dirty="0" err="1">
                <a:solidFill>
                  <a:schemeClr val="bg1"/>
                </a:solidFill>
              </a:rPr>
              <a:t>Сардана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1100" b="1" dirty="0" err="1">
                <a:solidFill>
                  <a:srgbClr val="FF0000"/>
                </a:solidFill>
              </a:rPr>
              <a:t>Гаврильева</a:t>
            </a:r>
            <a:r>
              <a:rPr lang="ru-RU" sz="1100" b="1" dirty="0">
                <a:solidFill>
                  <a:srgbClr val="FF0000"/>
                </a:solidFill>
              </a:rPr>
              <a:t>  Г.С.</a:t>
            </a:r>
          </a:p>
        </p:txBody>
      </p:sp>
      <p:sp>
        <p:nvSpPr>
          <p:cNvPr id="11290" name="Oval 4"/>
          <p:cNvSpPr>
            <a:spLocks noChangeArrowheads="1"/>
          </p:cNvSpPr>
          <p:nvPr/>
        </p:nvSpPr>
        <p:spPr bwMode="auto">
          <a:xfrm>
            <a:off x="5085183" y="1763688"/>
            <a:ext cx="1772817" cy="1375833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>
                <a:solidFill>
                  <a:schemeClr val="bg1"/>
                </a:solidFill>
              </a:rPr>
              <a:t>Са</a:t>
            </a:r>
            <a:r>
              <a:rPr lang="en-US" sz="2000" b="1">
                <a:solidFill>
                  <a:schemeClr val="bg1"/>
                </a:solidFill>
              </a:rPr>
              <a:t>h</a:t>
            </a:r>
            <a:r>
              <a:rPr lang="ru-RU" sz="2000" b="1">
                <a:solidFill>
                  <a:schemeClr val="bg1"/>
                </a:solidFill>
              </a:rPr>
              <a:t>ар5а</a:t>
            </a:r>
          </a:p>
          <a:p>
            <a:r>
              <a:rPr lang="ru-RU" sz="1100" b="1">
                <a:solidFill>
                  <a:srgbClr val="FF0000"/>
                </a:solidFill>
              </a:rPr>
              <a:t>Петрова С.И.</a:t>
            </a:r>
          </a:p>
        </p:txBody>
      </p:sp>
      <p:sp>
        <p:nvSpPr>
          <p:cNvPr id="11291" name="Oval 4"/>
          <p:cNvSpPr>
            <a:spLocks noChangeArrowheads="1"/>
          </p:cNvSpPr>
          <p:nvPr/>
        </p:nvSpPr>
        <p:spPr bwMode="auto">
          <a:xfrm>
            <a:off x="4581128" y="2555776"/>
            <a:ext cx="1692226" cy="1471084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 dirty="0" err="1">
                <a:solidFill>
                  <a:schemeClr val="bg1"/>
                </a:solidFill>
              </a:rPr>
              <a:t>Кустук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1100" b="1" dirty="0" err="1">
                <a:solidFill>
                  <a:srgbClr val="FF0000"/>
                </a:solidFill>
              </a:rPr>
              <a:t>Олесова</a:t>
            </a:r>
            <a:r>
              <a:rPr lang="ru-RU" sz="1100" b="1" dirty="0">
                <a:solidFill>
                  <a:srgbClr val="FF0000"/>
                </a:solidFill>
              </a:rPr>
              <a:t> М.М </a:t>
            </a:r>
          </a:p>
        </p:txBody>
      </p:sp>
      <p:sp>
        <p:nvSpPr>
          <p:cNvPr id="11292" name="Oval 4"/>
          <p:cNvSpPr>
            <a:spLocks noChangeArrowheads="1"/>
          </p:cNvSpPr>
          <p:nvPr/>
        </p:nvSpPr>
        <p:spPr bwMode="auto">
          <a:xfrm>
            <a:off x="3501008" y="3347864"/>
            <a:ext cx="1800200" cy="1568449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Мин </a:t>
            </a:r>
          </a:p>
          <a:p>
            <a:r>
              <a:rPr lang="ru-RU" sz="2000" b="1" dirty="0" err="1">
                <a:solidFill>
                  <a:schemeClr val="bg1"/>
                </a:solidFill>
              </a:rPr>
              <a:t>тирэхтэрим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1100" b="1" dirty="0" err="1">
                <a:solidFill>
                  <a:srgbClr val="FF0000"/>
                </a:solidFill>
              </a:rPr>
              <a:t>Ядрихинская</a:t>
            </a:r>
            <a:r>
              <a:rPr lang="ru-RU" sz="1100" b="1" dirty="0">
                <a:solidFill>
                  <a:srgbClr val="FF0000"/>
                </a:solidFill>
              </a:rPr>
              <a:t> М.Б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Words>1187</Words>
  <Application>Microsoft Office PowerPoint</Application>
  <PresentationFormat>Экран (4:3)</PresentationFormat>
  <Paragraphs>208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Aharoni</vt:lpstr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         Творческая педагогическая лаборатория «Сайдыс»учителей начальных классов с якутским языком обучения  МОБУ СОШ№17 г. Якутска РС(Я)   Тема : «Этнокультурный подход в обучении и воспитании в условиях городской полиэтнической школы»    </vt:lpstr>
      <vt:lpstr>  Творческая группа учителей начальных классов «Сайдыс» МОБУ СОШ№17 г. Якутска РС(Я)   15 лет</vt:lpstr>
      <vt:lpstr>Методы реализации</vt:lpstr>
      <vt:lpstr>Презентация PowerPoint</vt:lpstr>
      <vt:lpstr>Презентация PowerPoint</vt:lpstr>
      <vt:lpstr>Презентация PowerPoint</vt:lpstr>
      <vt:lpstr>Республиканская метапредметная олимпиада</vt:lpstr>
      <vt:lpstr>Презентация PowerPoint</vt:lpstr>
      <vt:lpstr>Презентация PowerPoint</vt:lpstr>
      <vt:lpstr>Презентация PowerPoint</vt:lpstr>
      <vt:lpstr>Этнокабинет №10 МОБУ СОШ№17 «Талбан». Зав. Керемясова С.П.</vt:lpstr>
      <vt:lpstr>Презентация PowerPoint</vt:lpstr>
      <vt:lpstr>Презентация PowerPoint</vt:lpstr>
      <vt:lpstr>«Омук удьуорун утума»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Достижения творческой группы  учителей «Сайдыс» МОБУ СОШ№17</dc:title>
  <dc:creator>Archilich</dc:creator>
  <cp:lastModifiedBy>ADMIN</cp:lastModifiedBy>
  <cp:revision>28</cp:revision>
  <dcterms:created xsi:type="dcterms:W3CDTF">2013-11-27T12:16:06Z</dcterms:created>
  <dcterms:modified xsi:type="dcterms:W3CDTF">2017-02-27T22:51:34Z</dcterms:modified>
</cp:coreProperties>
</file>