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1"/>
  </p:notesMasterIdLst>
  <p:sldIdLst>
    <p:sldId id="256" r:id="rId2"/>
    <p:sldId id="257" r:id="rId3"/>
    <p:sldId id="262" r:id="rId4"/>
    <p:sldId id="258" r:id="rId5"/>
    <p:sldId id="259" r:id="rId6"/>
    <p:sldId id="260" r:id="rId7"/>
    <p:sldId id="264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2B1B-DC83-419D-9585-463AABCB49A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C1BC4-8BFA-4496-8EDA-8569FE636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0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9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2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6130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92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015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46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22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2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9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6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3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6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3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6F437-4FB5-4226-B954-EAC07209B022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E3B8172-FFB8-441A-AF89-4AD7FD25D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9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CB4B7-0EE5-4EE4-9993-A79F7834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738" y="415635"/>
            <a:ext cx="7810005" cy="1425039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с одаренными детьми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46426BD-ACA0-4949-B282-3737177D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69" y="2042554"/>
            <a:ext cx="5783283" cy="45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898AB-4286-46A3-96DA-DBAA6E9CC5AB}"/>
              </a:ext>
            </a:extLst>
          </p:cNvPr>
          <p:cNvSpPr txBox="1"/>
          <p:nvPr/>
        </p:nvSpPr>
        <p:spPr>
          <a:xfrm>
            <a:off x="8858992" y="4286992"/>
            <a:ext cx="333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Подготовила: Комиссар Т.В.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4C0A5-53CF-4565-A5C6-617C5508A030}"/>
              </a:ext>
            </a:extLst>
          </p:cNvPr>
          <p:cNvSpPr txBox="1"/>
          <p:nvPr/>
        </p:nvSpPr>
        <p:spPr>
          <a:xfrm>
            <a:off x="8898577" y="4681817"/>
            <a:ext cx="301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МБОУ СШ №19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C53B5-DE6B-4463-8D96-AFDFC001EBF2}"/>
              </a:ext>
            </a:extLst>
          </p:cNvPr>
          <p:cNvSpPr txBox="1"/>
          <p:nvPr/>
        </p:nvSpPr>
        <p:spPr>
          <a:xfrm>
            <a:off x="8898577" y="5076642"/>
            <a:ext cx="280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Учитель математики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186494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12B4-FE05-49DC-8FB1-D6BCF577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09687"/>
          </a:xfrm>
        </p:spPr>
        <p:txBody>
          <a:bodyPr/>
          <a:lstStyle/>
          <a:p>
            <a:pPr algn="ctr"/>
            <a:r>
              <a:rPr lang="ru-RU" b="1" dirty="0"/>
              <a:t>Цель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A02AA-48F3-41CC-AE0C-813A51F93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516" y="1869709"/>
            <a:ext cx="6315095" cy="4542966"/>
          </a:xfrm>
        </p:spPr>
        <p:txBody>
          <a:bodyPr/>
          <a:lstStyle/>
          <a:p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Целью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работы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с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одаренными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обучающимися является создание условий для развития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одаренности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учащихся и поддержка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одаренных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детей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, повышение качества их обучения, расширение возможностей развития индивидуальных способностей, улучшение условий социальной адаптации учеников, гармонизация отношений в системах «учитель – 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одаренный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ученик», «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одаренный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ученик – ученик», «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одаренный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ученик – родитель».</a:t>
            </a:r>
            <a:endParaRPr lang="ru-RU" i="1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BED61818-D954-4976-823E-9A694D08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79" y="760021"/>
            <a:ext cx="4429496" cy="5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1A14918-A48E-4B81-B2DA-47ADF364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03" y="4393870"/>
            <a:ext cx="5541817" cy="24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2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F9D74-2F21-4C81-A8CE-7935DBC6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330" y="306333"/>
            <a:ext cx="760020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Характерные черты одаренных детей: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FE556-F321-4116-8CDA-F0D01A8FEC40}"/>
              </a:ext>
            </a:extLst>
          </p:cNvPr>
          <p:cNvSpPr txBox="1"/>
          <p:nvPr/>
        </p:nvSpPr>
        <p:spPr>
          <a:xfrm>
            <a:off x="3764478" y="2090057"/>
            <a:ext cx="542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Схватывает быстро и понимает новые идеи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79D3C-A6FE-4555-8147-687F166F2FF7}"/>
              </a:ext>
            </a:extLst>
          </p:cNvPr>
          <p:cNvSpPr txBox="1"/>
          <p:nvPr/>
        </p:nvSpPr>
        <p:spPr>
          <a:xfrm>
            <a:off x="3764478" y="2457952"/>
            <a:ext cx="298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Стремиться к познанию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30B04-7EE4-46D0-A52C-86DB7FE5B14D}"/>
              </a:ext>
            </a:extLst>
          </p:cNvPr>
          <p:cNvSpPr txBox="1"/>
          <p:nvPr/>
        </p:nvSpPr>
        <p:spPr>
          <a:xfrm>
            <a:off x="3764478" y="2911848"/>
            <a:ext cx="674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Быстрый прогресс в усвоении школьной программы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2665E-1EE9-40D7-BCA9-90B12675C42F}"/>
              </a:ext>
            </a:extLst>
          </p:cNvPr>
          <p:cNvSpPr txBox="1"/>
          <p:nvPr/>
        </p:nvSpPr>
        <p:spPr>
          <a:xfrm>
            <a:off x="3764478" y="332868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Владение большим объемом общей информации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4E493-92BC-4BDE-BFA1-CD0C7E80E5AA}"/>
              </a:ext>
            </a:extLst>
          </p:cNvPr>
          <p:cNvSpPr txBox="1"/>
          <p:nvPr/>
        </p:nvSpPr>
        <p:spPr>
          <a:xfrm>
            <a:off x="3764478" y="3698013"/>
            <a:ext cx="49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Способность к размышлению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7A4EB-6144-4ECA-8E92-FDC6C0319855}"/>
              </a:ext>
            </a:extLst>
          </p:cNvPr>
          <p:cNvSpPr txBox="1"/>
          <p:nvPr/>
        </p:nvSpPr>
        <p:spPr>
          <a:xfrm>
            <a:off x="3764478" y="4067345"/>
            <a:ext cx="4987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Хорошая память и наблюдательность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C1F1F-333D-4053-9F05-785AF9A987F3}"/>
              </a:ext>
            </a:extLst>
          </p:cNvPr>
          <p:cNvSpPr txBox="1"/>
          <p:nvPr/>
        </p:nvSpPr>
        <p:spPr>
          <a:xfrm>
            <a:off x="3764478" y="4458607"/>
            <a:ext cx="41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Интеллигентная речь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090DB-1650-4370-9E36-256A4D5785B6}"/>
              </a:ext>
            </a:extLst>
          </p:cNvPr>
          <p:cNvSpPr txBox="1"/>
          <p:nvPr/>
        </p:nvSpPr>
        <p:spPr>
          <a:xfrm>
            <a:off x="3764478" y="4827939"/>
            <a:ext cx="36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Оригинальность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Трехмерная модель 16" descr="Океанские течения">
                <a:extLst>
                  <a:ext uri="{FF2B5EF4-FFF2-40B4-BE49-F238E27FC236}">
                    <a16:creationId xmlns:a16="http://schemas.microsoft.com/office/drawing/2014/main" id="{4E449BA0-9755-4936-A3DC-DB8BE1140E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5078143"/>
                  </p:ext>
                </p:extLst>
              </p:nvPr>
            </p:nvGraphicFramePr>
            <p:xfrm>
              <a:off x="8573320" y="3281181"/>
              <a:ext cx="3468260" cy="345212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68260" cy="3452128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0253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Трехмерная модель 16" descr="Океанские течения">
                <a:extLst>
                  <a:ext uri="{FF2B5EF4-FFF2-40B4-BE49-F238E27FC236}">
                    <a16:creationId xmlns:a16="http://schemas.microsoft.com/office/drawing/2014/main" id="{4E449BA0-9755-4936-A3DC-DB8BE1140E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3320" y="3281181"/>
                <a:ext cx="3468260" cy="3452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Трехмерная модель 18" descr="Пятиугольная бипирамидальная связь">
                <a:extLst>
                  <a:ext uri="{FF2B5EF4-FFF2-40B4-BE49-F238E27FC236}">
                    <a16:creationId xmlns:a16="http://schemas.microsoft.com/office/drawing/2014/main" id="{530C6A12-2163-49C1-8936-C57316F831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227746"/>
                  </p:ext>
                </p:extLst>
              </p:nvPr>
            </p:nvGraphicFramePr>
            <p:xfrm>
              <a:off x="1631614" y="4391505"/>
              <a:ext cx="1939494" cy="161153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39494" cy="1611532"/>
                    </a:xfrm>
                    <a:prstGeom prst="rect">
                      <a:avLst/>
                    </a:prstGeom>
                  </am3d:spPr>
                  <am3d:camera>
                    <am3d:pos x="0" y="0" z="78066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60" d="1000000"/>
                    <am3d:preTrans dx="1355007" dy="14801" dz="233427"/>
                    <am3d:scale>
                      <am3d:sx n="1000000" d="1000000"/>
                      <am3d:sy n="1000000" d="1000000"/>
                      <am3d:sz n="1000000" d="1000000"/>
                    </am3d:scale>
                    <am3d:rot ax="-7202564" ay="1152374" az="-902208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2174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Трехмерная модель 18" descr="Пятиугольная бипирамидальная связь">
                <a:extLst>
                  <a:ext uri="{FF2B5EF4-FFF2-40B4-BE49-F238E27FC236}">
                    <a16:creationId xmlns:a16="http://schemas.microsoft.com/office/drawing/2014/main" id="{530C6A12-2163-49C1-8936-C57316F831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1614" y="4391505"/>
                <a:ext cx="1939494" cy="16115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Объект 21" descr="Эмодзи «Палец вверх»">
                <a:extLst>
                  <a:ext uri="{FF2B5EF4-FFF2-40B4-BE49-F238E27FC236}">
                    <a16:creationId xmlns:a16="http://schemas.microsoft.com/office/drawing/2014/main" id="{B0017537-BF13-4D31-8408-8B424BC6B26F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93194387"/>
                  </p:ext>
                </p:extLst>
              </p:nvPr>
            </p:nvGraphicFramePr>
            <p:xfrm>
              <a:off x="2018805" y="1280120"/>
              <a:ext cx="1552304" cy="163172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52304" cy="1631727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386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Объект 21" descr="Эмодзи «Палец вверх»">
                <a:extLst>
                  <a:ext uri="{FF2B5EF4-FFF2-40B4-BE49-F238E27FC236}">
                    <a16:creationId xmlns:a16="http://schemas.microsoft.com/office/drawing/2014/main" id="{B0017537-BF13-4D31-8408-8B424BC6B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8805" y="1280120"/>
                <a:ext cx="1552304" cy="16317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1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96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E4572-F329-411F-B217-76C232F7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5031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работы с одаренными детьми: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70668-6384-4937-BDC6-0B5007E36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939" y="1887242"/>
            <a:ext cx="6780810" cy="4391180"/>
          </a:xfrm>
        </p:spPr>
        <p:txBody>
          <a:bodyPr>
            <a:normAutofit fontScale="850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Проблемный метод. Обучение с созданием проблемной ситуации и управлением поиском решения проблемы.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Поисковый метод. Один из активных методов обучения, требующий от учащихся самостоятельного разрешения поставленной задачи.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Эвристический метод.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Исследовательский метод. Постановка педагогом познавательных и практических задач, требующих самостоятельного творческого решения.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Проектный метод. Обучение через делание, когда учащийся самостоятельно формулирует учебную проблему, собирает информацию, планирует возможные варианты решения проблемы и делает выводы.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Метод творческих и нестандартных заданий.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Метод развития критического мышления.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Мозговой штурм. Стимулирование творческой активности учащихся путём применения специальных правил обсуждения.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Кластер. Графическое оформление учебного материала.</a:t>
            </a:r>
          </a:p>
          <a:p>
            <a:endParaRPr lang="ru-RU" dirty="0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5518710-F4E9-4B86-8111-C500C036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494" y="1270659"/>
            <a:ext cx="2743200" cy="59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5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07F96431-2D23-4AA6-AF03-AF0C7CFF84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20" y="246413"/>
            <a:ext cx="8158349" cy="6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4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079E7-6658-4491-9833-2667099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7" y="176679"/>
            <a:ext cx="749333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Виды упражнений и заданий при работе с одаренными детьми: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DCE5F3-56C1-4605-821B-BD97E277D6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93" y="2198092"/>
            <a:ext cx="2363190" cy="31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C940526-4A92-4F1C-8320-DC2ADF8C1F47}"/>
              </a:ext>
            </a:extLst>
          </p:cNvPr>
          <p:cNvSpPr/>
          <p:nvPr/>
        </p:nvSpPr>
        <p:spPr>
          <a:xfrm>
            <a:off x="8989621" y="1652330"/>
            <a:ext cx="2375064" cy="12808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Интеллектуальные разминки</a:t>
            </a: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DD78052-AC9A-4CE3-BFC7-D26FB9011119}"/>
              </a:ext>
            </a:extLst>
          </p:cNvPr>
          <p:cNvSpPr/>
          <p:nvPr/>
        </p:nvSpPr>
        <p:spPr>
          <a:xfrm>
            <a:off x="9132124" y="3924780"/>
            <a:ext cx="2363190" cy="15675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задания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2958FBCD-AB16-4FB3-8B99-946140A86B61}"/>
              </a:ext>
            </a:extLst>
          </p:cNvPr>
          <p:cNvSpPr/>
          <p:nvPr/>
        </p:nvSpPr>
        <p:spPr>
          <a:xfrm>
            <a:off x="4364183" y="1663786"/>
            <a:ext cx="1965368" cy="145571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Частично-поисковые задачи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EC667184-58F9-44AB-824B-94CD700AEE4C}"/>
              </a:ext>
            </a:extLst>
          </p:cNvPr>
          <p:cNvSpPr/>
          <p:nvPr/>
        </p:nvSpPr>
        <p:spPr>
          <a:xfrm>
            <a:off x="4364183" y="4040914"/>
            <a:ext cx="1979223" cy="14511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Творческие задания</a:t>
            </a:r>
          </a:p>
        </p:txBody>
      </p: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1AE70C93-9F61-41F0-A58A-221C42FE9D25}"/>
              </a:ext>
            </a:extLst>
          </p:cNvPr>
          <p:cNvSpPr/>
          <p:nvPr/>
        </p:nvSpPr>
        <p:spPr>
          <a:xfrm>
            <a:off x="6602681" y="4041147"/>
            <a:ext cx="2140527" cy="14511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Интегратив-ные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задания</a:t>
            </a:r>
          </a:p>
        </p:txBody>
      </p: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D7E2243D-1181-40D0-9145-C7FFD3DC971F}"/>
              </a:ext>
            </a:extLst>
          </p:cNvPr>
          <p:cNvSpPr/>
          <p:nvPr/>
        </p:nvSpPr>
        <p:spPr>
          <a:xfrm>
            <a:off x="6602681" y="1608199"/>
            <a:ext cx="2244436" cy="15113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Задания с отстроченным вопросом</a:t>
            </a:r>
          </a:p>
        </p:txBody>
      </p:sp>
    </p:spTree>
    <p:extLst>
      <p:ext uri="{BB962C8B-B14F-4D97-AF65-F5344CB8AC3E}">
        <p14:creationId xmlns:p14="http://schemas.microsoft.com/office/powerpoint/2010/main" val="219054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EAE94267-6024-452B-86F8-74E7EF64D3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25" y="285008"/>
            <a:ext cx="9048997" cy="61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E91044C7-20EA-4551-BB8E-163B4655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35" y="0"/>
            <a:ext cx="2707574" cy="23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0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6F9FB319-D7C9-45DD-849B-63D6D9B1D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1" y="332509"/>
            <a:ext cx="10687792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1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C19B5-3E41-4BDA-B48E-4F5266C4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0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21B72174-CD5A-41DC-9EE1-025F7099D2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6" y="2414540"/>
            <a:ext cx="9334007" cy="33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24294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502</TotalTime>
  <Words>252</Words>
  <Application>Microsoft Office PowerPoint</Application>
  <PresentationFormat>Широкоэкранный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Monotype Corsiva</vt:lpstr>
      <vt:lpstr>Wingdings 3</vt:lpstr>
      <vt:lpstr>YS Text</vt:lpstr>
      <vt:lpstr>Легкий дым</vt:lpstr>
      <vt:lpstr>Организация работы с одаренными детьми</vt:lpstr>
      <vt:lpstr>Цель работы:</vt:lpstr>
      <vt:lpstr>Характерные черты одаренных детей:</vt:lpstr>
      <vt:lpstr>Методы работы с одаренными детьми:</vt:lpstr>
      <vt:lpstr>Презентация PowerPoint</vt:lpstr>
      <vt:lpstr>Виды упражнений и заданий при работе с одаренными детьми: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с одаренными детьми</dc:title>
  <dc:creator>Пользователь</dc:creator>
  <cp:lastModifiedBy>Пользователь</cp:lastModifiedBy>
  <cp:revision>8</cp:revision>
  <dcterms:created xsi:type="dcterms:W3CDTF">2024-07-02T08:35:55Z</dcterms:created>
  <dcterms:modified xsi:type="dcterms:W3CDTF">2024-07-02T16:58:05Z</dcterms:modified>
</cp:coreProperties>
</file>