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3" r:id="rId2"/>
    <p:sldId id="273" r:id="rId3"/>
    <p:sldId id="27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81" r:id="rId13"/>
    <p:sldId id="264" r:id="rId14"/>
    <p:sldId id="280" r:id="rId15"/>
    <p:sldId id="283" r:id="rId16"/>
    <p:sldId id="282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3157" autoAdjust="0"/>
  </p:normalViewPr>
  <p:slideViewPr>
    <p:cSldViewPr>
      <p:cViewPr varScale="1">
        <p:scale>
          <a:sx n="56" d="100"/>
          <a:sy n="56" d="100"/>
        </p:scale>
        <p:origin x="15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170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07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0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1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0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9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06" y="0"/>
            <a:ext cx="8641949" cy="184482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Проект </a:t>
            </a:r>
            <a:r>
              <a:rPr lang="ru-RU" sz="3200" b="1" i="1" dirty="0" smtClean="0">
                <a:solidFill>
                  <a:srgbClr val="FF0000"/>
                </a:solidFill>
              </a:rPr>
              <a:t>«Путешествие в страну сказок»</a:t>
            </a:r>
            <a:r>
              <a:rPr lang="ru-RU" sz="3200" b="1" i="1" dirty="0">
                <a:solidFill>
                  <a:srgbClr val="FF0000"/>
                </a:solidFill>
              </a:rPr>
              <a:t/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группа «Солнышко»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2022-2023уч.г</a:t>
            </a:r>
            <a:r>
              <a:rPr lang="ru-RU" sz="3200" b="1" i="1" dirty="0">
                <a:solidFill>
                  <a:srgbClr val="FF0000"/>
                </a:solidFill>
              </a:rPr>
              <a:t/>
            </a:r>
            <a:br>
              <a:rPr lang="ru-RU" sz="3200" b="1" i="1" dirty="0">
                <a:solidFill>
                  <a:srgbClr val="FF0000"/>
                </a:solidFill>
              </a:rPr>
            </a:b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83" y="1556792"/>
            <a:ext cx="6760194" cy="5070146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4166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151" y="133383"/>
            <a:ext cx="7819316" cy="3744416"/>
          </a:xfrm>
        </p:spPr>
        <p:txBody>
          <a:bodyPr>
            <a:normAutofit fontScale="90000"/>
          </a:bodyPr>
          <a:lstStyle/>
          <a:p>
            <a:r>
              <a:rPr lang="ru-RU" sz="3100" b="1" i="1" dirty="0"/>
              <a:t> </a:t>
            </a:r>
            <a:r>
              <a:rPr lang="ru-RU" sz="3100" b="1" i="1" u="sng" dirty="0">
                <a:solidFill>
                  <a:srgbClr val="FF0000"/>
                </a:solidFill>
              </a:rPr>
              <a:t>Заключительный</a:t>
            </a:r>
            <a:r>
              <a:rPr lang="ru-RU" sz="3100" u="sng" dirty="0">
                <a:solidFill>
                  <a:srgbClr val="FF0000"/>
                </a:solidFill>
              </a:rPr>
              <a:t> </a:t>
            </a:r>
            <a:r>
              <a:rPr lang="ru-RU" sz="3100" b="1" i="1" u="sng" dirty="0" smtClean="0">
                <a:solidFill>
                  <a:srgbClr val="FF0000"/>
                </a:solidFill>
              </a:rPr>
              <a:t>этап:</a:t>
            </a:r>
            <a:br>
              <a:rPr lang="ru-RU" sz="3100" b="1" i="1" u="sng" dirty="0" smtClean="0">
                <a:solidFill>
                  <a:srgbClr val="FF0000"/>
                </a:solidFill>
              </a:rPr>
            </a:br>
            <a:r>
              <a:rPr lang="ru-RU" sz="3100" u="sng" dirty="0"/>
              <a:t/>
            </a:r>
            <a:br>
              <a:rPr lang="ru-RU" sz="3100" u="sng" dirty="0"/>
            </a:br>
            <a:r>
              <a:rPr lang="ru-RU" sz="2400" dirty="0">
                <a:solidFill>
                  <a:srgbClr val="002060"/>
                </a:solidFill>
              </a:rPr>
              <a:t>1</a:t>
            </a:r>
            <a:r>
              <a:rPr lang="ru-RU" sz="2700" i="1" dirty="0" smtClean="0">
                <a:solidFill>
                  <a:srgbClr val="002060"/>
                </a:solidFill>
              </a:rPr>
              <a:t>. </a:t>
            </a:r>
            <a:r>
              <a:rPr lang="ru-RU" sz="2700" i="1" dirty="0">
                <a:solidFill>
                  <a:srgbClr val="002060"/>
                </a:solidFill>
              </a:rPr>
              <a:t>Подведение итогов, анализ ожидаемого результата</a:t>
            </a:r>
            <a:br>
              <a:rPr lang="ru-RU" sz="2700" i="1" dirty="0">
                <a:solidFill>
                  <a:srgbClr val="002060"/>
                </a:solidFill>
              </a:rPr>
            </a:br>
            <a:r>
              <a:rPr lang="ru-RU" sz="2700" i="1" dirty="0">
                <a:solidFill>
                  <a:srgbClr val="002060"/>
                </a:solidFill>
              </a:rPr>
              <a:t> 2. Оформление выставки «Наши </a:t>
            </a:r>
            <a:r>
              <a:rPr lang="ru-RU" sz="2700" i="1" dirty="0" smtClean="0">
                <a:solidFill>
                  <a:srgbClr val="002060"/>
                </a:solidFill>
              </a:rPr>
              <a:t>любимые </a:t>
            </a:r>
            <a:r>
              <a:rPr lang="ru-RU" sz="2700" i="1" dirty="0">
                <a:solidFill>
                  <a:srgbClr val="002060"/>
                </a:solidFill>
              </a:rPr>
              <a:t>сказки»;</a:t>
            </a:r>
            <a:br>
              <a:rPr lang="ru-RU" sz="2700" i="1" dirty="0">
                <a:solidFill>
                  <a:srgbClr val="002060"/>
                </a:solidFill>
              </a:rPr>
            </a:br>
            <a:r>
              <a:rPr lang="ru-RU" sz="2700" i="1" dirty="0">
                <a:solidFill>
                  <a:srgbClr val="002060"/>
                </a:solidFill>
              </a:rPr>
              <a:t> 3. </a:t>
            </a:r>
            <a:r>
              <a:rPr lang="ru-RU" sz="2700" i="1" dirty="0" smtClean="0">
                <a:solidFill>
                  <a:srgbClr val="002060"/>
                </a:solidFill>
              </a:rPr>
              <a:t>4</a:t>
            </a:r>
            <a:r>
              <a:rPr lang="ru-RU" sz="2700" i="1" dirty="0">
                <a:solidFill>
                  <a:srgbClr val="002060"/>
                </a:solidFill>
              </a:rPr>
              <a:t>. Показ малышам , родителям инсценировок сказок «Теремок», «Колобок», «Волк </a:t>
            </a:r>
            <a:r>
              <a:rPr lang="ru-RU" sz="2700" i="1" dirty="0" smtClean="0">
                <a:solidFill>
                  <a:srgbClr val="002060"/>
                </a:solidFill>
              </a:rPr>
              <a:t>и семеро козлят</a:t>
            </a:r>
            <a:r>
              <a:rPr lang="ru-RU" i="1" dirty="0" smtClean="0">
                <a:solidFill>
                  <a:srgbClr val="002060"/>
                </a:solidFill>
              </a:rPr>
              <a:t>» </a:t>
            </a:r>
            <a:r>
              <a:rPr lang="ru-RU" sz="2400" b="1" i="1" dirty="0" smtClean="0">
                <a:solidFill>
                  <a:srgbClr val="002060"/>
                </a:solidFill>
              </a:rPr>
              <a:t>и др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151" y="908720"/>
            <a:ext cx="8141297" cy="273630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09" y="3068960"/>
            <a:ext cx="2112408" cy="3782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68960"/>
            <a:ext cx="2160240" cy="35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5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Владимир\Downloads\папка Светы\сказки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2646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416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74769" cy="8751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Вспомни героев любимых сказок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5" y="1484784"/>
            <a:ext cx="7216948" cy="5040560"/>
          </a:xfrm>
        </p:spPr>
      </p:pic>
    </p:spTree>
    <p:extLst>
      <p:ext uri="{BB962C8B-B14F-4D97-AF65-F5344CB8AC3E}">
        <p14:creationId xmlns:p14="http://schemas.microsoft.com/office/powerpoint/2010/main" val="34244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260648"/>
            <a:ext cx="5472608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Угадайте загадки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C:\Users\Владимир\Downloads\папка Светы\сказки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2" y="1052736"/>
            <a:ext cx="7130753" cy="4968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033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176464" cy="58326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59" y="908720"/>
            <a:ext cx="402267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5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5978625" cy="936104"/>
          </a:xfrm>
        </p:spPr>
        <p:txBody>
          <a:bodyPr/>
          <a:lstStyle/>
          <a:p>
            <a:pPr algn="ctr"/>
            <a:r>
              <a:rPr lang="ru-RU" b="1" i="1" dirty="0" smtClean="0"/>
              <a:t>Мы играем …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6624736" cy="5688631"/>
          </a:xfrm>
        </p:spPr>
      </p:pic>
    </p:spTree>
    <p:extLst>
      <p:ext uri="{BB962C8B-B14F-4D97-AF65-F5344CB8AC3E}">
        <p14:creationId xmlns:p14="http://schemas.microsoft.com/office/powerpoint/2010/main" val="20076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4" y="609600"/>
            <a:ext cx="7711082" cy="5843736"/>
          </a:xfrm>
        </p:spPr>
      </p:pic>
    </p:spTree>
    <p:extLst>
      <p:ext uri="{BB962C8B-B14F-4D97-AF65-F5344CB8AC3E}">
        <p14:creationId xmlns:p14="http://schemas.microsoft.com/office/powerpoint/2010/main" val="15465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412776"/>
            <a:ext cx="6347713" cy="288032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atin typeface="Arial Narrow" panose="020B0606020202030204" pitchFamily="34" charset="0"/>
              </a:rPr>
              <a:t>Спасибо</a:t>
            </a:r>
            <a:br>
              <a:rPr lang="ru-RU" sz="8000" b="1" dirty="0" smtClean="0">
                <a:latin typeface="Arial Narrow" panose="020B0606020202030204" pitchFamily="34" charset="0"/>
              </a:rPr>
            </a:br>
            <a:r>
              <a:rPr lang="ru-RU" sz="8000" b="1" dirty="0" smtClean="0">
                <a:latin typeface="Arial Narrow" panose="020B0606020202030204" pitchFamily="34" charset="0"/>
              </a:rPr>
              <a:t> </a:t>
            </a:r>
            <a:r>
              <a:rPr lang="ru-RU" sz="8000" b="1" dirty="0" smtClean="0">
                <a:latin typeface="Cambria" panose="02040503050406030204" pitchFamily="18" charset="0"/>
              </a:rPr>
              <a:t>за внима</a:t>
            </a:r>
            <a:r>
              <a:rPr lang="ru-RU" sz="8000" dirty="0" smtClean="0">
                <a:latin typeface="Cambria" panose="02040503050406030204" pitchFamily="18" charset="0"/>
              </a:rPr>
              <a:t>н</a:t>
            </a:r>
            <a:r>
              <a:rPr lang="ru-RU" sz="8000" b="1" dirty="0" smtClean="0">
                <a:latin typeface="Cambria" panose="02040503050406030204" pitchFamily="18" charset="0"/>
              </a:rPr>
              <a:t>ие</a:t>
            </a:r>
            <a:endParaRPr lang="ru-RU" sz="8000" b="1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39" y="3573016"/>
            <a:ext cx="5625673" cy="26123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4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76672"/>
            <a:ext cx="8678367" cy="5760640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18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сказка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04664"/>
            <a:ext cx="8097798" cy="6192688"/>
          </a:xfrm>
        </p:spPr>
      </p:pic>
    </p:spTree>
    <p:extLst>
      <p:ext uri="{BB962C8B-B14F-4D97-AF65-F5344CB8AC3E}">
        <p14:creationId xmlns:p14="http://schemas.microsoft.com/office/powerpoint/2010/main" val="17350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8640"/>
            <a:ext cx="7920879" cy="1008112"/>
          </a:xfrm>
        </p:spPr>
        <p:txBody>
          <a:bodyPr>
            <a:normAutofit fontScale="90000"/>
          </a:bodyPr>
          <a:lstStyle/>
          <a:p>
            <a:r>
              <a:rPr lang="ru-RU" sz="3100" i="1" u="sng" dirty="0">
                <a:solidFill>
                  <a:srgbClr val="FF0000"/>
                </a:solidFill>
              </a:rPr>
              <a:t>Технологическая карта </a:t>
            </a:r>
            <a:r>
              <a:rPr lang="ru-RU" sz="3100" i="1" u="sng" dirty="0" smtClean="0">
                <a:solidFill>
                  <a:srgbClr val="FF0000"/>
                </a:solidFill>
              </a:rPr>
              <a:t>проекта</a:t>
            </a:r>
            <a:r>
              <a:rPr lang="ru-RU" sz="2800" i="1" u="sng" dirty="0" smtClean="0">
                <a:solidFill>
                  <a:srgbClr val="FF0000"/>
                </a:solidFill>
              </a:rPr>
              <a:t>: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b="1" i="1" dirty="0" smtClean="0">
                <a:solidFill>
                  <a:srgbClr val="FF0000"/>
                </a:solidFill>
              </a:rPr>
              <a:t>Путешествие 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в страну сказок</a:t>
            </a:r>
            <a:r>
              <a:rPr lang="ru-RU" i="1" dirty="0" smtClean="0">
                <a:solidFill>
                  <a:srgbClr val="FF0000"/>
                </a:solidFill>
              </a:rPr>
              <a:t>»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sz="2700" b="1" i="1" u="sng" dirty="0">
                <a:solidFill>
                  <a:srgbClr val="FF0000"/>
                </a:solidFill>
              </a:rPr>
              <a:t>Вид проекта</a:t>
            </a:r>
            <a:r>
              <a:rPr lang="ru-RU" sz="2700" i="1" dirty="0">
                <a:solidFill>
                  <a:srgbClr val="FF0000"/>
                </a:solidFill>
              </a:rPr>
              <a:t>: групповой, долгосрочный, художественно-эстетический.</a:t>
            </a:r>
            <a:br>
              <a:rPr lang="ru-RU" sz="2700" i="1" dirty="0">
                <a:solidFill>
                  <a:srgbClr val="FF0000"/>
                </a:solidFill>
              </a:rPr>
            </a:br>
            <a:r>
              <a:rPr lang="ru-RU" sz="2700" b="1" i="1" dirty="0">
                <a:solidFill>
                  <a:srgbClr val="FF0000"/>
                </a:solidFill>
              </a:rPr>
              <a:t> </a:t>
            </a:r>
            <a:r>
              <a:rPr lang="ru-RU" sz="2900" b="1" i="1" u="sng" dirty="0">
                <a:solidFill>
                  <a:srgbClr val="FF0000"/>
                </a:solidFill>
              </a:rPr>
              <a:t>Участники проекта</a:t>
            </a:r>
            <a:r>
              <a:rPr lang="ru-RU" sz="2700" i="1" dirty="0">
                <a:solidFill>
                  <a:srgbClr val="FF0000"/>
                </a:solidFill>
              </a:rPr>
              <a:t>: дети второй младшей группы, воспитатели, родители.</a:t>
            </a:r>
            <a:br>
              <a:rPr lang="ru-RU" sz="2700" i="1" dirty="0">
                <a:solidFill>
                  <a:srgbClr val="FF0000"/>
                </a:solidFill>
              </a:rPr>
            </a:br>
            <a:r>
              <a:rPr lang="ru-RU" sz="2700" b="1" i="1" dirty="0">
                <a:solidFill>
                  <a:srgbClr val="FF0000"/>
                </a:solidFill>
              </a:rPr>
              <a:t> </a:t>
            </a:r>
            <a:r>
              <a:rPr lang="ru-RU" sz="2700" b="1" i="1" u="sng" dirty="0">
                <a:solidFill>
                  <a:srgbClr val="FF0000"/>
                </a:solidFill>
              </a:rPr>
              <a:t>Продолжительность</a:t>
            </a:r>
            <a:r>
              <a:rPr lang="ru-RU" sz="2700" i="1" dirty="0">
                <a:solidFill>
                  <a:srgbClr val="FF0000"/>
                </a:solidFill>
              </a:rPr>
              <a:t>: долгосрочный</a:t>
            </a:r>
            <a:r>
              <a:rPr lang="ru-RU" sz="2700" i="1" dirty="0" smtClean="0">
                <a:solidFill>
                  <a:srgbClr val="FF0000"/>
                </a:solidFill>
              </a:rPr>
              <a:t>,</a:t>
            </a:r>
            <a:br>
              <a:rPr lang="ru-RU" sz="2700" i="1" dirty="0" smtClean="0">
                <a:solidFill>
                  <a:srgbClr val="FF0000"/>
                </a:solidFill>
              </a:rPr>
            </a:br>
            <a:r>
              <a:rPr lang="ru-RU" sz="2700" i="1" dirty="0" smtClean="0">
                <a:solidFill>
                  <a:srgbClr val="FF0000"/>
                </a:solidFill>
              </a:rPr>
              <a:t> 2022-2023 </a:t>
            </a:r>
            <a:r>
              <a:rPr lang="ru-RU" sz="2700" i="1" dirty="0">
                <a:solidFill>
                  <a:srgbClr val="FF0000"/>
                </a:solidFill>
              </a:rPr>
              <a:t>учебный год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46" y="3501008"/>
            <a:ext cx="2116158" cy="3241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76521"/>
            <a:ext cx="1828400" cy="26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60841" cy="1669752"/>
          </a:xfrm>
        </p:spPr>
        <p:txBody>
          <a:bodyPr>
            <a:no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</a:rPr>
              <a:t>Актуальность</a:t>
            </a:r>
            <a:r>
              <a:rPr lang="ru-RU" sz="2800" b="1" i="1" dirty="0">
                <a:solidFill>
                  <a:srgbClr val="FF0000"/>
                </a:solidFill>
              </a:rPr>
              <a:t> состоит в том, что данный проект сочетает в себе средства и </a:t>
            </a:r>
            <a:r>
              <a:rPr lang="ru-RU" sz="2800" b="1" i="1" dirty="0" smtClean="0">
                <a:solidFill>
                  <a:srgbClr val="FF0000"/>
                </a:solidFill>
              </a:rPr>
              <a:t>способы развитие речи, обогащение словарного запаса, </a:t>
            </a:r>
            <a:r>
              <a:rPr lang="ru-RU" sz="2800" b="1" i="1" dirty="0">
                <a:solidFill>
                  <a:srgbClr val="FF0000"/>
                </a:solidFill>
              </a:rPr>
              <a:t>развития творческих способностей и коммуникативных навыков детей.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1"/>
            <a:ext cx="7490794" cy="119640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81700"/>
            <a:ext cx="2952328" cy="3309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35998"/>
            <a:ext cx="2159507" cy="225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562801" cy="1597744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FF0000"/>
                </a:solidFill>
              </a:rPr>
              <a:t>Цель проекта</a:t>
            </a:r>
            <a:r>
              <a:rPr lang="ru-RU" i="1" dirty="0" smtClean="0">
                <a:solidFill>
                  <a:srgbClr val="FF0000"/>
                </a:solidFill>
              </a:rPr>
              <a:t>: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sz="3100" i="1" dirty="0">
                <a:solidFill>
                  <a:srgbClr val="FF0000"/>
                </a:solidFill>
              </a:rPr>
              <a:t>Создание условий для приобщения детей к устному народному творчеству посредством сказок через различные виды деятельности</a:t>
            </a:r>
            <a:r>
              <a:rPr lang="ru-RU" sz="3100" i="1" dirty="0" smtClean="0">
                <a:solidFill>
                  <a:srgbClr val="FF0000"/>
                </a:solidFill>
              </a:rPr>
              <a:t>.</a:t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ru-RU" sz="3100" i="1" dirty="0" smtClean="0">
                <a:solidFill>
                  <a:srgbClr val="FF0000"/>
                </a:solidFill>
              </a:rPr>
              <a:t> </a:t>
            </a:r>
            <a:r>
              <a:rPr lang="ru-RU" sz="3100" i="1" dirty="0">
                <a:solidFill>
                  <a:srgbClr val="FF0000"/>
                </a:solidFill>
              </a:rPr>
              <a:t>Обобщение знания детей о прочитанных художественных произведениях, привитие любви к литературным произведениям и их героям.</a:t>
            </a: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908720"/>
            <a:ext cx="7562801" cy="3816424"/>
          </a:xfrm>
        </p:spPr>
        <p:txBody>
          <a:bodyPr/>
          <a:lstStyle/>
          <a:p>
            <a:r>
              <a:rPr lang="ru-RU" dirty="0" smtClean="0"/>
              <a:t>-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02" y="3501008"/>
            <a:ext cx="2605026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0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59774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</a:rPr>
              <a:t>Задачи проекта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136904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9600" b="1" i="1" dirty="0">
                <a:solidFill>
                  <a:srgbClr val="002060"/>
                </a:solidFill>
                <a:sym typeface="Symbol" panose="05050102010706020507" pitchFamily="18" charset="2"/>
              </a:rPr>
              <a:t></a:t>
            </a:r>
            <a:r>
              <a:rPr lang="ru-RU" sz="9600" b="1" i="1" dirty="0">
                <a:solidFill>
                  <a:srgbClr val="002060"/>
                </a:solidFill>
              </a:rPr>
              <a:t> создавать условия для ориентировочно-исследовательской деятельности детей, способствующей освоению ребёнком </a:t>
            </a:r>
            <a:r>
              <a:rPr lang="ru-RU" sz="9600" b="1" i="1" dirty="0" smtClean="0">
                <a:solidFill>
                  <a:srgbClr val="002060"/>
                </a:solidFill>
              </a:rPr>
              <a:t>мира </a:t>
            </a:r>
            <a:r>
              <a:rPr lang="ru-RU" sz="9600" b="1" i="1" dirty="0">
                <a:solidFill>
                  <a:srgbClr val="002060"/>
                </a:solidFill>
              </a:rPr>
              <a:t>сказок, приключений;</a:t>
            </a:r>
          </a:p>
          <a:p>
            <a:pPr marL="0" indent="0">
              <a:buNone/>
            </a:pPr>
            <a:r>
              <a:rPr lang="ru-RU" sz="9600" b="1" i="1" dirty="0">
                <a:solidFill>
                  <a:srgbClr val="002060"/>
                </a:solidFill>
              </a:rPr>
              <a:t> </a:t>
            </a:r>
            <a:r>
              <a:rPr lang="ru-RU" sz="9600" b="1" i="1" dirty="0">
                <a:solidFill>
                  <a:srgbClr val="002060"/>
                </a:solidFill>
                <a:sym typeface="Symbol" panose="05050102010706020507" pitchFamily="18" charset="2"/>
              </a:rPr>
              <a:t></a:t>
            </a:r>
            <a:r>
              <a:rPr lang="ru-RU" sz="9600" b="1" i="1" dirty="0">
                <a:solidFill>
                  <a:srgbClr val="002060"/>
                </a:solidFill>
              </a:rPr>
              <a:t> закрепить и расширить знания детей о сказках;</a:t>
            </a:r>
          </a:p>
          <a:p>
            <a:pPr marL="0" indent="0">
              <a:buNone/>
            </a:pPr>
            <a:r>
              <a:rPr lang="ru-RU" sz="9600" b="1" i="1" dirty="0">
                <a:solidFill>
                  <a:srgbClr val="002060"/>
                </a:solidFill>
              </a:rPr>
              <a:t> </a:t>
            </a:r>
            <a:r>
              <a:rPr lang="ru-RU" sz="9600" b="1" i="1" dirty="0">
                <a:solidFill>
                  <a:srgbClr val="002060"/>
                </a:solidFill>
                <a:sym typeface="Symbol" panose="05050102010706020507" pitchFamily="18" charset="2"/>
              </a:rPr>
              <a:t></a:t>
            </a:r>
            <a:r>
              <a:rPr lang="ru-RU" sz="9600" b="1" i="1" dirty="0">
                <a:solidFill>
                  <a:srgbClr val="002060"/>
                </a:solidFill>
              </a:rPr>
              <a:t> </a:t>
            </a:r>
            <a:r>
              <a:rPr lang="ru-RU" sz="9600" b="1" i="1" dirty="0" smtClean="0">
                <a:solidFill>
                  <a:srgbClr val="002060"/>
                </a:solidFill>
              </a:rPr>
              <a:t>развивать фантазию, </a:t>
            </a:r>
            <a:r>
              <a:rPr lang="ru-RU" sz="9600" b="1" i="1" dirty="0">
                <a:solidFill>
                  <a:srgbClr val="002060"/>
                </a:solidFill>
              </a:rPr>
              <a:t>творческие </a:t>
            </a:r>
            <a:r>
              <a:rPr lang="ru-RU" sz="9600" b="1" i="1" dirty="0" smtClean="0">
                <a:solidFill>
                  <a:srgbClr val="002060"/>
                </a:solidFill>
              </a:rPr>
              <a:t>способности, </a:t>
            </a:r>
            <a:r>
              <a:rPr lang="ru-RU" sz="9600" b="1" i="1" dirty="0">
                <a:solidFill>
                  <a:srgbClr val="002060"/>
                </a:solidFill>
              </a:rPr>
              <a:t>коммуникативные умения;</a:t>
            </a:r>
          </a:p>
          <a:p>
            <a:pPr marL="0" indent="0">
              <a:buNone/>
            </a:pPr>
            <a:r>
              <a:rPr lang="ru-RU" sz="9600" b="1" i="1" dirty="0" smtClean="0">
                <a:solidFill>
                  <a:srgbClr val="002060"/>
                </a:solidFill>
              </a:rPr>
              <a:t> </a:t>
            </a:r>
            <a:r>
              <a:rPr lang="ru-RU" sz="9600" b="1" i="1" dirty="0">
                <a:solidFill>
                  <a:srgbClr val="002060"/>
                </a:solidFill>
                <a:sym typeface="Symbol" panose="05050102010706020507" pitchFamily="18" charset="2"/>
              </a:rPr>
              <a:t></a:t>
            </a:r>
            <a:r>
              <a:rPr lang="ru-RU" sz="9600" b="1" i="1" dirty="0">
                <a:solidFill>
                  <a:srgbClr val="002060"/>
                </a:solidFill>
              </a:rPr>
              <a:t> продолжать вовлекать детей, родителей и педагогов в совместную деятельность, показать ценность и значимость совместного творчества детей и родителей;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600" b="1" i="1" dirty="0">
                <a:solidFill>
                  <a:srgbClr val="002060"/>
                </a:solidFill>
              </a:rPr>
              <a:t> </a:t>
            </a:r>
            <a:r>
              <a:rPr lang="ru-RU" sz="9600" b="1" i="1" dirty="0">
                <a:solidFill>
                  <a:srgbClr val="002060"/>
                </a:solidFill>
                <a:sym typeface="Symbol" panose="05050102010706020507" pitchFamily="18" charset="2"/>
              </a:rPr>
              <a:t></a:t>
            </a:r>
            <a:r>
              <a:rPr lang="ru-RU" sz="9600" b="1" i="1" dirty="0">
                <a:solidFill>
                  <a:srgbClr val="002060"/>
                </a:solidFill>
              </a:rPr>
              <a:t> создавать атмосферу эмоционального комфорта, взаимопонимания и поддержки. </a:t>
            </a:r>
          </a:p>
          <a:p>
            <a:pPr marL="0" indent="0">
              <a:buNone/>
            </a:pPr>
            <a:endParaRPr lang="ru-RU" sz="9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1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634809" cy="94719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Этапы реализации </a:t>
            </a:r>
            <a:r>
              <a:rPr lang="ru-RU" sz="2800" b="1" i="1" dirty="0" smtClean="0">
                <a:solidFill>
                  <a:srgbClr val="FF0000"/>
                </a:solidFill>
              </a:rPr>
              <a:t>проекта:</a:t>
            </a:r>
            <a:r>
              <a:rPr lang="ru-RU" sz="2800" b="1" i="1" dirty="0">
                <a:solidFill>
                  <a:srgbClr val="FF0000"/>
                </a:solidFill>
              </a:rPr>
              <a:t/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u="sng" dirty="0">
                <a:solidFill>
                  <a:srgbClr val="FF0000"/>
                </a:solidFill>
              </a:rPr>
              <a:t>Подготовительный этап: </a:t>
            </a:r>
            <a:r>
              <a:rPr lang="ru-RU" sz="2800" b="1" i="1" u="sng" dirty="0" smtClean="0">
                <a:solidFill>
                  <a:srgbClr val="FF0000"/>
                </a:solidFill>
              </a:rPr>
              <a:t/>
            </a:r>
            <a:br>
              <a:rPr lang="ru-RU" sz="2800" b="1" i="1" u="sng" dirty="0" smtClean="0">
                <a:solidFill>
                  <a:srgbClr val="FF0000"/>
                </a:solidFill>
              </a:rPr>
            </a:br>
            <a:r>
              <a:rPr lang="ru-RU" sz="2400" u="sng" dirty="0">
                <a:solidFill>
                  <a:srgbClr val="0070C0"/>
                </a:solidFill>
              </a:rPr>
              <a:t/>
            </a:r>
            <a:br>
              <a:rPr lang="ru-RU" sz="2400" u="sng" dirty="0">
                <a:solidFill>
                  <a:srgbClr val="0070C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Изучение методической литературы по теме   - сентябрь, октябрь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Мониторинг знаний сказок у детей - в течении года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Выставка книг -сказок - в течении года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     Подбор книг для чтения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     Создание презентаций, подбор мультфильмов по произведениям.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     Планирование творческих занятий, связанных с проектом  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     Сбор информации, литературы, </a:t>
            </a:r>
            <a:r>
              <a:rPr lang="ru-RU" sz="2400" dirty="0">
                <a:solidFill>
                  <a:srgbClr val="002060"/>
                </a:solidFill>
              </a:rPr>
              <a:t>дополнительного материала.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556792"/>
            <a:ext cx="7850834" cy="48245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1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662" y="332656"/>
            <a:ext cx="7704855" cy="936104"/>
          </a:xfrm>
        </p:spPr>
        <p:txBody>
          <a:bodyPr>
            <a:no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</a:rPr>
              <a:t>Практический-познавательный этап</a:t>
            </a:r>
            <a:r>
              <a:rPr lang="ru-RU" sz="2800" b="1" i="1" u="sng" dirty="0" smtClean="0">
                <a:solidFill>
                  <a:srgbClr val="FF0000"/>
                </a:solidFill>
              </a:rPr>
              <a:t>:</a:t>
            </a:r>
            <a:br>
              <a:rPr lang="ru-RU" sz="2800" b="1" i="1" u="sng" dirty="0" smtClean="0">
                <a:solidFill>
                  <a:srgbClr val="FF0000"/>
                </a:solidFill>
              </a:rPr>
            </a:br>
            <a:r>
              <a:rPr lang="ru-RU" sz="2800" u="sng" dirty="0">
                <a:solidFill>
                  <a:srgbClr val="FF0000"/>
                </a:solidFill>
              </a:rPr>
              <a:t/>
            </a:r>
            <a:br>
              <a:rPr lang="ru-RU" sz="2800" u="sng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Создание мини – библиотеки по сказкам.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 Отгадывание загадок о сказочных героях 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 Чтение стихотворений о сказках 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/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 Выставки книг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 Проведение творческих занятий     / Приложение 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 Рассматривание иллюстраций разных художников к сказкам  </a:t>
            </a:r>
            <a:br>
              <a:rPr lang="ru-RU" sz="2400" i="1" dirty="0">
                <a:solidFill>
                  <a:srgbClr val="002060"/>
                </a:solidFill>
              </a:rPr>
            </a:br>
            <a:r>
              <a:rPr lang="ru-RU" sz="2400" i="1" dirty="0">
                <a:solidFill>
                  <a:srgbClr val="002060"/>
                </a:solidFill>
              </a:rPr>
              <a:t> Знакомство с видами театров. Разыгрывание русских народных сказок. / Приложение</a:t>
            </a:r>
            <a:br>
              <a:rPr lang="ru-RU" sz="2400" i="1" dirty="0">
                <a:solidFill>
                  <a:srgbClr val="002060"/>
                </a:solidFill>
              </a:rPr>
            </a:b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7586532" cy="237626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6096" y="4077072"/>
            <a:ext cx="268472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5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60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409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Cambria</vt:lpstr>
      <vt:lpstr>Symbol</vt:lpstr>
      <vt:lpstr>Trebuchet MS</vt:lpstr>
      <vt:lpstr>Wingdings 3</vt:lpstr>
      <vt:lpstr>Аспект</vt:lpstr>
      <vt:lpstr>Проект «Путешествие в страну сказок» группа «Солнышко» 2022-2023уч.г </vt:lpstr>
      <vt:lpstr>Презентация PowerPoint</vt:lpstr>
      <vt:lpstr>Что такое сказка</vt:lpstr>
      <vt:lpstr>Технологическая карта проекта: «Путешествие  в страну сказок»  Вид проекта: групповой, долгосрочный, художественно-эстетический.  Участники проекта: дети второй младшей группы, воспитатели, родители.  Продолжительность: долгосрочный,  2022-2023 учебный год </vt:lpstr>
      <vt:lpstr>Актуальность состоит в том, что данный проект сочетает в себе средства и способы развитие речи, обогащение словарного запаса, развития творческих способностей и коммуникативных навыков детей.</vt:lpstr>
      <vt:lpstr>Цель проекта:  Создание условий для приобщения детей к устному народному творчеству посредством сказок через различные виды деятельности.  Обобщение знания детей о прочитанных художественных произведениях, привитие любви к литературным произведениям и их героям. </vt:lpstr>
      <vt:lpstr>Задачи проекта</vt:lpstr>
      <vt:lpstr>Этапы реализации проекта: Подготовительный этап:   Изучение методической литературы по теме   - сентябрь, октябрь Мониторинг знаний сказок у детей - в течении года Выставка книг -сказок - в течении года      Подбор книг для чтения      Создание презентаций, подбор мультфильмов по произведениям.      Планирование творческих занятий, связанных с проектом        Сбор информации, литературы, дополнительного материала. </vt:lpstr>
      <vt:lpstr>Практический-познавательный этап:   Создание мини – библиотеки по сказкам.  Отгадывание загадок о сказочных героях   Чтение стихотворений о сказках    Выставки книг  Проведение творческих занятий     / Приложение   Рассматривание иллюстраций разных художников к сказкам    Знакомство с видами театров. Разыгрывание русских народных сказок. / Приложение </vt:lpstr>
      <vt:lpstr> Заключительный этап:  1. Подведение итогов, анализ ожидаемого результата  2. Оформление выставки «Наши любимые сказки»;  3. 4. Показ малышам , родителям инсценировок сказок «Теремок», «Колобок», «Волк и семеро козлят» и др.  </vt:lpstr>
      <vt:lpstr>Презентация PowerPoint</vt:lpstr>
      <vt:lpstr>Вспомни героев любимых сказок</vt:lpstr>
      <vt:lpstr>Угадайте загадки</vt:lpstr>
      <vt:lpstr>Презентация PowerPoint</vt:lpstr>
      <vt:lpstr>Мы играем …</vt:lpstr>
      <vt:lpstr>Презентация PowerPoint</vt:lpstr>
      <vt:lpstr>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Lubov</dc:creator>
  <cp:lastModifiedBy>Владимир</cp:lastModifiedBy>
  <cp:revision>25</cp:revision>
  <dcterms:created xsi:type="dcterms:W3CDTF">2014-08-30T16:49:12Z</dcterms:created>
  <dcterms:modified xsi:type="dcterms:W3CDTF">2023-03-27T07:56:26Z</dcterms:modified>
</cp:coreProperties>
</file>