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9" r:id="rId2"/>
    <p:sldId id="256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2" r:id="rId13"/>
    <p:sldId id="273" r:id="rId14"/>
    <p:sldId id="276" r:id="rId15"/>
    <p:sldId id="279" r:id="rId16"/>
    <p:sldId id="274" r:id="rId17"/>
    <p:sldId id="28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008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738990-E344-4714-AC07-D861DA86679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2F1FF9-8BC3-4027-BB11-1CDDDFAF3C02}">
      <dgm:prSet phldrT="[Текст]"/>
      <dgm:spPr/>
      <dgm:t>
        <a:bodyPr/>
        <a:lstStyle/>
        <a:p>
          <a:r>
            <a:rPr lang="ru-RU" dirty="0" smtClean="0"/>
            <a:t>Коррекционные технологии</a:t>
          </a:r>
          <a:endParaRPr lang="ru-RU" dirty="0"/>
        </a:p>
      </dgm:t>
    </dgm:pt>
    <dgm:pt modelId="{6FEE46E6-7797-4E42-9D20-F805180619DE}" type="parTrans" cxnId="{1062A0FE-A68B-43EC-8DFD-4830CE8B01A1}">
      <dgm:prSet/>
      <dgm:spPr/>
      <dgm:t>
        <a:bodyPr/>
        <a:lstStyle/>
        <a:p>
          <a:endParaRPr lang="ru-RU"/>
        </a:p>
      </dgm:t>
    </dgm:pt>
    <dgm:pt modelId="{99B9B489-D66C-432E-A2D2-9F00072C3DA8}" type="sibTrans" cxnId="{1062A0FE-A68B-43EC-8DFD-4830CE8B01A1}">
      <dgm:prSet/>
      <dgm:spPr/>
      <dgm:t>
        <a:bodyPr/>
        <a:lstStyle/>
        <a:p>
          <a:endParaRPr lang="ru-RU"/>
        </a:p>
      </dgm:t>
    </dgm:pt>
    <dgm:pt modelId="{3AF72FC3-2C39-4533-8054-3AA7B9A85CD8}">
      <dgm:prSet phldrT="[Текст]"/>
      <dgm:spPr/>
      <dgm:t>
        <a:bodyPr/>
        <a:lstStyle/>
        <a:p>
          <a:r>
            <a:rPr lang="ru-RU" dirty="0" err="1" smtClean="0"/>
            <a:t>Психо</a:t>
          </a:r>
          <a:r>
            <a:rPr lang="ru-RU" dirty="0" smtClean="0"/>
            <a:t> – эмоциональные технологии</a:t>
          </a:r>
          <a:endParaRPr lang="ru-RU" dirty="0"/>
        </a:p>
      </dgm:t>
    </dgm:pt>
    <dgm:pt modelId="{CA23D970-1334-40A2-B56F-C8E2C3CBD22D}" type="parTrans" cxnId="{D9BAD187-3283-4D46-BDFD-6C3113602DE9}">
      <dgm:prSet/>
      <dgm:spPr/>
      <dgm:t>
        <a:bodyPr/>
        <a:lstStyle/>
        <a:p>
          <a:endParaRPr lang="ru-RU"/>
        </a:p>
      </dgm:t>
    </dgm:pt>
    <dgm:pt modelId="{9DA9CD21-D730-4E65-B029-8660AF31EFBD}" type="sibTrans" cxnId="{D9BAD187-3283-4D46-BDFD-6C3113602DE9}">
      <dgm:prSet/>
      <dgm:spPr/>
      <dgm:t>
        <a:bodyPr/>
        <a:lstStyle/>
        <a:p>
          <a:endParaRPr lang="ru-RU"/>
        </a:p>
      </dgm:t>
    </dgm:pt>
    <dgm:pt modelId="{7C05C10A-388D-48F0-B2F3-EF50FA438884}">
      <dgm:prSet phldrT="[Текст]"/>
      <dgm:spPr/>
      <dgm:t>
        <a:bodyPr/>
        <a:lstStyle/>
        <a:p>
          <a:r>
            <a:rPr lang="ru-RU" dirty="0" err="1" smtClean="0"/>
            <a:t>арттерапия</a:t>
          </a:r>
          <a:endParaRPr lang="ru-RU" dirty="0"/>
        </a:p>
      </dgm:t>
    </dgm:pt>
    <dgm:pt modelId="{3C4BFA99-09E2-4311-96F9-1D47C40BB002}" type="parTrans" cxnId="{F0DF137D-4864-494C-A1F1-67672FEB0288}">
      <dgm:prSet/>
      <dgm:spPr/>
      <dgm:t>
        <a:bodyPr/>
        <a:lstStyle/>
        <a:p>
          <a:endParaRPr lang="ru-RU"/>
        </a:p>
      </dgm:t>
    </dgm:pt>
    <dgm:pt modelId="{AEA229AF-0FA5-4A94-83C1-E38635803455}" type="sibTrans" cxnId="{F0DF137D-4864-494C-A1F1-67672FEB0288}">
      <dgm:prSet/>
      <dgm:spPr/>
      <dgm:t>
        <a:bodyPr/>
        <a:lstStyle/>
        <a:p>
          <a:endParaRPr lang="ru-RU"/>
        </a:p>
      </dgm:t>
    </dgm:pt>
    <dgm:pt modelId="{FEB09357-2DB1-4879-A159-C505EA09E00C}">
      <dgm:prSet phldrT="[Текст]"/>
      <dgm:spPr/>
      <dgm:t>
        <a:bodyPr/>
        <a:lstStyle/>
        <a:p>
          <a:r>
            <a:rPr lang="ru-RU" dirty="0" err="1" smtClean="0"/>
            <a:t>аромотерапия</a:t>
          </a:r>
          <a:endParaRPr lang="ru-RU" dirty="0"/>
        </a:p>
      </dgm:t>
    </dgm:pt>
    <dgm:pt modelId="{103C0B0C-4D9D-48FD-97F7-C2F4E52C576A}" type="parTrans" cxnId="{027D0DE1-F4DD-437B-852F-40F409F5AF52}">
      <dgm:prSet/>
      <dgm:spPr/>
      <dgm:t>
        <a:bodyPr/>
        <a:lstStyle/>
        <a:p>
          <a:endParaRPr lang="ru-RU"/>
        </a:p>
      </dgm:t>
    </dgm:pt>
    <dgm:pt modelId="{AC3D4CE8-CD38-4CA9-BCB4-B4C98493D90E}" type="sibTrans" cxnId="{027D0DE1-F4DD-437B-852F-40F409F5AF52}">
      <dgm:prSet/>
      <dgm:spPr/>
      <dgm:t>
        <a:bodyPr/>
        <a:lstStyle/>
        <a:p>
          <a:endParaRPr lang="ru-RU"/>
        </a:p>
      </dgm:t>
    </dgm:pt>
    <dgm:pt modelId="{572FA6C3-99FA-4B0D-92F0-1688E9959E54}">
      <dgm:prSet phldrT="[Текст]"/>
      <dgm:spPr/>
      <dgm:t>
        <a:bodyPr/>
        <a:lstStyle/>
        <a:p>
          <a:r>
            <a:rPr lang="ru-RU" dirty="0" smtClean="0"/>
            <a:t>фитотерапия</a:t>
          </a:r>
          <a:endParaRPr lang="ru-RU" dirty="0"/>
        </a:p>
      </dgm:t>
    </dgm:pt>
    <dgm:pt modelId="{058AE105-3BD9-4B1C-BAC7-66862D9CF0D5}" type="parTrans" cxnId="{9BFAC0C8-A1DC-4EFE-A020-313E0488218D}">
      <dgm:prSet/>
      <dgm:spPr/>
      <dgm:t>
        <a:bodyPr/>
        <a:lstStyle/>
        <a:p>
          <a:endParaRPr lang="ru-RU"/>
        </a:p>
      </dgm:t>
    </dgm:pt>
    <dgm:pt modelId="{F1F043FE-618D-4EA0-8D86-91A91D593298}" type="sibTrans" cxnId="{9BFAC0C8-A1DC-4EFE-A020-313E0488218D}">
      <dgm:prSet/>
      <dgm:spPr/>
      <dgm:t>
        <a:bodyPr/>
        <a:lstStyle/>
        <a:p>
          <a:endParaRPr lang="ru-RU"/>
        </a:p>
      </dgm:t>
    </dgm:pt>
    <dgm:pt modelId="{3A982485-FC67-4C62-986A-F5E49CABB584}" type="pres">
      <dgm:prSet presAssocID="{EC738990-E344-4714-AC07-D861DA86679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A7408A-DC2B-4D63-95D9-C68161D0E9DF}" type="pres">
      <dgm:prSet presAssocID="{032F1FF9-8BC3-4027-BB11-1CDDDFAF3C0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811426-3D3F-4B95-9CE9-2A8BB2016B14}" type="pres">
      <dgm:prSet presAssocID="{99B9B489-D66C-432E-A2D2-9F00072C3DA8}" presName="sibTrans" presStyleCnt="0"/>
      <dgm:spPr/>
    </dgm:pt>
    <dgm:pt modelId="{2C2322C9-3E55-42D4-9411-BA9B7C210DEE}" type="pres">
      <dgm:prSet presAssocID="{3AF72FC3-2C39-4533-8054-3AA7B9A85CD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70D0CC-252B-4EE8-94C0-5EB227F92FBF}" type="pres">
      <dgm:prSet presAssocID="{9DA9CD21-D730-4E65-B029-8660AF31EFBD}" presName="sibTrans" presStyleCnt="0"/>
      <dgm:spPr/>
    </dgm:pt>
    <dgm:pt modelId="{C93778E6-0862-46AF-9366-18FBC48419EB}" type="pres">
      <dgm:prSet presAssocID="{7C05C10A-388D-48F0-B2F3-EF50FA43888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70444A-669E-453D-8083-2A7C2949423D}" type="pres">
      <dgm:prSet presAssocID="{AEA229AF-0FA5-4A94-83C1-E38635803455}" presName="sibTrans" presStyleCnt="0"/>
      <dgm:spPr/>
    </dgm:pt>
    <dgm:pt modelId="{16D04A1B-BB2F-4E66-B345-118DBAB3D4EE}" type="pres">
      <dgm:prSet presAssocID="{FEB09357-2DB1-4879-A159-C505EA09E00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9366D5-5219-45BB-9451-9611E41997CD}" type="pres">
      <dgm:prSet presAssocID="{AC3D4CE8-CD38-4CA9-BCB4-B4C98493D90E}" presName="sibTrans" presStyleCnt="0"/>
      <dgm:spPr/>
    </dgm:pt>
    <dgm:pt modelId="{44B3F5C0-4926-4325-91CA-539F91212765}" type="pres">
      <dgm:prSet presAssocID="{572FA6C3-99FA-4B0D-92F0-1688E9959E5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DF137D-4864-494C-A1F1-67672FEB0288}" srcId="{EC738990-E344-4714-AC07-D861DA86679F}" destId="{7C05C10A-388D-48F0-B2F3-EF50FA438884}" srcOrd="2" destOrd="0" parTransId="{3C4BFA99-09E2-4311-96F9-1D47C40BB002}" sibTransId="{AEA229AF-0FA5-4A94-83C1-E38635803455}"/>
    <dgm:cxn modelId="{9BFAC0C8-A1DC-4EFE-A020-313E0488218D}" srcId="{EC738990-E344-4714-AC07-D861DA86679F}" destId="{572FA6C3-99FA-4B0D-92F0-1688E9959E54}" srcOrd="4" destOrd="0" parTransId="{058AE105-3BD9-4B1C-BAC7-66862D9CF0D5}" sibTransId="{F1F043FE-618D-4EA0-8D86-91A91D593298}"/>
    <dgm:cxn modelId="{DC94996A-82FF-4F2A-911C-BB20A2903374}" type="presOf" srcId="{032F1FF9-8BC3-4027-BB11-1CDDDFAF3C02}" destId="{AFA7408A-DC2B-4D63-95D9-C68161D0E9DF}" srcOrd="0" destOrd="0" presId="urn:microsoft.com/office/officeart/2005/8/layout/default"/>
    <dgm:cxn modelId="{8D9FD6F3-3DBE-44A4-9BC1-51D55B198C12}" type="presOf" srcId="{EC738990-E344-4714-AC07-D861DA86679F}" destId="{3A982485-FC67-4C62-986A-F5E49CABB584}" srcOrd="0" destOrd="0" presId="urn:microsoft.com/office/officeart/2005/8/layout/default"/>
    <dgm:cxn modelId="{F1B29974-B1EC-4156-91F3-9F4EEB2E4613}" type="presOf" srcId="{FEB09357-2DB1-4879-A159-C505EA09E00C}" destId="{16D04A1B-BB2F-4E66-B345-118DBAB3D4EE}" srcOrd="0" destOrd="0" presId="urn:microsoft.com/office/officeart/2005/8/layout/default"/>
    <dgm:cxn modelId="{D9BAD187-3283-4D46-BDFD-6C3113602DE9}" srcId="{EC738990-E344-4714-AC07-D861DA86679F}" destId="{3AF72FC3-2C39-4533-8054-3AA7B9A85CD8}" srcOrd="1" destOrd="0" parTransId="{CA23D970-1334-40A2-B56F-C8E2C3CBD22D}" sibTransId="{9DA9CD21-D730-4E65-B029-8660AF31EFBD}"/>
    <dgm:cxn modelId="{804A7A82-FA2B-4564-89DA-340AE665D53C}" type="presOf" srcId="{7C05C10A-388D-48F0-B2F3-EF50FA438884}" destId="{C93778E6-0862-46AF-9366-18FBC48419EB}" srcOrd="0" destOrd="0" presId="urn:microsoft.com/office/officeart/2005/8/layout/default"/>
    <dgm:cxn modelId="{1062A0FE-A68B-43EC-8DFD-4830CE8B01A1}" srcId="{EC738990-E344-4714-AC07-D861DA86679F}" destId="{032F1FF9-8BC3-4027-BB11-1CDDDFAF3C02}" srcOrd="0" destOrd="0" parTransId="{6FEE46E6-7797-4E42-9D20-F805180619DE}" sibTransId="{99B9B489-D66C-432E-A2D2-9F00072C3DA8}"/>
    <dgm:cxn modelId="{20561E34-10BA-49F9-8E29-2FD2993AA7AA}" type="presOf" srcId="{3AF72FC3-2C39-4533-8054-3AA7B9A85CD8}" destId="{2C2322C9-3E55-42D4-9411-BA9B7C210DEE}" srcOrd="0" destOrd="0" presId="urn:microsoft.com/office/officeart/2005/8/layout/default"/>
    <dgm:cxn modelId="{027D0DE1-F4DD-437B-852F-40F409F5AF52}" srcId="{EC738990-E344-4714-AC07-D861DA86679F}" destId="{FEB09357-2DB1-4879-A159-C505EA09E00C}" srcOrd="3" destOrd="0" parTransId="{103C0B0C-4D9D-48FD-97F7-C2F4E52C576A}" sibTransId="{AC3D4CE8-CD38-4CA9-BCB4-B4C98493D90E}"/>
    <dgm:cxn modelId="{8D265110-13FB-44F9-8FFB-986550E2EB25}" type="presOf" srcId="{572FA6C3-99FA-4B0D-92F0-1688E9959E54}" destId="{44B3F5C0-4926-4325-91CA-539F91212765}" srcOrd="0" destOrd="0" presId="urn:microsoft.com/office/officeart/2005/8/layout/default"/>
    <dgm:cxn modelId="{E4E8E3D8-B5A5-4AE0-9C58-A6AB4ED59604}" type="presParOf" srcId="{3A982485-FC67-4C62-986A-F5E49CABB584}" destId="{AFA7408A-DC2B-4D63-95D9-C68161D0E9DF}" srcOrd="0" destOrd="0" presId="urn:microsoft.com/office/officeart/2005/8/layout/default"/>
    <dgm:cxn modelId="{D40085FD-B06C-4064-955C-F614515F4025}" type="presParOf" srcId="{3A982485-FC67-4C62-986A-F5E49CABB584}" destId="{60811426-3D3F-4B95-9CE9-2A8BB2016B14}" srcOrd="1" destOrd="0" presId="urn:microsoft.com/office/officeart/2005/8/layout/default"/>
    <dgm:cxn modelId="{C8EC4BEF-CAAA-4A09-80CC-455B02C63A2D}" type="presParOf" srcId="{3A982485-FC67-4C62-986A-F5E49CABB584}" destId="{2C2322C9-3E55-42D4-9411-BA9B7C210DEE}" srcOrd="2" destOrd="0" presId="urn:microsoft.com/office/officeart/2005/8/layout/default"/>
    <dgm:cxn modelId="{99576554-C217-4119-9678-24322D3579FA}" type="presParOf" srcId="{3A982485-FC67-4C62-986A-F5E49CABB584}" destId="{0E70D0CC-252B-4EE8-94C0-5EB227F92FBF}" srcOrd="3" destOrd="0" presId="urn:microsoft.com/office/officeart/2005/8/layout/default"/>
    <dgm:cxn modelId="{70EC448E-751B-45BF-90E6-3789E489AA23}" type="presParOf" srcId="{3A982485-FC67-4C62-986A-F5E49CABB584}" destId="{C93778E6-0862-46AF-9366-18FBC48419EB}" srcOrd="4" destOrd="0" presId="urn:microsoft.com/office/officeart/2005/8/layout/default"/>
    <dgm:cxn modelId="{4177ECF1-775B-4C64-AD33-2152F7D4A3A1}" type="presParOf" srcId="{3A982485-FC67-4C62-986A-F5E49CABB584}" destId="{BC70444A-669E-453D-8083-2A7C2949423D}" srcOrd="5" destOrd="0" presId="urn:microsoft.com/office/officeart/2005/8/layout/default"/>
    <dgm:cxn modelId="{C87C8126-FB6E-485F-9206-6EB083538738}" type="presParOf" srcId="{3A982485-FC67-4C62-986A-F5E49CABB584}" destId="{16D04A1B-BB2F-4E66-B345-118DBAB3D4EE}" srcOrd="6" destOrd="0" presId="urn:microsoft.com/office/officeart/2005/8/layout/default"/>
    <dgm:cxn modelId="{6C3CD2DF-7565-4F21-89B5-5E109389D4F6}" type="presParOf" srcId="{3A982485-FC67-4C62-986A-F5E49CABB584}" destId="{C29366D5-5219-45BB-9451-9611E41997CD}" srcOrd="7" destOrd="0" presId="urn:microsoft.com/office/officeart/2005/8/layout/default"/>
    <dgm:cxn modelId="{1E9D8784-43E2-4228-9DF0-61B59F6D81AE}" type="presParOf" srcId="{3A982485-FC67-4C62-986A-F5E49CABB584}" destId="{44B3F5C0-4926-4325-91CA-539F9121276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44366F-6568-4C49-962E-DDBA5FAFABE3}" type="doc">
      <dgm:prSet loTypeId="urn:microsoft.com/office/officeart/2005/8/layout/cycle6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770490E-4F8D-4148-9B35-05AFDA54A646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002060"/>
              </a:solidFill>
              <a:latin typeface="Bookman Old Style" panose="02050604050505020204" pitchFamily="18" charset="0"/>
            </a:rPr>
            <a:t>Коррекционные технологии</a:t>
          </a:r>
          <a:endParaRPr lang="ru-RU" sz="1600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3E43359D-7C70-49B9-8AE6-FAC5F60DD1AA}" type="parTrans" cxnId="{C04E49E8-7C6D-452B-96EC-68C044F3C9F0}">
      <dgm:prSet/>
      <dgm:spPr/>
      <dgm:t>
        <a:bodyPr/>
        <a:lstStyle/>
        <a:p>
          <a:endParaRPr lang="ru-RU"/>
        </a:p>
      </dgm:t>
    </dgm:pt>
    <dgm:pt modelId="{7B8D2250-9E42-4052-B418-2612D8BB1B6D}" type="sibTrans" cxnId="{C04E49E8-7C6D-452B-96EC-68C044F3C9F0}">
      <dgm:prSet/>
      <dgm:spPr/>
      <dgm:t>
        <a:bodyPr/>
        <a:lstStyle/>
        <a:p>
          <a:endParaRPr lang="ru-RU"/>
        </a:p>
      </dgm:t>
    </dgm:pt>
    <dgm:pt modelId="{03675CB9-47A7-4249-9FFA-D0651CBA4EED}">
      <dgm:prSet phldrT="[Текст]" custT="1"/>
      <dgm:spPr/>
      <dgm:t>
        <a:bodyPr/>
        <a:lstStyle/>
        <a:p>
          <a:r>
            <a:rPr lang="ru-RU" sz="1400" b="0" i="0" dirty="0" err="1" smtClean="0">
              <a:solidFill>
                <a:srgbClr val="002060"/>
              </a:solidFill>
              <a:latin typeface="Bookman Old Style" panose="02050604050505020204" pitchFamily="18" charset="0"/>
            </a:rPr>
            <a:t>Психо</a:t>
          </a:r>
          <a:r>
            <a:rPr lang="ru-RU" sz="1400" b="0" i="0" dirty="0" smtClean="0">
              <a:solidFill>
                <a:srgbClr val="002060"/>
              </a:solidFill>
              <a:latin typeface="Bookman Old Style" panose="02050604050505020204" pitchFamily="18" charset="0"/>
            </a:rPr>
            <a:t> эмоциональные технологии</a:t>
          </a:r>
          <a:r>
            <a:rPr lang="ru-RU" sz="1100" b="0" i="0" dirty="0" smtClean="0"/>
            <a:t> </a:t>
          </a:r>
          <a:endParaRPr lang="ru-RU" sz="1100" dirty="0"/>
        </a:p>
      </dgm:t>
    </dgm:pt>
    <dgm:pt modelId="{BF732941-7697-4FB0-B37F-569C213A8ABF}" type="parTrans" cxnId="{B33532D8-982E-41D9-A24F-6E996D391925}">
      <dgm:prSet/>
      <dgm:spPr/>
      <dgm:t>
        <a:bodyPr/>
        <a:lstStyle/>
        <a:p>
          <a:endParaRPr lang="ru-RU"/>
        </a:p>
      </dgm:t>
    </dgm:pt>
    <dgm:pt modelId="{358F713A-9ED8-46ED-BC11-D6AE6D6CBC20}" type="sibTrans" cxnId="{B33532D8-982E-41D9-A24F-6E996D391925}">
      <dgm:prSet/>
      <dgm:spPr/>
      <dgm:t>
        <a:bodyPr/>
        <a:lstStyle/>
        <a:p>
          <a:endParaRPr lang="ru-RU"/>
        </a:p>
      </dgm:t>
    </dgm:pt>
    <dgm:pt modelId="{65B7904E-66E9-4A8C-A8B1-479512BFE599}">
      <dgm:prSet phldrT="[Текст]" custT="1"/>
      <dgm:spPr/>
      <dgm:t>
        <a:bodyPr/>
        <a:lstStyle/>
        <a:p>
          <a:r>
            <a:rPr lang="ru-RU" sz="1400" b="0" i="0" dirty="0" err="1" smtClean="0">
              <a:solidFill>
                <a:srgbClr val="002060"/>
              </a:solidFill>
              <a:latin typeface="Bookman Old Style" panose="02050604050505020204" pitchFamily="18" charset="0"/>
            </a:rPr>
            <a:t>арттерапия</a:t>
          </a:r>
          <a:endParaRPr lang="ru-RU" sz="1400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3091C137-AA76-440A-85D4-9488C4AC2361}" type="parTrans" cxnId="{59FCC4F3-01BF-4F22-81E2-690C597E5EC5}">
      <dgm:prSet/>
      <dgm:spPr/>
      <dgm:t>
        <a:bodyPr/>
        <a:lstStyle/>
        <a:p>
          <a:endParaRPr lang="ru-RU"/>
        </a:p>
      </dgm:t>
    </dgm:pt>
    <dgm:pt modelId="{59158A3F-C493-4928-B8F4-CAD5E9BFA3FD}" type="sibTrans" cxnId="{59FCC4F3-01BF-4F22-81E2-690C597E5EC5}">
      <dgm:prSet/>
      <dgm:spPr/>
      <dgm:t>
        <a:bodyPr/>
        <a:lstStyle/>
        <a:p>
          <a:endParaRPr lang="ru-RU"/>
        </a:p>
      </dgm:t>
    </dgm:pt>
    <dgm:pt modelId="{11B275AF-1AA0-4A22-8036-830BDC8BA2C9}">
      <dgm:prSet phldrT="[Текст]" custT="1"/>
      <dgm:spPr/>
      <dgm:t>
        <a:bodyPr/>
        <a:lstStyle/>
        <a:p>
          <a:r>
            <a:rPr lang="ru-RU" sz="1400" b="0" i="0" dirty="0" err="1" smtClean="0">
              <a:solidFill>
                <a:srgbClr val="002060"/>
              </a:solidFill>
              <a:latin typeface="Bookman Old Style" panose="02050604050505020204" pitchFamily="18" charset="0"/>
            </a:rPr>
            <a:t>аромотерапия</a:t>
          </a:r>
          <a:endParaRPr lang="ru-RU" sz="1400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0CCC4645-3CA1-48C9-AD8D-19A55BB5EEE5}" type="parTrans" cxnId="{8FA6EA3F-1BFA-48EB-B95D-F8CA719449F7}">
      <dgm:prSet/>
      <dgm:spPr/>
      <dgm:t>
        <a:bodyPr/>
        <a:lstStyle/>
        <a:p>
          <a:endParaRPr lang="ru-RU"/>
        </a:p>
      </dgm:t>
    </dgm:pt>
    <dgm:pt modelId="{F6C9E81E-11F7-4D43-B7D4-ACD7140535C9}" type="sibTrans" cxnId="{8FA6EA3F-1BFA-48EB-B95D-F8CA719449F7}">
      <dgm:prSet/>
      <dgm:spPr/>
      <dgm:t>
        <a:bodyPr/>
        <a:lstStyle/>
        <a:p>
          <a:endParaRPr lang="ru-RU"/>
        </a:p>
      </dgm:t>
    </dgm:pt>
    <dgm:pt modelId="{9A77E39A-5E28-4B35-8EF0-EEF22E66EC19}">
      <dgm:prSet phldrT="[Текст]" custT="1"/>
      <dgm:spPr/>
      <dgm:t>
        <a:bodyPr/>
        <a:lstStyle/>
        <a:p>
          <a:r>
            <a:rPr lang="ru-RU" sz="1400" b="0" i="0" dirty="0" smtClean="0">
              <a:solidFill>
                <a:srgbClr val="002060"/>
              </a:solidFill>
              <a:latin typeface="Bookman Old Style" panose="02050604050505020204" pitchFamily="18" charset="0"/>
            </a:rPr>
            <a:t>фитотерапия </a:t>
          </a:r>
          <a:endParaRPr lang="ru-RU" sz="1400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E73AE015-F5A3-4124-B2CF-8B075B4D9013}" type="parTrans" cxnId="{91620C32-1A67-46E5-927E-977D4AA189C0}">
      <dgm:prSet/>
      <dgm:spPr/>
      <dgm:t>
        <a:bodyPr/>
        <a:lstStyle/>
        <a:p>
          <a:endParaRPr lang="ru-RU"/>
        </a:p>
      </dgm:t>
    </dgm:pt>
    <dgm:pt modelId="{CE6101CF-62A9-402A-845F-DA073F6041DF}" type="sibTrans" cxnId="{91620C32-1A67-46E5-927E-977D4AA189C0}">
      <dgm:prSet/>
      <dgm:spPr/>
      <dgm:t>
        <a:bodyPr/>
        <a:lstStyle/>
        <a:p>
          <a:endParaRPr lang="ru-RU"/>
        </a:p>
      </dgm:t>
    </dgm:pt>
    <dgm:pt modelId="{BEA1229D-E96D-4536-8D44-EBF55D9AF4A9}" type="pres">
      <dgm:prSet presAssocID="{7C44366F-6568-4C49-962E-DDBA5FAFABE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5D1CDF-170D-4930-A9AD-E5170B212535}" type="pres">
      <dgm:prSet presAssocID="{D770490E-4F8D-4148-9B35-05AFDA54A646}" presName="node" presStyleLbl="node1" presStyleIdx="0" presStyleCnt="5" custScaleX="146386" custScaleY="1407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1590DB-DC98-4939-8D53-D7590D6CCD2D}" type="pres">
      <dgm:prSet presAssocID="{D770490E-4F8D-4148-9B35-05AFDA54A646}" presName="spNode" presStyleCnt="0"/>
      <dgm:spPr/>
    </dgm:pt>
    <dgm:pt modelId="{FD10BD23-2623-49D6-891C-48042345F497}" type="pres">
      <dgm:prSet presAssocID="{7B8D2250-9E42-4052-B418-2612D8BB1B6D}" presName="sibTrans" presStyleLbl="sibTrans1D1" presStyleIdx="0" presStyleCnt="5"/>
      <dgm:spPr/>
      <dgm:t>
        <a:bodyPr/>
        <a:lstStyle/>
        <a:p>
          <a:endParaRPr lang="ru-RU"/>
        </a:p>
      </dgm:t>
    </dgm:pt>
    <dgm:pt modelId="{276394E8-C6C2-4912-A792-D9F3876EECD9}" type="pres">
      <dgm:prSet presAssocID="{03675CB9-47A7-4249-9FFA-D0651CBA4EED}" presName="node" presStyleLbl="node1" presStyleIdx="1" presStyleCnt="5" custScaleX="96739" custScaleY="981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81EA30-F31B-4CF2-A8ED-6130BD4DCCBF}" type="pres">
      <dgm:prSet presAssocID="{03675CB9-47A7-4249-9FFA-D0651CBA4EED}" presName="spNode" presStyleCnt="0"/>
      <dgm:spPr/>
    </dgm:pt>
    <dgm:pt modelId="{D2B99F43-658E-4B12-817F-38A462305CC0}" type="pres">
      <dgm:prSet presAssocID="{358F713A-9ED8-46ED-BC11-D6AE6D6CBC20}" presName="sibTrans" presStyleLbl="sibTrans1D1" presStyleIdx="1" presStyleCnt="5"/>
      <dgm:spPr/>
      <dgm:t>
        <a:bodyPr/>
        <a:lstStyle/>
        <a:p>
          <a:endParaRPr lang="ru-RU"/>
        </a:p>
      </dgm:t>
    </dgm:pt>
    <dgm:pt modelId="{8FC05073-4DD5-4956-9B60-9693AE962E2F}" type="pres">
      <dgm:prSet presAssocID="{65B7904E-66E9-4A8C-A8B1-479512BFE59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1B215E-8831-4FD9-9AE2-8A1EFE22DAD3}" type="pres">
      <dgm:prSet presAssocID="{65B7904E-66E9-4A8C-A8B1-479512BFE599}" presName="spNode" presStyleCnt="0"/>
      <dgm:spPr/>
    </dgm:pt>
    <dgm:pt modelId="{EC2E70D7-B35B-435B-A821-5032B930E93F}" type="pres">
      <dgm:prSet presAssocID="{59158A3F-C493-4928-B8F4-CAD5E9BFA3FD}" presName="sibTrans" presStyleLbl="sibTrans1D1" presStyleIdx="2" presStyleCnt="5"/>
      <dgm:spPr/>
      <dgm:t>
        <a:bodyPr/>
        <a:lstStyle/>
        <a:p>
          <a:endParaRPr lang="ru-RU"/>
        </a:p>
      </dgm:t>
    </dgm:pt>
    <dgm:pt modelId="{8467EC7E-F830-41D0-A521-CFA534E0E73A}" type="pres">
      <dgm:prSet presAssocID="{11B275AF-1AA0-4A22-8036-830BDC8BA2C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3E8287-264A-4659-8291-CCB85D1DBCB4}" type="pres">
      <dgm:prSet presAssocID="{11B275AF-1AA0-4A22-8036-830BDC8BA2C9}" presName="spNode" presStyleCnt="0"/>
      <dgm:spPr/>
    </dgm:pt>
    <dgm:pt modelId="{08812143-B0DF-4083-902F-5D47CC37613F}" type="pres">
      <dgm:prSet presAssocID="{F6C9E81E-11F7-4D43-B7D4-ACD7140535C9}" presName="sibTrans" presStyleLbl="sibTrans1D1" presStyleIdx="3" presStyleCnt="5"/>
      <dgm:spPr/>
      <dgm:t>
        <a:bodyPr/>
        <a:lstStyle/>
        <a:p>
          <a:endParaRPr lang="ru-RU"/>
        </a:p>
      </dgm:t>
    </dgm:pt>
    <dgm:pt modelId="{E019DB2A-F835-466A-A912-AF10E15A428E}" type="pres">
      <dgm:prSet presAssocID="{9A77E39A-5E28-4B35-8EF0-EEF22E66EC19}" presName="node" presStyleLbl="node1" presStyleIdx="4" presStyleCnt="5" custScaleX="109787" custScaleY="815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0B81F7-16AE-4B41-A723-C77B7DEAEE02}" type="pres">
      <dgm:prSet presAssocID="{9A77E39A-5E28-4B35-8EF0-EEF22E66EC19}" presName="spNode" presStyleCnt="0"/>
      <dgm:spPr/>
    </dgm:pt>
    <dgm:pt modelId="{081E0794-328B-4890-9AE9-C4E8943DE0C8}" type="pres">
      <dgm:prSet presAssocID="{CE6101CF-62A9-402A-845F-DA073F6041DF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C2E7467B-163D-4945-BC6B-4688FB0DE5F6}" type="presOf" srcId="{D770490E-4F8D-4148-9B35-05AFDA54A646}" destId="{5F5D1CDF-170D-4930-A9AD-E5170B212535}" srcOrd="0" destOrd="0" presId="urn:microsoft.com/office/officeart/2005/8/layout/cycle6"/>
    <dgm:cxn modelId="{4F6138E6-57E9-405F-9193-E3A531CE106B}" type="presOf" srcId="{11B275AF-1AA0-4A22-8036-830BDC8BA2C9}" destId="{8467EC7E-F830-41D0-A521-CFA534E0E73A}" srcOrd="0" destOrd="0" presId="urn:microsoft.com/office/officeart/2005/8/layout/cycle6"/>
    <dgm:cxn modelId="{DF0478A6-74D6-4380-A0D2-A079F03CC914}" type="presOf" srcId="{9A77E39A-5E28-4B35-8EF0-EEF22E66EC19}" destId="{E019DB2A-F835-466A-A912-AF10E15A428E}" srcOrd="0" destOrd="0" presId="urn:microsoft.com/office/officeart/2005/8/layout/cycle6"/>
    <dgm:cxn modelId="{C427E39A-B7A6-431D-94D6-11A6CA28380D}" type="presOf" srcId="{59158A3F-C493-4928-B8F4-CAD5E9BFA3FD}" destId="{EC2E70D7-B35B-435B-A821-5032B930E93F}" srcOrd="0" destOrd="0" presId="urn:microsoft.com/office/officeart/2005/8/layout/cycle6"/>
    <dgm:cxn modelId="{B33532D8-982E-41D9-A24F-6E996D391925}" srcId="{7C44366F-6568-4C49-962E-DDBA5FAFABE3}" destId="{03675CB9-47A7-4249-9FFA-D0651CBA4EED}" srcOrd="1" destOrd="0" parTransId="{BF732941-7697-4FB0-B37F-569C213A8ABF}" sibTransId="{358F713A-9ED8-46ED-BC11-D6AE6D6CBC20}"/>
    <dgm:cxn modelId="{CE09F45F-5A57-4019-8C88-5484C7D2DF41}" type="presOf" srcId="{65B7904E-66E9-4A8C-A8B1-479512BFE599}" destId="{8FC05073-4DD5-4956-9B60-9693AE962E2F}" srcOrd="0" destOrd="0" presId="urn:microsoft.com/office/officeart/2005/8/layout/cycle6"/>
    <dgm:cxn modelId="{8D6773E7-725E-436F-B18B-876565F2AF57}" type="presOf" srcId="{7B8D2250-9E42-4052-B418-2612D8BB1B6D}" destId="{FD10BD23-2623-49D6-891C-48042345F497}" srcOrd="0" destOrd="0" presId="urn:microsoft.com/office/officeart/2005/8/layout/cycle6"/>
    <dgm:cxn modelId="{59FCC4F3-01BF-4F22-81E2-690C597E5EC5}" srcId="{7C44366F-6568-4C49-962E-DDBA5FAFABE3}" destId="{65B7904E-66E9-4A8C-A8B1-479512BFE599}" srcOrd="2" destOrd="0" parTransId="{3091C137-AA76-440A-85D4-9488C4AC2361}" sibTransId="{59158A3F-C493-4928-B8F4-CAD5E9BFA3FD}"/>
    <dgm:cxn modelId="{8FA6EA3F-1BFA-48EB-B95D-F8CA719449F7}" srcId="{7C44366F-6568-4C49-962E-DDBA5FAFABE3}" destId="{11B275AF-1AA0-4A22-8036-830BDC8BA2C9}" srcOrd="3" destOrd="0" parTransId="{0CCC4645-3CA1-48C9-AD8D-19A55BB5EEE5}" sibTransId="{F6C9E81E-11F7-4D43-B7D4-ACD7140535C9}"/>
    <dgm:cxn modelId="{BC5C2D2A-F856-4D31-8DB4-B71ED6122800}" type="presOf" srcId="{7C44366F-6568-4C49-962E-DDBA5FAFABE3}" destId="{BEA1229D-E96D-4536-8D44-EBF55D9AF4A9}" srcOrd="0" destOrd="0" presId="urn:microsoft.com/office/officeart/2005/8/layout/cycle6"/>
    <dgm:cxn modelId="{C04E49E8-7C6D-452B-96EC-68C044F3C9F0}" srcId="{7C44366F-6568-4C49-962E-DDBA5FAFABE3}" destId="{D770490E-4F8D-4148-9B35-05AFDA54A646}" srcOrd="0" destOrd="0" parTransId="{3E43359D-7C70-49B9-8AE6-FAC5F60DD1AA}" sibTransId="{7B8D2250-9E42-4052-B418-2612D8BB1B6D}"/>
    <dgm:cxn modelId="{C7864A71-F7DA-45F0-8D62-50D99F3B1656}" type="presOf" srcId="{F6C9E81E-11F7-4D43-B7D4-ACD7140535C9}" destId="{08812143-B0DF-4083-902F-5D47CC37613F}" srcOrd="0" destOrd="0" presId="urn:microsoft.com/office/officeart/2005/8/layout/cycle6"/>
    <dgm:cxn modelId="{91620C32-1A67-46E5-927E-977D4AA189C0}" srcId="{7C44366F-6568-4C49-962E-DDBA5FAFABE3}" destId="{9A77E39A-5E28-4B35-8EF0-EEF22E66EC19}" srcOrd="4" destOrd="0" parTransId="{E73AE015-F5A3-4124-B2CF-8B075B4D9013}" sibTransId="{CE6101CF-62A9-402A-845F-DA073F6041DF}"/>
    <dgm:cxn modelId="{8FF898E7-3775-4BE9-80DB-D7B4372AC0B1}" type="presOf" srcId="{CE6101CF-62A9-402A-845F-DA073F6041DF}" destId="{081E0794-328B-4890-9AE9-C4E8943DE0C8}" srcOrd="0" destOrd="0" presId="urn:microsoft.com/office/officeart/2005/8/layout/cycle6"/>
    <dgm:cxn modelId="{51A32035-8486-49DE-A5BB-555E244FF42E}" type="presOf" srcId="{358F713A-9ED8-46ED-BC11-D6AE6D6CBC20}" destId="{D2B99F43-658E-4B12-817F-38A462305CC0}" srcOrd="0" destOrd="0" presId="urn:microsoft.com/office/officeart/2005/8/layout/cycle6"/>
    <dgm:cxn modelId="{151EA096-3B31-49FF-8A92-518C0327AA9B}" type="presOf" srcId="{03675CB9-47A7-4249-9FFA-D0651CBA4EED}" destId="{276394E8-C6C2-4912-A792-D9F3876EECD9}" srcOrd="0" destOrd="0" presId="urn:microsoft.com/office/officeart/2005/8/layout/cycle6"/>
    <dgm:cxn modelId="{05695AA5-48D5-4E19-8812-FBCB36145972}" type="presParOf" srcId="{BEA1229D-E96D-4536-8D44-EBF55D9AF4A9}" destId="{5F5D1CDF-170D-4930-A9AD-E5170B212535}" srcOrd="0" destOrd="0" presId="urn:microsoft.com/office/officeart/2005/8/layout/cycle6"/>
    <dgm:cxn modelId="{747B1FBE-A3F4-490C-9D3F-C5A156E638C0}" type="presParOf" srcId="{BEA1229D-E96D-4536-8D44-EBF55D9AF4A9}" destId="{751590DB-DC98-4939-8D53-D7590D6CCD2D}" srcOrd="1" destOrd="0" presId="urn:microsoft.com/office/officeart/2005/8/layout/cycle6"/>
    <dgm:cxn modelId="{84DE3E61-C796-4806-AB9E-6C37BC24DB78}" type="presParOf" srcId="{BEA1229D-E96D-4536-8D44-EBF55D9AF4A9}" destId="{FD10BD23-2623-49D6-891C-48042345F497}" srcOrd="2" destOrd="0" presId="urn:microsoft.com/office/officeart/2005/8/layout/cycle6"/>
    <dgm:cxn modelId="{F2D484FD-49C0-42C1-B5A1-B56BBE2CECC3}" type="presParOf" srcId="{BEA1229D-E96D-4536-8D44-EBF55D9AF4A9}" destId="{276394E8-C6C2-4912-A792-D9F3876EECD9}" srcOrd="3" destOrd="0" presId="urn:microsoft.com/office/officeart/2005/8/layout/cycle6"/>
    <dgm:cxn modelId="{E193DA52-0F22-477D-9872-19260EA2B648}" type="presParOf" srcId="{BEA1229D-E96D-4536-8D44-EBF55D9AF4A9}" destId="{A281EA30-F31B-4CF2-A8ED-6130BD4DCCBF}" srcOrd="4" destOrd="0" presId="urn:microsoft.com/office/officeart/2005/8/layout/cycle6"/>
    <dgm:cxn modelId="{B46E143B-39E4-49D6-AD82-8F33312E6EC1}" type="presParOf" srcId="{BEA1229D-E96D-4536-8D44-EBF55D9AF4A9}" destId="{D2B99F43-658E-4B12-817F-38A462305CC0}" srcOrd="5" destOrd="0" presId="urn:microsoft.com/office/officeart/2005/8/layout/cycle6"/>
    <dgm:cxn modelId="{031DEADE-04D9-4554-8BC0-C111B8FE47C5}" type="presParOf" srcId="{BEA1229D-E96D-4536-8D44-EBF55D9AF4A9}" destId="{8FC05073-4DD5-4956-9B60-9693AE962E2F}" srcOrd="6" destOrd="0" presId="urn:microsoft.com/office/officeart/2005/8/layout/cycle6"/>
    <dgm:cxn modelId="{5A796725-F711-4990-BBCB-821EF054A45A}" type="presParOf" srcId="{BEA1229D-E96D-4536-8D44-EBF55D9AF4A9}" destId="{A31B215E-8831-4FD9-9AE2-8A1EFE22DAD3}" srcOrd="7" destOrd="0" presId="urn:microsoft.com/office/officeart/2005/8/layout/cycle6"/>
    <dgm:cxn modelId="{EA86F64D-98E6-4F9C-86B5-2E6C58225E8E}" type="presParOf" srcId="{BEA1229D-E96D-4536-8D44-EBF55D9AF4A9}" destId="{EC2E70D7-B35B-435B-A821-5032B930E93F}" srcOrd="8" destOrd="0" presId="urn:microsoft.com/office/officeart/2005/8/layout/cycle6"/>
    <dgm:cxn modelId="{FAB823BA-F64A-4DAD-B75A-9035A0554B12}" type="presParOf" srcId="{BEA1229D-E96D-4536-8D44-EBF55D9AF4A9}" destId="{8467EC7E-F830-41D0-A521-CFA534E0E73A}" srcOrd="9" destOrd="0" presId="urn:microsoft.com/office/officeart/2005/8/layout/cycle6"/>
    <dgm:cxn modelId="{2F057E1B-D91E-485D-97A5-0CED216CA894}" type="presParOf" srcId="{BEA1229D-E96D-4536-8D44-EBF55D9AF4A9}" destId="{173E8287-264A-4659-8291-CCB85D1DBCB4}" srcOrd="10" destOrd="0" presId="urn:microsoft.com/office/officeart/2005/8/layout/cycle6"/>
    <dgm:cxn modelId="{16ACBF6B-760D-471F-8B65-96967373079B}" type="presParOf" srcId="{BEA1229D-E96D-4536-8D44-EBF55D9AF4A9}" destId="{08812143-B0DF-4083-902F-5D47CC37613F}" srcOrd="11" destOrd="0" presId="urn:microsoft.com/office/officeart/2005/8/layout/cycle6"/>
    <dgm:cxn modelId="{2AF1CA3B-3C84-43E6-975B-3CE1DBE40F51}" type="presParOf" srcId="{BEA1229D-E96D-4536-8D44-EBF55D9AF4A9}" destId="{E019DB2A-F835-466A-A912-AF10E15A428E}" srcOrd="12" destOrd="0" presId="urn:microsoft.com/office/officeart/2005/8/layout/cycle6"/>
    <dgm:cxn modelId="{43108023-F6A0-4898-8008-31F3CE37748E}" type="presParOf" srcId="{BEA1229D-E96D-4536-8D44-EBF55D9AF4A9}" destId="{4E0B81F7-16AE-4B41-A723-C77B7DEAEE02}" srcOrd="13" destOrd="0" presId="urn:microsoft.com/office/officeart/2005/8/layout/cycle6"/>
    <dgm:cxn modelId="{F56F115E-27FF-417A-B821-F20DAAAAFFC1}" type="presParOf" srcId="{BEA1229D-E96D-4536-8D44-EBF55D9AF4A9}" destId="{081E0794-328B-4890-9AE9-C4E8943DE0C8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A7408A-DC2B-4D63-95D9-C68161D0E9DF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Коррекционные технологии</a:t>
          </a:r>
          <a:endParaRPr lang="ru-RU" sz="2600" kern="1200" dirty="0"/>
        </a:p>
      </dsp:txBody>
      <dsp:txXfrm>
        <a:off x="0" y="591343"/>
        <a:ext cx="2571749" cy="1543050"/>
      </dsp:txXfrm>
    </dsp:sp>
    <dsp:sp modelId="{2C2322C9-3E55-42D4-9411-BA9B7C210DEE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err="1" smtClean="0"/>
            <a:t>Психо</a:t>
          </a:r>
          <a:r>
            <a:rPr lang="ru-RU" sz="2600" kern="1200" dirty="0" smtClean="0"/>
            <a:t> – эмоциональные технологии</a:t>
          </a:r>
          <a:endParaRPr lang="ru-RU" sz="2600" kern="1200" dirty="0"/>
        </a:p>
      </dsp:txBody>
      <dsp:txXfrm>
        <a:off x="2828925" y="591343"/>
        <a:ext cx="2571749" cy="1543050"/>
      </dsp:txXfrm>
    </dsp:sp>
    <dsp:sp modelId="{C93778E6-0862-46AF-9366-18FBC48419EB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err="1" smtClean="0"/>
            <a:t>арттерапия</a:t>
          </a:r>
          <a:endParaRPr lang="ru-RU" sz="2600" kern="1200" dirty="0"/>
        </a:p>
      </dsp:txBody>
      <dsp:txXfrm>
        <a:off x="5657849" y="591343"/>
        <a:ext cx="2571749" cy="1543050"/>
      </dsp:txXfrm>
    </dsp:sp>
    <dsp:sp modelId="{16D04A1B-BB2F-4E66-B345-118DBAB3D4EE}">
      <dsp:nvSpPr>
        <dsp:cNvPr id="0" name=""/>
        <dsp:cNvSpPr/>
      </dsp:nvSpPr>
      <dsp:spPr>
        <a:xfrm>
          <a:off x="1414462" y="2391569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err="1" smtClean="0"/>
            <a:t>аромотерапия</a:t>
          </a:r>
          <a:endParaRPr lang="ru-RU" sz="2600" kern="1200" dirty="0"/>
        </a:p>
      </dsp:txBody>
      <dsp:txXfrm>
        <a:off x="1414462" y="2391569"/>
        <a:ext cx="2571749" cy="1543050"/>
      </dsp:txXfrm>
    </dsp:sp>
    <dsp:sp modelId="{44B3F5C0-4926-4325-91CA-539F91212765}">
      <dsp:nvSpPr>
        <dsp:cNvPr id="0" name=""/>
        <dsp:cNvSpPr/>
      </dsp:nvSpPr>
      <dsp:spPr>
        <a:xfrm>
          <a:off x="4243387" y="2391569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фитотерапия</a:t>
          </a:r>
          <a:endParaRPr lang="ru-RU" sz="2600" kern="1200" dirty="0"/>
        </a:p>
      </dsp:txBody>
      <dsp:txXfrm>
        <a:off x="4243387" y="2391569"/>
        <a:ext cx="2571749" cy="15430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5D1CDF-170D-4930-A9AD-E5170B212535}">
      <dsp:nvSpPr>
        <dsp:cNvPr id="0" name=""/>
        <dsp:cNvSpPr/>
      </dsp:nvSpPr>
      <dsp:spPr>
        <a:xfrm>
          <a:off x="2453706" y="-101291"/>
          <a:ext cx="2249630" cy="140644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Bookman Old Style" panose="02050604050505020204" pitchFamily="18" charset="0"/>
            </a:rPr>
            <a:t>Коррекционные технологии</a:t>
          </a:r>
          <a:endParaRPr lang="ru-RU" sz="1600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2522363" y="-32634"/>
        <a:ext cx="2112316" cy="1269127"/>
      </dsp:txXfrm>
    </dsp:sp>
    <dsp:sp modelId="{FD10BD23-2623-49D6-891C-48042345F497}">
      <dsp:nvSpPr>
        <dsp:cNvPr id="0" name=""/>
        <dsp:cNvSpPr/>
      </dsp:nvSpPr>
      <dsp:spPr>
        <a:xfrm>
          <a:off x="1580787" y="601929"/>
          <a:ext cx="3995468" cy="3995468"/>
        </a:xfrm>
        <a:custGeom>
          <a:avLst/>
          <a:gdLst/>
          <a:ahLst/>
          <a:cxnLst/>
          <a:rect l="0" t="0" r="0" b="0"/>
          <a:pathLst>
            <a:path>
              <a:moveTo>
                <a:pt x="3128860" y="351072"/>
              </a:moveTo>
              <a:arcTo wR="1997734" hR="1997734" stAng="18269159" swAng="1297626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6394E8-C6C2-4912-A792-D9F3876EECD9}">
      <dsp:nvSpPr>
        <dsp:cNvPr id="0" name=""/>
        <dsp:cNvSpPr/>
      </dsp:nvSpPr>
      <dsp:spPr>
        <a:xfrm>
          <a:off x="4735147" y="1492170"/>
          <a:ext cx="1486665" cy="980317"/>
        </a:xfrm>
        <a:prstGeom prst="roundRect">
          <a:avLst/>
        </a:prstGeom>
        <a:solidFill>
          <a:schemeClr val="accent2">
            <a:hueOff val="1620697"/>
            <a:satOff val="6188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err="1" smtClean="0">
              <a:solidFill>
                <a:srgbClr val="002060"/>
              </a:solidFill>
              <a:latin typeface="Bookman Old Style" panose="02050604050505020204" pitchFamily="18" charset="0"/>
            </a:rPr>
            <a:t>Психо</a:t>
          </a:r>
          <a:r>
            <a:rPr lang="ru-RU" sz="1400" b="0" i="0" kern="1200" dirty="0" smtClean="0">
              <a:solidFill>
                <a:srgbClr val="002060"/>
              </a:solidFill>
              <a:latin typeface="Bookman Old Style" panose="02050604050505020204" pitchFamily="18" charset="0"/>
            </a:rPr>
            <a:t> эмоциональные технологии</a:t>
          </a:r>
          <a:r>
            <a:rPr lang="ru-RU" sz="1100" b="0" i="0" kern="1200" dirty="0" smtClean="0"/>
            <a:t> </a:t>
          </a:r>
          <a:endParaRPr lang="ru-RU" sz="1100" kern="1200" dirty="0"/>
        </a:p>
      </dsp:txBody>
      <dsp:txXfrm>
        <a:off x="4783002" y="1540025"/>
        <a:ext cx="1390955" cy="884607"/>
      </dsp:txXfrm>
    </dsp:sp>
    <dsp:sp modelId="{D2B99F43-658E-4B12-817F-38A462305CC0}">
      <dsp:nvSpPr>
        <dsp:cNvPr id="0" name=""/>
        <dsp:cNvSpPr/>
      </dsp:nvSpPr>
      <dsp:spPr>
        <a:xfrm>
          <a:off x="1580787" y="601929"/>
          <a:ext cx="3995468" cy="3995468"/>
        </a:xfrm>
        <a:custGeom>
          <a:avLst/>
          <a:gdLst/>
          <a:ahLst/>
          <a:cxnLst/>
          <a:rect l="0" t="0" r="0" b="0"/>
          <a:pathLst>
            <a:path>
              <a:moveTo>
                <a:pt x="3992195" y="1883423"/>
              </a:moveTo>
              <a:arcTo wR="1997734" hR="1997734" stAng="21403184" swAng="2213866"/>
            </a:path>
          </a:pathLst>
        </a:custGeom>
        <a:noFill/>
        <a:ln w="9525" cap="flat" cmpd="sng" algn="ctr">
          <a:solidFill>
            <a:schemeClr val="accent2">
              <a:hueOff val="1620697"/>
              <a:satOff val="6188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C05073-4DD5-4956-9B60-9693AE962E2F}">
      <dsp:nvSpPr>
        <dsp:cNvPr id="0" name=""/>
        <dsp:cNvSpPr/>
      </dsp:nvSpPr>
      <dsp:spPr>
        <a:xfrm>
          <a:off x="3984370" y="3716411"/>
          <a:ext cx="1536780" cy="998907"/>
        </a:xfrm>
        <a:prstGeom prst="roundRect">
          <a:avLst/>
        </a:prstGeom>
        <a:solidFill>
          <a:schemeClr val="accent2">
            <a:hueOff val="3241393"/>
            <a:satOff val="12376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err="1" smtClean="0">
              <a:solidFill>
                <a:srgbClr val="002060"/>
              </a:solidFill>
              <a:latin typeface="Bookman Old Style" panose="02050604050505020204" pitchFamily="18" charset="0"/>
            </a:rPr>
            <a:t>арттерапия</a:t>
          </a:r>
          <a:endParaRPr lang="ru-RU" sz="1400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4033133" y="3765174"/>
        <a:ext cx="1439254" cy="901381"/>
      </dsp:txXfrm>
    </dsp:sp>
    <dsp:sp modelId="{EC2E70D7-B35B-435B-A821-5032B930E93F}">
      <dsp:nvSpPr>
        <dsp:cNvPr id="0" name=""/>
        <dsp:cNvSpPr/>
      </dsp:nvSpPr>
      <dsp:spPr>
        <a:xfrm>
          <a:off x="1580787" y="601929"/>
          <a:ext cx="3995468" cy="3995468"/>
        </a:xfrm>
        <a:custGeom>
          <a:avLst/>
          <a:gdLst/>
          <a:ahLst/>
          <a:cxnLst/>
          <a:rect l="0" t="0" r="0" b="0"/>
          <a:pathLst>
            <a:path>
              <a:moveTo>
                <a:pt x="2395632" y="3955442"/>
              </a:moveTo>
              <a:arcTo wR="1997734" hR="1997734" stAng="4710679" swAng="1378643"/>
            </a:path>
          </a:pathLst>
        </a:custGeom>
        <a:noFill/>
        <a:ln w="9525" cap="flat" cmpd="sng" algn="ctr">
          <a:solidFill>
            <a:schemeClr val="accent2">
              <a:hueOff val="3241393"/>
              <a:satOff val="12376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67EC7E-F830-41D0-A521-CFA534E0E73A}">
      <dsp:nvSpPr>
        <dsp:cNvPr id="0" name=""/>
        <dsp:cNvSpPr/>
      </dsp:nvSpPr>
      <dsp:spPr>
        <a:xfrm>
          <a:off x="1635892" y="3716411"/>
          <a:ext cx="1536780" cy="998907"/>
        </a:xfrm>
        <a:prstGeom prst="roundRect">
          <a:avLst/>
        </a:prstGeom>
        <a:solidFill>
          <a:schemeClr val="accent2">
            <a:hueOff val="4862090"/>
            <a:satOff val="18565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err="1" smtClean="0">
              <a:solidFill>
                <a:srgbClr val="002060"/>
              </a:solidFill>
              <a:latin typeface="Bookman Old Style" panose="02050604050505020204" pitchFamily="18" charset="0"/>
            </a:rPr>
            <a:t>аромотерапия</a:t>
          </a:r>
          <a:endParaRPr lang="ru-RU" sz="1400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1684655" y="3765174"/>
        <a:ext cx="1439254" cy="901381"/>
      </dsp:txXfrm>
    </dsp:sp>
    <dsp:sp modelId="{08812143-B0DF-4083-902F-5D47CC37613F}">
      <dsp:nvSpPr>
        <dsp:cNvPr id="0" name=""/>
        <dsp:cNvSpPr/>
      </dsp:nvSpPr>
      <dsp:spPr>
        <a:xfrm>
          <a:off x="1580787" y="601929"/>
          <a:ext cx="3995468" cy="3995468"/>
        </a:xfrm>
        <a:custGeom>
          <a:avLst/>
          <a:gdLst/>
          <a:ahLst/>
          <a:cxnLst/>
          <a:rect l="0" t="0" r="0" b="0"/>
          <a:pathLst>
            <a:path>
              <a:moveTo>
                <a:pt x="333682" y="3103118"/>
              </a:moveTo>
              <a:arcTo wR="1997734" hR="1997734" stAng="8784299" swAng="2354334"/>
            </a:path>
          </a:pathLst>
        </a:custGeom>
        <a:noFill/>
        <a:ln w="9525" cap="flat" cmpd="sng" algn="ctr">
          <a:solidFill>
            <a:schemeClr val="accent2">
              <a:hueOff val="4862090"/>
              <a:satOff val="18565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19DB2A-F835-466A-A912-AF10E15A428E}">
      <dsp:nvSpPr>
        <dsp:cNvPr id="0" name=""/>
        <dsp:cNvSpPr/>
      </dsp:nvSpPr>
      <dsp:spPr>
        <a:xfrm>
          <a:off x="834971" y="1575065"/>
          <a:ext cx="1687184" cy="814528"/>
        </a:xfrm>
        <a:prstGeom prst="roundRect">
          <a:avLst/>
        </a:prstGeom>
        <a:solidFill>
          <a:schemeClr val="accent2">
            <a:hueOff val="6482786"/>
            <a:satOff val="24753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solidFill>
                <a:srgbClr val="002060"/>
              </a:solidFill>
              <a:latin typeface="Bookman Old Style" panose="02050604050505020204" pitchFamily="18" charset="0"/>
            </a:rPr>
            <a:t>фитотерапия </a:t>
          </a:r>
          <a:endParaRPr lang="ru-RU" sz="1400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874733" y="1614827"/>
        <a:ext cx="1607660" cy="735004"/>
      </dsp:txXfrm>
    </dsp:sp>
    <dsp:sp modelId="{081E0794-328B-4890-9AE9-C4E8943DE0C8}">
      <dsp:nvSpPr>
        <dsp:cNvPr id="0" name=""/>
        <dsp:cNvSpPr/>
      </dsp:nvSpPr>
      <dsp:spPr>
        <a:xfrm>
          <a:off x="1580787" y="601929"/>
          <a:ext cx="3995468" cy="3995468"/>
        </a:xfrm>
        <a:custGeom>
          <a:avLst/>
          <a:gdLst/>
          <a:ahLst/>
          <a:cxnLst/>
          <a:rect l="0" t="0" r="0" b="0"/>
          <a:pathLst>
            <a:path>
              <a:moveTo>
                <a:pt x="287188" y="965757"/>
              </a:moveTo>
              <a:arcTo wR="1997734" hR="1997734" stAng="12666161" swAng="1463028"/>
            </a:path>
          </a:pathLst>
        </a:custGeom>
        <a:noFill/>
        <a:ln w="9525" cap="flat" cmpd="sng" algn="ctr">
          <a:solidFill>
            <a:schemeClr val="accent2">
              <a:hueOff val="6482786"/>
              <a:satOff val="24753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52CF1B-5B1D-478C-A7FC-597B987FFBFC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9B175-67F4-4C51-A9D6-9D1F731159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511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9B175-67F4-4C51-A9D6-9D1F7311598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887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sports-android.ru/wp-content/uploads/2014/12/samerf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36912"/>
            <a:ext cx="7128792" cy="1143000"/>
          </a:xfrm>
        </p:spPr>
        <p:txBody>
          <a:bodyPr>
            <a:noAutofit/>
          </a:bodyPr>
          <a:lstStyle/>
          <a:p>
            <a:r>
              <a:rPr lang="ru-RU" sz="3200" b="1" i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Здоровьесберегающие</a:t>
            </a:r>
            <a:r>
              <a:rPr lang="ru-RU" sz="32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 технологии в дошкольном образовательном учреждении</a:t>
            </a:r>
            <a:br>
              <a:rPr lang="ru-RU" sz="32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endParaRPr lang="ru-RU" sz="3200" b="1" i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436510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ПОДГОТОВИЛА: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Учитель – </a:t>
            </a:r>
            <a:r>
              <a:rPr lang="ru-RU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логопед</a:t>
            </a:r>
            <a:endParaRPr lang="ru-RU" b="1" i="1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r>
              <a:rPr lang="ru-RU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Бурьянова М.В.</a:t>
            </a:r>
            <a:r>
              <a:rPr lang="ru-RU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/>
            </a:r>
            <a:br>
              <a:rPr lang="ru-RU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905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 descr="C:\Documents and Settings\Admin\Мои документы\Мои рисунки\фонjpe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6276"/>
            <a:ext cx="9144000" cy="683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1703444"/>
            <a:ext cx="82089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Логоритмика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endParaRPr lang="ru-RU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Система 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музыкально-двигательных, </a:t>
            </a:r>
            <a:r>
              <a:rPr lang="ru-RU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речедвигательных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 и музыкально-речевых игр и упражнений, осуществляемых в целях логопедической коррекции. Используется на всех видах занятий и в свободное время.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56063" y="5373216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 </a:t>
            </a:r>
          </a:p>
        </p:txBody>
      </p:sp>
      <p:pic>
        <p:nvPicPr>
          <p:cNvPr id="5122" name="Picture 2" descr="C:\Users\Sergey\Desktop\конкурс\26332604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901098"/>
            <a:ext cx="5436096" cy="384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4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 descr="C:\Documents and Settings\Admin\Мои документы\Мои рисунки\фонjpe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28"/>
            <a:ext cx="9144000" cy="683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1700808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Гимнастика для глаз Комплекс упражнений, способствующий профилактике нарушения зрения. Середина занятия.</a:t>
            </a:r>
          </a:p>
        </p:txBody>
      </p:sp>
      <p:pic>
        <p:nvPicPr>
          <p:cNvPr id="6146" name="Picture 2" descr="C:\Users\Sergey\Desktop\конкурс\s12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1" r="6984"/>
          <a:stretch/>
        </p:blipFill>
        <p:spPr bwMode="auto">
          <a:xfrm>
            <a:off x="4430147" y="2585320"/>
            <a:ext cx="4698609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69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240114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1" descr="C:\Documents and Settings\Admin\Мои документы\Мои рисунки\фонjpeg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" y="-3928"/>
            <a:ext cx="9144000" cy="683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540156708"/>
              </p:ext>
            </p:extLst>
          </p:nvPr>
        </p:nvGraphicFramePr>
        <p:xfrm>
          <a:off x="395536" y="1700808"/>
          <a:ext cx="7056784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85525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1" descr="C:\Documents and Settings\Admin\Мои документы\Мои рисунки\фонjpe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58"/>
            <a:ext cx="9144000" cy="683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9512" y="1628800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Психоэмоциональные технологии Оздоровительные паузы Релаксация </a:t>
            </a: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психогимнастика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1488" y="2272811"/>
            <a:ext cx="84969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Bookman Old Style" panose="02050604050505020204" pitchFamily="18" charset="0"/>
              </a:rPr>
              <a:t>ОЗДОРОВИТЕЛЬНЫЕ ПАУЗЫ </a:t>
            </a:r>
            <a:r>
              <a:rPr lang="ru-RU" dirty="0">
                <a:latin typeface="Bookman Old Style" panose="02050604050505020204" pitchFamily="18" charset="0"/>
              </a:rPr>
              <a:t>Включают в себя физические упражнения, «этюды для души». Задача оздоровительных </a:t>
            </a:r>
            <a:r>
              <a:rPr lang="ru-RU" dirty="0" smtClean="0">
                <a:latin typeface="Bookman Old Style" panose="02050604050505020204" pitchFamily="18" charset="0"/>
              </a:rPr>
              <a:t>пауз - </a:t>
            </a:r>
            <a:r>
              <a:rPr lang="ru-RU" dirty="0">
                <a:latin typeface="Bookman Old Style" panose="02050604050505020204" pitchFamily="18" charset="0"/>
              </a:rPr>
              <a:t>снятия усталости и статического напряжения, обретения спокойствия и равновесия. На занятиях: -потянуться 1-2 раза -сесть ровно и спокойно, а значит отдохнуть -прогнать плохие мысли и успокоить мозг -сказать добрые слова друг </a:t>
            </a:r>
            <a:r>
              <a:rPr lang="ru-RU" dirty="0" smtClean="0">
                <a:latin typeface="Bookman Old Style" panose="02050604050505020204" pitchFamily="18" charset="0"/>
              </a:rPr>
              <a:t>другу</a:t>
            </a:r>
          </a:p>
          <a:p>
            <a:r>
              <a:rPr lang="ru-RU" dirty="0" smtClean="0">
                <a:latin typeface="Bookman Old Style" panose="02050604050505020204" pitchFamily="18" charset="0"/>
              </a:rPr>
              <a:t> </a:t>
            </a:r>
            <a:r>
              <a:rPr lang="ru-RU" b="1" dirty="0">
                <a:latin typeface="Bookman Old Style" panose="02050604050505020204" pitchFamily="18" charset="0"/>
              </a:rPr>
              <a:t>ПСИХОГИМНАСТИКА </a:t>
            </a:r>
            <a:r>
              <a:rPr lang="ru-RU" dirty="0" smtClean="0">
                <a:latin typeface="Bookman Old Style" panose="02050604050505020204" pitchFamily="18" charset="0"/>
              </a:rPr>
              <a:t>– </a:t>
            </a:r>
            <a:r>
              <a:rPr lang="ru-RU" dirty="0">
                <a:latin typeface="Bookman Old Style" panose="02050604050505020204" pitchFamily="18" charset="0"/>
              </a:rPr>
              <a:t>это курс специальных занятий (этюдов, упражнений и игр), направленных на развитие и коррекцию различных сторон психики ребенка, а так же на формирование у детей различных психических функций, на обучение элементам </a:t>
            </a:r>
            <a:r>
              <a:rPr lang="ru-RU" dirty="0" err="1">
                <a:latin typeface="Bookman Old Style" panose="02050604050505020204" pitchFamily="18" charset="0"/>
              </a:rPr>
              <a:t>саморасслабления</a:t>
            </a:r>
            <a:r>
              <a:rPr lang="ru-RU" dirty="0">
                <a:latin typeface="Bookman Old Style" panose="02050604050505020204" pitchFamily="18" charset="0"/>
              </a:rPr>
              <a:t> и развития умения выражать различные эмоциональные состояния. </a:t>
            </a:r>
            <a:endParaRPr lang="ru-RU" dirty="0" smtClean="0">
              <a:latin typeface="Bookman Old Style" panose="02050604050505020204" pitchFamily="18" charset="0"/>
            </a:endParaRPr>
          </a:p>
          <a:p>
            <a:r>
              <a:rPr lang="ru-RU" b="1" dirty="0" smtClean="0">
                <a:latin typeface="Bookman Old Style" panose="02050604050505020204" pitchFamily="18" charset="0"/>
              </a:rPr>
              <a:t>РЕЛАКСАЦИЯ</a:t>
            </a:r>
            <a:r>
              <a:rPr lang="ru-RU" dirty="0" smtClean="0">
                <a:latin typeface="Bookman Old Style" panose="02050604050505020204" pitchFamily="18" charset="0"/>
              </a:rPr>
              <a:t> </a:t>
            </a:r>
            <a:r>
              <a:rPr lang="ru-RU" dirty="0">
                <a:latin typeface="Bookman Old Style" panose="02050604050505020204" pitchFamily="18" charset="0"/>
              </a:rPr>
              <a:t>Упражнения направленные на снятие физического и психического напряжения, создание позитивного эмоционального настроя, овладение простейшими умениями коррекции собственного психосоматического состояния. В конце </a:t>
            </a:r>
            <a:r>
              <a:rPr lang="ru-RU" dirty="0" smtClean="0">
                <a:latin typeface="Bookman Old Style" panose="02050604050505020204" pitchFamily="18" charset="0"/>
              </a:rPr>
              <a:t>занятия.</a:t>
            </a:r>
            <a:endParaRPr lang="ru-RU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54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 descr="C:\Documents and Settings\Admin\Мои документы\Мои рисунки\фонjpeg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55"/>
            <a:ext cx="9144000" cy="683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1628800"/>
            <a:ext cx="8514125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Bookman Old Style" panose="02050604050505020204" pitchFamily="18" charset="0"/>
              </a:rPr>
              <a:t>Арт- </a:t>
            </a:r>
            <a:r>
              <a:rPr lang="ru-RU" sz="16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терапия</a:t>
            </a:r>
            <a:r>
              <a:rPr lang="ru-RU" sz="1600" dirty="0">
                <a:solidFill>
                  <a:srgbClr val="002060"/>
                </a:solidFill>
                <a:latin typeface="Bookman Old Style" panose="02050604050505020204" pitchFamily="18" charset="0"/>
              </a:rPr>
              <a:t/>
            </a:r>
            <a:br>
              <a:rPr lang="ru-RU" sz="1600" dirty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МУЗЫКО </a:t>
            </a:r>
            <a:r>
              <a:rPr lang="ru-RU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ТЕРАПИЯ </a:t>
            </a:r>
            <a:r>
              <a:rPr lang="ru-RU" sz="1600" dirty="0">
                <a:solidFill>
                  <a:srgbClr val="002060"/>
                </a:solidFill>
                <a:latin typeface="Bookman Old Style" panose="02050604050505020204" pitchFamily="18" charset="0"/>
              </a:rPr>
              <a:t>Создание такого музыкального сопровождения, которое наиболее эффективно способствует коррекции психофизического статуса детей, имеющих те или иные проблемы в развитии, в процессе их двигательно-игровой деятельности. </a:t>
            </a:r>
            <a:r>
              <a:rPr lang="ru-RU" sz="16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Музыкотерапия </a:t>
            </a:r>
            <a:r>
              <a:rPr lang="ru-RU" sz="1600" dirty="0">
                <a:solidFill>
                  <a:srgbClr val="002060"/>
                </a:solidFill>
                <a:latin typeface="Bookman Old Style" panose="02050604050505020204" pitchFamily="18" charset="0"/>
              </a:rPr>
              <a:t>(как фон), в свободное время. </a:t>
            </a:r>
            <a:endParaRPr lang="ru-RU" sz="1600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endParaRPr lang="ru-RU" sz="1600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ЦВЕТОТЕРАПИЯ</a:t>
            </a:r>
            <a:r>
              <a:rPr lang="ru-RU" sz="16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Bookman Old Style" panose="02050604050505020204" pitchFamily="18" charset="0"/>
              </a:rPr>
              <a:t>Это целенаправленный подбор и применение соответствующего светового режима для ребенка (группы детей) с целью достижения желаемого профилактического, коррекционного или реабилитационного эффекта в его психофизическом статусе. Элементы </a:t>
            </a:r>
            <a:r>
              <a:rPr lang="ru-RU" sz="16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цветотерапии</a:t>
            </a:r>
            <a:r>
              <a:rPr lang="ru-RU" sz="1600" dirty="0">
                <a:solidFill>
                  <a:srgbClr val="002060"/>
                </a:solidFill>
                <a:latin typeface="Bookman Old Style" panose="02050604050505020204" pitchFamily="18" charset="0"/>
              </a:rPr>
              <a:t> прослеживаются и в цветовом оформлении помещений и в использовании цветовых пятен при организации двигательной </a:t>
            </a:r>
            <a:r>
              <a:rPr lang="ru-RU" sz="16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активности</a:t>
            </a:r>
          </a:p>
          <a:p>
            <a:endParaRPr lang="ru-RU" sz="1600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СКАЗКОТЕРАПИЯ</a:t>
            </a:r>
            <a:r>
              <a:rPr lang="ru-RU" sz="1600" dirty="0">
                <a:solidFill>
                  <a:srgbClr val="002060"/>
                </a:solidFill>
                <a:latin typeface="Bookman Old Style" panose="02050604050505020204" pitchFamily="18" charset="0"/>
              </a:rPr>
              <a:t> Данная технология позволяет спроектировать на сказочную ситуацию проблемы, страхи, волнующие ребенка и позволяет ребенку самому, или при помощи взрослого найти пути их преодоления. Используется в свободной деятельности, на занятиях с психологом </a:t>
            </a:r>
          </a:p>
        </p:txBody>
      </p:sp>
    </p:spTree>
    <p:extLst>
      <p:ext uri="{BB962C8B-B14F-4D97-AF65-F5344CB8AC3E}">
        <p14:creationId xmlns:p14="http://schemas.microsoft.com/office/powerpoint/2010/main" val="145561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 descr="C:\Documents and Settings\Admin\Мои документы\Мои рисунки\фонjpe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" y="0"/>
            <a:ext cx="9144000" cy="683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1700808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АРОМОТЕРАПИЯ </a:t>
            </a:r>
            <a:endParaRPr lang="ru-RU" b="1" dirty="0" smtClean="0">
              <a:solidFill>
                <a:schemeClr val="accent5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Использование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эфирных масел лекарственных растений для профилактики стрессовых состояний, нервного перенапряжения, различных инфекционных и острых респираторных заболеваний, создания комфортной обстановки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.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Насыщение воздуха фитонцидами лекарственных растений (лук, чеснок). В осенне-зимний период, во время эпидемии гриппа лук и чеснок, нарезанные мелкими кусочками, раскладываются в помещении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1" y="4005064"/>
            <a:ext cx="713809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ФИТОТЕРАПИЯ 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Использование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комплекса лекарственных трав для укрепления адаптивности организма ребенка к влиянию вредных факторов окружающей среды, оздоровления, профилактики заболеваний. В детском учреждении целесообразно использовать отвары трав для полоскания, насыщать парами лекарственных трав воздух помещений. Используется в осенне-зимний</a:t>
            </a:r>
          </a:p>
        </p:txBody>
      </p:sp>
    </p:spTree>
    <p:extLst>
      <p:ext uri="{BB962C8B-B14F-4D97-AF65-F5344CB8AC3E}">
        <p14:creationId xmlns:p14="http://schemas.microsoft.com/office/powerpoint/2010/main" val="406302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 descr="C:\Documents and Settings\Admin\Мои документы\Мои рисунки\фонjpe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3" y="0"/>
            <a:ext cx="9144000" cy="683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1700808"/>
            <a:ext cx="8208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Закаливание </a:t>
            </a:r>
          </a:p>
          <a:p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Гимнастика 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после сна </a:t>
            </a:r>
            <a:endParaRPr lang="ru-RU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Водное 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закаливание </a:t>
            </a:r>
            <a:endParaRPr lang="ru-RU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Хождение 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по дорожкам здоровья </a:t>
            </a:r>
            <a:endParaRPr lang="ru-RU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Полоскание 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рта и горла </a:t>
            </a:r>
            <a:endParaRPr lang="ru-RU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Пребывание 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на воздухе</a:t>
            </a:r>
          </a:p>
        </p:txBody>
      </p:sp>
      <p:pic>
        <p:nvPicPr>
          <p:cNvPr id="7170" name="Picture 2" descr="C:\Users\Sergey\Desktop\конкурс\26869_zakalivanie-shag k zdorovu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966607"/>
            <a:ext cx="5682208" cy="384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32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 descr="C:\Documents and Settings\Admin\Мои документы\Мои рисунки\фонjpe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3" y="0"/>
            <a:ext cx="9144000" cy="683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31640" y="2564904"/>
            <a:ext cx="59766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  <a:t>Желаю вам цвести, расти, </a:t>
            </a:r>
            <a:endParaRPr lang="ru-RU" sz="2400" b="1" i="1" dirty="0" smtClean="0">
              <a:solidFill>
                <a:schemeClr val="accent5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  <a:t>Копить</a:t>
            </a:r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  <a:t>, крепить здоровье. </a:t>
            </a:r>
            <a:endParaRPr lang="ru-RU" sz="2400" b="1" i="1" dirty="0" smtClean="0">
              <a:solidFill>
                <a:schemeClr val="accent5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  <a:t>Оно </a:t>
            </a:r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  <a:t>для дальнего пути – </a:t>
            </a:r>
            <a:endParaRPr lang="ru-RU" sz="2400" b="1" i="1" dirty="0" smtClean="0">
              <a:solidFill>
                <a:schemeClr val="accent5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  <a:t>Главнейшее </a:t>
            </a:r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  <a:t>условье. </a:t>
            </a:r>
            <a:endParaRPr lang="ru-RU" sz="2400" b="1" i="1" dirty="0" smtClean="0">
              <a:solidFill>
                <a:schemeClr val="accent5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algn="r"/>
            <a:endParaRPr lang="ru-RU" sz="2400" b="1" i="1" dirty="0">
              <a:solidFill>
                <a:schemeClr val="accent5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algn="r"/>
            <a:endParaRPr lang="ru-RU" sz="2400" b="1" i="1" dirty="0" smtClean="0">
              <a:solidFill>
                <a:schemeClr val="accent5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algn="r"/>
            <a:r>
              <a:rPr lang="ru-RU" sz="2400" b="1" i="1" dirty="0" err="1" smtClean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  <a:t>С.Я.Маршак</a:t>
            </a:r>
            <a:endParaRPr lang="ru-RU" sz="2400" b="1" i="1" dirty="0">
              <a:solidFill>
                <a:schemeClr val="accent5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28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 descr="C:\Documents and Settings\Admin\Мои документы\Мои рисунки\фонjpe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1628800"/>
            <a:ext cx="84249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Здоровье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 - это одна из главных ценностей жизни человека. </a:t>
            </a: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Здоровье детей – это будущее страны, поэтому перед педагогами, общественностью, родителями стоит задача воспитания здорового поколения. </a:t>
            </a:r>
            <a:endParaRPr lang="en-US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Основная </a:t>
            </a:r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цель дошкольного образования 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– развитие ребенка при сохранении здоровья, то есть развитие ребенка в соответствии с принципом целесообразности. Поэтому необходимо научить детей воспринимать свою жизнь и здоровье как величайшую ценность. Важно на этом этапе сформировать у детей базу знаний и практических навыков здорового образа жизни, под которым мы понимаем активную деятельность людей, направленную на сохранение и улучшение здоровья. </a:t>
            </a:r>
            <a:endParaRPr lang="en-US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Основными 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компонентами здорового образа жизни являются: 1.Правильное питание. </a:t>
            </a:r>
            <a:endParaRPr lang="en-US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2.Рациональная 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двигательная активность. </a:t>
            </a:r>
            <a:endParaRPr lang="en-US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3.Закаливание 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организма. </a:t>
            </a:r>
            <a:endParaRPr lang="en-US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4.Развитие 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дыхательного аппарата. </a:t>
            </a:r>
            <a:endParaRPr lang="en-US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5.Сохранение 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стабильного психоэмоционального состояния. </a:t>
            </a:r>
          </a:p>
        </p:txBody>
      </p:sp>
    </p:spTree>
    <p:extLst>
      <p:ext uri="{BB962C8B-B14F-4D97-AF65-F5344CB8AC3E}">
        <p14:creationId xmlns:p14="http://schemas.microsoft.com/office/powerpoint/2010/main" val="286768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 descr="C:\Documents and Settings\Admin\Мои документы\Мои рисунки\фонjpe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997839"/>
            <a:ext cx="78488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«</a:t>
            </a:r>
            <a:r>
              <a:rPr lang="ru-RU" sz="2000" b="1" i="1" dirty="0" err="1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здоровьесберегающая</a:t>
            </a: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 технология» - это система мер, включающая взаимосвязь и взаимодействие всех факторов образовательной среды, направленных на сохранение здоровья ребенка на всех этапах его обучения и развития. В концепции дошкольного образования предусмотрено не только сохранение, но и активное формирование здорового образа жизни и здоровья воспитанников. </a:t>
            </a:r>
            <a:endParaRPr lang="en-US" sz="2000" b="1" i="1" dirty="0" smtClean="0">
              <a:solidFill>
                <a:schemeClr val="accent5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endParaRPr lang="en-US" sz="2000" b="1" i="1" dirty="0">
              <a:solidFill>
                <a:schemeClr val="accent5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24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 descr="C:\Documents and Settings\Admin\Мои документы\Мои рисунки\фонjpe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28"/>
            <a:ext cx="9144000" cy="683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Горизонтальный свиток 5"/>
          <p:cNvSpPr/>
          <p:nvPr/>
        </p:nvSpPr>
        <p:spPr>
          <a:xfrm>
            <a:off x="2231740" y="1631998"/>
            <a:ext cx="4752528" cy="1425447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Здоровьесберегающие</a:t>
            </a:r>
            <a:r>
              <a:rPr lang="ru-RU" dirty="0">
                <a:solidFill>
                  <a:srgbClr val="0070C0"/>
                </a:solidFill>
                <a:latin typeface="Bookman Old Style" panose="02050604050505020204" pitchFamily="18" charset="0"/>
              </a:rPr>
              <a:t> образовательные технологии</a:t>
            </a: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179512" y="3717032"/>
            <a:ext cx="2448272" cy="1512168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Организационно- педагогические технологии</a:t>
            </a: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3190445" y="3717032"/>
            <a:ext cx="2389667" cy="1512168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Психолого- педагогические технологии </a:t>
            </a: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5971480" y="3717033"/>
            <a:ext cx="2488952" cy="1512167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Учебно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 - воспитательные технологии </a:t>
            </a:r>
          </a:p>
        </p:txBody>
      </p:sp>
      <p:sp>
        <p:nvSpPr>
          <p:cNvPr id="11" name="Стрелка вниз 10"/>
          <p:cNvSpPr/>
          <p:nvPr/>
        </p:nvSpPr>
        <p:spPr>
          <a:xfrm rot="1400098">
            <a:off x="2138352" y="3197107"/>
            <a:ext cx="432048" cy="5125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19754729">
            <a:off x="6758074" y="3176954"/>
            <a:ext cx="452388" cy="5040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4211960" y="3123545"/>
            <a:ext cx="504056" cy="5760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35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 descr="C:\Documents and Settings\Admin\Мои документы\Мои рисунки\фонjpe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88"/>
            <a:ext cx="9144000" cy="683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Горизонтальный свиток 5"/>
          <p:cNvSpPr/>
          <p:nvPr/>
        </p:nvSpPr>
        <p:spPr>
          <a:xfrm>
            <a:off x="467709" y="1340768"/>
            <a:ext cx="7776864" cy="1224136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Технология сохранения и стимулирования здоровья</a:t>
            </a:r>
          </a:p>
        </p:txBody>
      </p:sp>
      <p:sp>
        <p:nvSpPr>
          <p:cNvPr id="7" name="Овал 6"/>
          <p:cNvSpPr/>
          <p:nvPr/>
        </p:nvSpPr>
        <p:spPr>
          <a:xfrm>
            <a:off x="2821366" y="3806386"/>
            <a:ext cx="2880320" cy="122413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гимнастика</a:t>
            </a:r>
            <a:endParaRPr lang="ru-RU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580111" y="2785285"/>
            <a:ext cx="2376265" cy="108012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дыхательная</a:t>
            </a:r>
            <a:endParaRPr lang="ru-RU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23528" y="2901176"/>
            <a:ext cx="2520280" cy="110388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д</a:t>
            </a: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ля глаз</a:t>
            </a:r>
            <a:endParaRPr lang="ru-RU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07504" y="4648784"/>
            <a:ext cx="2520280" cy="118813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логоритмика</a:t>
            </a:r>
            <a:endParaRPr lang="ru-RU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059833" y="5455179"/>
            <a:ext cx="2520278" cy="115212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пробуждение</a:t>
            </a:r>
            <a:endParaRPr lang="ru-RU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769755" y="4560912"/>
            <a:ext cx="2376265" cy="115212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пальчиковая</a:t>
            </a:r>
            <a:endParaRPr lang="ru-RU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 flipV="1">
            <a:off x="2771800" y="3634605"/>
            <a:ext cx="432048" cy="3320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5328646" y="3634605"/>
            <a:ext cx="443770" cy="3320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2555776" y="4725144"/>
            <a:ext cx="360040" cy="3053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472100" y="4732476"/>
            <a:ext cx="360040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7" idx="4"/>
          </p:cNvCxnSpPr>
          <p:nvPr/>
        </p:nvCxnSpPr>
        <p:spPr>
          <a:xfrm>
            <a:off x="4261526" y="5030522"/>
            <a:ext cx="0" cy="4246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3167844" y="2405925"/>
            <a:ext cx="2196244" cy="104719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звуковая</a:t>
            </a:r>
            <a:endParaRPr lang="ru-RU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cxnSp>
        <p:nvCxnSpPr>
          <p:cNvPr id="25" name="Прямая со стрелкой 24"/>
          <p:cNvCxnSpPr>
            <a:stCxn id="7" idx="0"/>
            <a:endCxn id="23" idx="4"/>
          </p:cNvCxnSpPr>
          <p:nvPr/>
        </p:nvCxnSpPr>
        <p:spPr>
          <a:xfrm flipV="1">
            <a:off x="4261526" y="3453118"/>
            <a:ext cx="4440" cy="3532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821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 descr="C:\Documents and Settings\Admin\Мои документы\Мои рисунки\фонjpe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9608" y="1659797"/>
            <a:ext cx="78488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ПАЛЬЧИКОВАЯ ГИМНАСТИКА </a:t>
            </a:r>
            <a:endParaRPr lang="ru-RU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Комплекс 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упражнений, который служит основой для развития мелкой моторики, ручной умелости и координации движений рук, что, в свою очередь, способствует развитию речевого центра головного мозга. Используется на всех видах занятий и в свободное время. </a:t>
            </a:r>
          </a:p>
        </p:txBody>
      </p:sp>
      <p:sp>
        <p:nvSpPr>
          <p:cNvPr id="7" name="AutoShape 2" descr="C:\Users\Sergey\Desktop\%D0%BA%D0%BE%D0%BD%D0%BA%D1%83%D1%80%D1%81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C:\Users\Sergey\Desktop\%D0%BA%D0%BE%D0%BD%D0%BA%D1%83%D1%80%D1%81\s1200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814" y="3358585"/>
            <a:ext cx="4590256" cy="3442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436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 descr="C:\Documents and Settings\Admin\Мои документы\Мои рисунки\фонjpe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0" y="26987"/>
            <a:ext cx="9144000" cy="683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1556792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ГИМНАСТИКА ПРОБУЖДЕНИЯ </a:t>
            </a:r>
            <a:endParaRPr lang="ru-RU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Поднимает 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настроение и мышечный тонус, а также служит для профилактики нарушений осанки. Включает в себя воздушный (контрастный) метод закаливания в сочетании с общеразвивающими и координационными упражнениями. Выполняется после сна.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00192" y="4725144"/>
            <a:ext cx="803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ФОТО </a:t>
            </a:r>
          </a:p>
        </p:txBody>
      </p:sp>
      <p:pic>
        <p:nvPicPr>
          <p:cNvPr id="2050" name="Picture 2" descr="C:\Users\Sergey\Desktop\конкурс\hello_html_m327384e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840" y="3068961"/>
            <a:ext cx="5012858" cy="360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66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 descr="C:\Documents and Settings\Admin\Мои документы\Мои рисунки\фонjpe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998" y="0"/>
            <a:ext cx="9144000" cy="683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1582341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ДЫХАТЕЛЬНАЯ </a:t>
            </a: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ГИМНАСТИКА</a:t>
            </a:r>
          </a:p>
          <a:p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Система дыхательных упражнений, направленных на развитие дыхательного аппарата путем тренировки речевого и голосового аппарата, сочетающаяся с соответствующими движениями. Занятия по дыхательной гимнастике рекомендуется проводить 2-3 раза в неделю. Дыхательные упражнения проводятся 2 раза в день: в утренние часы на зарядке, на спортивных, музыкальных занятиях для восстановления </a:t>
            </a:r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дыхания</a:t>
            </a:r>
            <a:endParaRPr lang="ru-RU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44208" y="5157192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 </a:t>
            </a:r>
          </a:p>
        </p:txBody>
      </p:sp>
      <p:sp>
        <p:nvSpPr>
          <p:cNvPr id="7" name="AutoShape 2" descr="C:\Users\Sergey\Desktop\%D0%BA%D0%BE%D0%BD%D0%BA%D1%83%D1%80%D1%81\s1200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095" y="3650219"/>
            <a:ext cx="4520918" cy="3013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742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 descr="C:\Documents and Settings\Admin\Мои документы\Мои рисунки\фонjpe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28"/>
            <a:ext cx="9144000" cy="683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1629476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Звуковая гимнастика </a:t>
            </a:r>
            <a:endParaRPr lang="ru-RU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Дыхательные 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упражнения с произнесением гласных и согласных звуков. Используется на всех видах занятий и в свободное время</a:t>
            </a:r>
          </a:p>
        </p:txBody>
      </p:sp>
      <p:pic>
        <p:nvPicPr>
          <p:cNvPr id="4098" name="Picture 2" descr="C:\Users\Sergey\Desktop\конкурс\img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625" y="2780928"/>
            <a:ext cx="5148064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83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665</Words>
  <Application>Microsoft Office PowerPoint</Application>
  <PresentationFormat>Экран (4:3)</PresentationFormat>
  <Paragraphs>75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Здоровьесберегающие технологии в дошкольном образовательном учреждении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Sergey</dc:creator>
  <cp:lastModifiedBy>user1894533</cp:lastModifiedBy>
  <cp:revision>21</cp:revision>
  <dcterms:created xsi:type="dcterms:W3CDTF">2017-02-12T08:42:05Z</dcterms:created>
  <dcterms:modified xsi:type="dcterms:W3CDTF">2023-05-23T04:06:05Z</dcterms:modified>
</cp:coreProperties>
</file>