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84" r:id="rId27"/>
    <p:sldId id="285" r:id="rId28"/>
    <p:sldId id="286" r:id="rId29"/>
    <p:sldId id="287" r:id="rId30"/>
    <p:sldId id="300" r:id="rId31"/>
    <p:sldId id="301" r:id="rId32"/>
    <p:sldId id="302" r:id="rId33"/>
    <p:sldId id="288" r:id="rId34"/>
    <p:sldId id="295" r:id="rId35"/>
    <p:sldId id="290" r:id="rId36"/>
    <p:sldId id="291" r:id="rId37"/>
    <p:sldId id="296" r:id="rId38"/>
    <p:sldId id="297" r:id="rId39"/>
    <p:sldId id="298" r:id="rId40"/>
    <p:sldId id="292" r:id="rId41"/>
    <p:sldId id="293" r:id="rId42"/>
    <p:sldId id="294" r:id="rId43"/>
    <p:sldId id="27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7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в начальной школе</a:t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Кушниренко О.В. Учитель начальных классов МКОУ «Лицей №1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им.А.П.Гужвина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г.Камызяк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поставленных целей учителя используют следующие педагогические технологии: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проблемно-диалогическая технология освоения новых знаний;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формирования типа правильной читательской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деятельности;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основе «учебных ситуаций»;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уровневая дифференциация обучения;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	и	коммуникационные технологии;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оценивания учебных достижений учащихся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7632848" cy="3816424"/>
          </a:xfrm>
        </p:spPr>
        <p:txBody>
          <a:bodyPr>
            <a:normAutofit/>
          </a:bodyPr>
          <a:lstStyle/>
          <a:p>
            <a:pPr marL="0" indent="5318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школе сущностью функциональной грамотности становятся не сами знания, а четыре главные способности обучающегося: </a:t>
            </a:r>
          </a:p>
          <a:p>
            <a:pPr marL="0" indent="531813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1)добывать новые знания;</a:t>
            </a:r>
          </a:p>
          <a:p>
            <a:pPr marL="0" indent="531813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применять полученные знания на практике; </a:t>
            </a:r>
          </a:p>
          <a:p>
            <a:pPr marL="0" indent="531813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3)оценивать свое знание-незнание; </a:t>
            </a:r>
          </a:p>
          <a:p>
            <a:pPr marL="0" indent="531813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4)стремиться к саморазвитию.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методы, которые способствуют развитию функциональной грамотности: ЭТО</a:t>
            </a:r>
          </a:p>
          <a:p>
            <a:pPr>
              <a:lnSpc>
                <a:spcPct val="120000"/>
              </a:lnSpc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форма работы</a:t>
            </a:r>
          </a:p>
          <a:p>
            <a:pPr>
              <a:lnSpc>
                <a:spcPct val="120000"/>
              </a:lnSpc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работы</a:t>
            </a:r>
          </a:p>
          <a:p>
            <a:pPr>
              <a:lnSpc>
                <a:spcPct val="120000"/>
              </a:lnSpc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</a:t>
            </a:r>
          </a:p>
          <a:p>
            <a:pPr>
              <a:lnSpc>
                <a:spcPct val="120000"/>
              </a:lnSpc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</a:t>
            </a:r>
          </a:p>
          <a:p>
            <a:pPr>
              <a:lnSpc>
                <a:spcPct val="120000"/>
              </a:lnSpc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</a:p>
          <a:p>
            <a:pPr>
              <a:lnSpc>
                <a:spcPct val="120000"/>
              </a:lnSpc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 деловые игры</a:t>
            </a:r>
          </a:p>
          <a:p>
            <a:pPr>
              <a:lnSpc>
                <a:spcPct val="120000"/>
              </a:lnSpc>
            </a:pP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132856"/>
            <a:ext cx="7776864" cy="4351908"/>
          </a:xfrm>
        </p:spPr>
        <p:txBody>
          <a:bodyPr>
            <a:normAutofit/>
          </a:bodyPr>
          <a:lstStyle/>
          <a:p>
            <a:pPr marL="0" indent="625475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рассматривается как совокупность двух групп компонентов: интегративных и предметных. Предметные  соответствуют предметам учебного плана начальной школы. К интегративным относятся коммуникативная, читательская, информационная, социальная грамотность, формирующиеся на любом предметном содержании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5289451"/>
          </a:xfrm>
        </p:spPr>
        <p:txBody>
          <a:bodyPr>
            <a:normAutofit fontScale="62500" lnSpcReduction="20000"/>
          </a:bodyPr>
          <a:lstStyle/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базовым навыком функциональной грамотности . Это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  <a:p>
            <a:pPr marL="0" indent="3587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умение работать с информацией (читать, прежде всего) становится обязательным условием успешности. 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осознанности чтения необходимо уделять самое пристальное внимание, особенно на первой ступени образования. Осознанное чтение является основой саморазвития личности – грамотно читающий человек понимает текст, размышляет над его содержанием, легко излагает свои мысли, свободно общается. Осознанное чтение создает базу не только для успешности на уроках русского языка и литературы, но и является гарантией успеха в любой предметной области, основой развития ключевых компетентностей.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читательской грамотности очень важно организовать «читательское пространство»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Пробно-поисковые ситуации;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Беседы-дискуссии;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задай вопрос;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пример учителя;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устного словесного рисования;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Словарно-стилистическая работа;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драматизации;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060848"/>
            <a:ext cx="7488832" cy="4464497"/>
          </a:xfrm>
        </p:spPr>
        <p:txBody>
          <a:bodyPr>
            <a:normAutofit fontScale="92500"/>
          </a:bodyPr>
          <a:lstStyle/>
          <a:p>
            <a:pPr marL="0" indent="358775" algn="just">
              <a:lnSpc>
                <a:spcPct val="110000"/>
              </a:lnSpc>
              <a:buNone/>
            </a:pPr>
            <a:r>
              <a:rPr lang="ru-RU" sz="3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5318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 математика предполагает формирование математических счетных навыков, ознакомление с основами геометрии;</a:t>
            </a:r>
          </a:p>
          <a:p>
            <a:pPr marL="0" indent="5318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самостоятельного распознавания предметов на плоскости, практическое умения ориентироваться во времени, умение решать задачи, сюжет который связан с жизненными ситуациями. </a:t>
            </a:r>
          </a:p>
          <a:p>
            <a:pPr marL="0" indent="5318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значение сегодня придается формированию логической грамотности у учащихся и основным средством её формирования являются уроки математики. Главной задачей уроков математики являются интеллектуальное развитие ребенка, важной составляющей которого является словесно - логическое мышление.</a:t>
            </a:r>
          </a:p>
          <a:p>
            <a:pPr marL="0" indent="531813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929411"/>
          </a:xfrm>
        </p:spPr>
        <p:txBody>
          <a:bodyPr>
            <a:noAutofit/>
          </a:bodyPr>
          <a:lstStyle/>
          <a:p>
            <a:pPr marL="0" indent="531813" algn="just">
              <a:spcBef>
                <a:spcPts val="0"/>
              </a:spcBef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–это 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проблематикой.</a:t>
            </a:r>
          </a:p>
          <a:p>
            <a:pPr marL="0" indent="531813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 “Окружающий мир” является интегрированным и состоит из модулей естественнонаучной и социально-гуманитарной направленности, а также предусматривает изучение основ безопасности жизнедеятельности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713387"/>
          </a:xfrm>
        </p:spPr>
        <p:txBody>
          <a:bodyPr>
            <a:normAutofit/>
          </a:bodyPr>
          <a:lstStyle/>
          <a:p>
            <a:pPr marL="0" indent="5318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заданий на уроках окружающего мира можно условно разделить на 3 группы:</a:t>
            </a:r>
          </a:p>
          <a:p>
            <a:pPr marL="0" indent="5318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Задания, формирующие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естественнонаучной грамотности.</a:t>
            </a:r>
          </a:p>
          <a:p>
            <a:pPr marL="0" indent="5318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Задания, направленные на применение знаний на практике.</a:t>
            </a:r>
          </a:p>
          <a:p>
            <a:pPr marL="0" indent="531813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Задания, позволяющие сформировать опыт рассуждения при решении нестандартных задач – жизненных ситуаций.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7632848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требования времени таковы, что каждый день наши дети сталкиваются с огромным количеством задач, которые необходимо не только решить, но и найти рациональное и неординарное решение. Перед учителем ставятся новые задачи: научить не только грамотно решать эти задачи, но и делать выводы, систематизировать накопленные знания, уметь самостоятельно добывать необходимую информацию.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81336"/>
            <a:ext cx="8229600" cy="5427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«Урок без темы»</a:t>
            </a:r>
            <a:endParaRPr lang="en-US" sz="6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приём </a:t>
            </a:r>
            <a:r>
              <a:rPr lang="ru-RU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направленный на создание внешней мотивации изучения темы урока. Данный прием позволяет привлечь интерес учащихся к изучению новой темы, не блокируя восприятия непонятными терминами.</a:t>
            </a:r>
          </a:p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6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Учитель записывает на доске слово «тема», выдерживает паузу до тех пор, пока все не обратят внимание на руку учителя, которая не хочет выводить саму тему.</a:t>
            </a:r>
          </a:p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ребята, извините, но моя рука отказалась написать тему урока, и, кажется, неслучайно! Вот вам еще одна загадка, которую вы разгадаете уже в середине урока: почему рука отказалась записать тему урока?</a:t>
            </a:r>
          </a:p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вопрос записывает в уголке классной доски.</a:t>
            </a:r>
          </a:p>
          <a:p>
            <a:pPr marL="0" indent="3587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 ребята, вам предстоит проанализировать и доказать, с точки зрения полезности, отсутствие темы в начале урока! Но начинать урок нам все равно надо, и начнем с хорошо знакомого материала…</a:t>
            </a:r>
            <a:endParaRPr lang="ru-RU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358775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«Ложная альтернатива» (прием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внимание слушателя уводится в сторону с помощью альтернативы "или-или", совершенно произвольно выраженной. Ни один из предлагаемых ответов не является верным.</a:t>
            </a:r>
          </a:p>
          <a:p>
            <a:pPr marL="0" indent="358775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предлагает вразброс обычные загадки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лжезагадки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дети должны их угадывать и указывать их тип. Например:</a:t>
            </a:r>
          </a:p>
          <a:p>
            <a:pPr marL="0" indent="3587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будет 8 + 4: 11 или 13 ?</a:t>
            </a:r>
          </a:p>
          <a:p>
            <a:pPr marL="0" indent="3587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растет не березе - яблоки или груши?</a:t>
            </a:r>
          </a:p>
          <a:p>
            <a:pPr marL="0" indent="3587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"часы" - пишется как "чесы" или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"?</a:t>
            </a:r>
          </a:p>
          <a:p>
            <a:pPr marL="0" indent="3587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быстрее плавает - котенок или цыпленок?</a:t>
            </a:r>
          </a:p>
          <a:p>
            <a:pPr marL="0" indent="3587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России - Париж или Минск?</a:t>
            </a:r>
          </a:p>
          <a:p>
            <a:pPr marL="0" indent="358775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звери живут в Африке - мамонты или динозавры?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7214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358775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«Я возьму тебя с собой»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>
              <a:lnSpc>
                <a:spcPct val="120000"/>
              </a:lnSpc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Учитель загадывает признак, по которому будет собрано множество объектов. Задача класса угадать этот признак. Для этого они называют разнообразные предметы, а учитель говорит, возьмет ли он их с собой или нет. Игра продолжается, пока кто-то из учеников не догадается, какой признак объединяет все «взятые» предметы.</a:t>
            </a:r>
          </a:p>
          <a:p>
            <a:pPr marL="0" indent="358775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беру тебя с собой» - гибкий прием, который можно изменять согласно теме урока.</a:t>
            </a:r>
          </a:p>
          <a:p>
            <a:pPr marL="0" indent="358775">
              <a:lnSpc>
                <a:spcPct val="120000"/>
              </a:lnSpc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грамотность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способность человека осваивать и использовать естественнонаучные знания для распознавания и постановки вопросов, для освоения новых знаний и объяснения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явлений.</a:t>
            </a:r>
          </a:p>
          <a:p>
            <a:pPr marL="0" indent="358775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учителя - помочь ученику ориентироваться в обилии поступающей информации.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9939"/>
            <a:ext cx="8229600" cy="6840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358775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«Хорошо - плохо»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направлен на активизацию мыслительной деятельности обучающихся на уроке, формирование представления о том, как устроено противоречие. Формирует познавательные умений: обучающиеся осознанно и произвольно строят речевые высказывания в устной форме; устанавливают причинно-следственные связи; строят логические цепочки рассуждений и приводят доказательства.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 формируются: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находить положительные и отрицательные стороны в любом объекте, ситуации;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разрешать противоречия;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 объект, ситуацию с разных позиций.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на уроке окружающего мира учитель задает ситуацию: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«Погода». Одним из природных явлений является дождь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8775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Найдите плюсы или минусы данного явления.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делится на 2 команды. Одна ищет плюсы, другая ищет минусы.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вам предлагаю оставить эту же тему, но взять природное явление - снег. Найдите плюсы и минусы данного явления.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когда идёт снег, потому что…….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Плохо, когда идёт снег, потому что……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вы сейчас оценивали объект, ситуацию с разных позиций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84633"/>
            <a:ext cx="8229600" cy="57935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531813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"Займись синтезом"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1813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Интересный способ ввести себя в состояние творчества заключается в смешивании различных видов восприятия, способности ощущать вкус звуков, слышать цвета, обонять ощущения.</a:t>
            </a:r>
          </a:p>
          <a:p>
            <a:pPr marL="0" indent="531813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18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пахнет слово "учитель"?</a:t>
            </a:r>
          </a:p>
          <a:p>
            <a:pPr marL="0" indent="5318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на ощупь число 7?</a:t>
            </a:r>
          </a:p>
          <a:p>
            <a:pPr marL="0" indent="5318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вкус у сиреневого цвета?</a:t>
            </a:r>
          </a:p>
          <a:p>
            <a:pPr marL="0" indent="5318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форма у среды (как она выглядит)?</a:t>
            </a:r>
          </a:p>
          <a:p>
            <a:pPr marL="0" indent="5318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музыку вы слышите, когда представляете лицо пожилого человека, смеющегося ребенка?</a:t>
            </a:r>
          </a:p>
          <a:p>
            <a:pPr marL="0" indent="531813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творческого восприятия, совершенствования механизмов переключения можно добиться, регулярно работая над подобными упражнениями.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карточек</a:t>
            </a:r>
            <a:endParaRPr lang="ru-RU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005" y="213285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531813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классе хорошо читающим детям можно предложить задание с отрывком из сказки Николая Носова «Винтик,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Шпунтик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пылесос». Часто ученики находят элементы информации по формальным признакам: видят заглавную букву – значит, это начало предложения или имя собственное. А что если нужен навык просмотрового чтения? Как перепроверить себя: как же зовут героя? Если ребенок не знаком с текстом, он может сделать вывод, что, раз есть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Шпунтик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может быть и герой Пылесос.</a:t>
            </a:r>
          </a:p>
          <a:p>
            <a:pPr marL="0" indent="531813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карточках для первого класса задания озвучиваются. На прочтении инструкции можно сэкономить время, если ребенок хорошо усваивает материал на слух. Также можно слушать и просматривать текст, а можно читать вместе с диктором или самому.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68549"/>
            <a:ext cx="8229600" cy="5289451"/>
          </a:xfrm>
        </p:spPr>
        <p:txBody>
          <a:bodyPr>
            <a:normAutofit fontScale="77500" lnSpcReduction="20000"/>
          </a:bodyPr>
          <a:lstStyle/>
          <a:p>
            <a:pPr marL="0" indent="531813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по заголовку понять, о чем произведение? Иногда можно, иногда – нет. В этом задании на читательскую грамотность ребенок попробует угадать, кто является героем рассказа Станислава Востокова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птица». Здесь нет одного правильного ответа. Ученик может выбрать как сразу три варианта ответа, так и нажать «пока не знаю». Переходя на следующий этап задания, он удивится, узнав героя рассказа, и отметит верный ответ, соотнеся текстовую информацию с иллюстрацией.</a:t>
            </a:r>
          </a:p>
          <a:p>
            <a:pPr marL="0" indent="531813" algn="just">
              <a:lnSpc>
                <a:spcPct val="120000"/>
              </a:lnSpc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\Поправить подпись под третьей картинкой в первом ряду – «Розовый вьюрок»</a:t>
            </a:r>
          </a:p>
          <a:p>
            <a:pPr marL="0" indent="531813" algn="just">
              <a:lnSpc>
                <a:spcPct val="12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7416824" cy="5505475"/>
          </a:xfrm>
        </p:spPr>
        <p:txBody>
          <a:bodyPr>
            <a:normAutofit/>
          </a:bodyPr>
          <a:lstStyle/>
          <a:p>
            <a:pPr marL="0" indent="5318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читательскую грамотность основываются на реальных жизненных ситуациях. Третьеклассники в одном из заданий стартовой работы будут искать нужную информацию на афише выставки детских рисунков. Здесь ребенку пригодится навык чтения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текста, умение выискивать информацию, поданную различными способами: разными шрифтами, через расположение материала и оформление. Как и в жизни, он должен определиться, насколько удобно ему будет отправиться в океанариум, в какое время, сложно ли добраться до места.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420888"/>
            <a:ext cx="7571184" cy="4248471"/>
          </a:xfrm>
        </p:spPr>
        <p:txBody>
          <a:bodyPr>
            <a:normAutofit/>
          </a:bodyPr>
          <a:lstStyle/>
          <a:p>
            <a:pPr marL="0" indent="5318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Четвероклассники в одном из заданий стартовой работы расположат фигурки фотографа и туриста на схеме. Задание проверяет, насколько дети умеют синтезировать информацию, полученную из разных источников. Чтобы правильно расположить фигурки, нужно не только рассмотреть фотографию и прочитать текст, но и проанализировать схему. Только после этого ученики смогут ответить, с какой позиции снимал фотограф, а с какой путешественники рассматривали соборы.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01008"/>
            <a:ext cx="8280920" cy="1470025"/>
          </a:xfrm>
        </p:spPr>
        <p:txBody>
          <a:bodyPr>
            <a:noAutofit/>
          </a:bodyPr>
          <a:lstStyle/>
          <a:p>
            <a:pPr indent="45085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встают перед учителем вопросы: как научить ребенка учиться, ориентироваться в большом объеме информации, работать с текстом? Как вызвать активную познавательную деятельность? Как вызвать положительное отношение к учебе? Как формировать функциональную грамотность? Появляется необходимость в новых педагогических технологиях, в эффективных формах образовательного процесса, в активных методах и приемах обучения, которые направлены на развитие познавательной, мыслительной активности, которая в свою очередь направлена на отработку, обогащение знаний каждого учащегося, развитие его функциональной грамотности.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финансовой грамотности в начальной школе.</a:t>
            </a:r>
            <a:endParaRPr lang="ru-RU" sz="5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Кушниренко О.В. Учитель начальных классов МКОУ «Лицей №1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им.А.П.Гужвина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г.Камызяк»</a:t>
            </a:r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требования времени таковы, что каждый день наши дети сталкиваются с огромным количеством задач, которые необходимо не только решить, но и найти рациональное и неординарное решение. Перед учителем ставятся новые задачи: научить не только грамотно решать эти задачи, но и делать выводы, систематизировать накопленные знания, уметь самостоятельно добывать необходимую информацию.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быть успешным в обучении, ребенок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Такой навык формируется на каждом из предметов, не только в рамках русского языка и литературного чтения. Осмысливать информацию и понимать, для чего она понадобится в будущем, важно в рамках каждого из школьных предметов: математики, окружающего мира и так далее.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285720" y="428604"/>
            <a:ext cx="8568952" cy="60486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85926"/>
            <a:ext cx="807249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Финансовая</a:t>
            </a:r>
            <a:r>
              <a:rPr lang="ru-RU" sz="2800" dirty="0" smtClean="0"/>
              <a:t> </a:t>
            </a:r>
            <a:r>
              <a:rPr lang="ru-RU" sz="2800" b="1" dirty="0" smtClean="0"/>
              <a:t>грамотность</a:t>
            </a:r>
            <a:r>
              <a:rPr lang="ru-RU" sz="2800" dirty="0" smtClean="0"/>
              <a:t> — </a:t>
            </a:r>
            <a:r>
              <a:rPr lang="ru-RU" sz="2800" b="1" dirty="0" smtClean="0"/>
              <a:t>это </a:t>
            </a:r>
            <a:r>
              <a:rPr lang="ru-RU" sz="2800" dirty="0" smtClean="0"/>
              <a:t>совокупность знаний, навыков и установок в сфере </a:t>
            </a:r>
            <a:r>
              <a:rPr lang="ru-RU" sz="2800" b="1" dirty="0" smtClean="0"/>
              <a:t>финансового</a:t>
            </a:r>
            <a:r>
              <a:rPr lang="ru-RU" sz="2800" dirty="0" smtClean="0"/>
              <a:t> поведения человека, </a:t>
            </a:r>
            <a:br>
              <a:rPr lang="ru-RU" sz="2800" dirty="0" smtClean="0"/>
            </a:br>
            <a:r>
              <a:rPr lang="ru-RU" sz="2800" dirty="0" smtClean="0"/>
              <a:t>ведущих к улучшению </a:t>
            </a:r>
            <a:br>
              <a:rPr lang="ru-RU" sz="2800" dirty="0" smtClean="0"/>
            </a:br>
            <a:r>
              <a:rPr lang="ru-RU" sz="2800" dirty="0" smtClean="0"/>
              <a:t>благосостояния и </a:t>
            </a:r>
            <a:br>
              <a:rPr lang="ru-RU" sz="2800" dirty="0" smtClean="0"/>
            </a:br>
            <a:r>
              <a:rPr lang="ru-RU" sz="2800" dirty="0" smtClean="0"/>
              <a:t>повышению </a:t>
            </a:r>
            <a:br>
              <a:rPr lang="ru-RU" sz="2800" dirty="0" smtClean="0"/>
            </a:br>
            <a:r>
              <a:rPr lang="ru-RU" sz="2800" dirty="0" smtClean="0"/>
              <a:t>качества жизни.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4" name="Picture 2" descr="C:\Users\Sanalatiy\Desktop\Фин грамотность.jpg"/>
          <p:cNvPicPr>
            <a:picLocks noChangeAspect="1" noChangeArrowheads="1"/>
          </p:cNvPicPr>
          <p:nvPr/>
        </p:nvPicPr>
        <p:blipFill>
          <a:blip r:embed="rId2"/>
          <a:srcRect l="11421" t="34648" r="9776" b="16111"/>
          <a:stretch>
            <a:fillRect/>
          </a:stretch>
        </p:blipFill>
        <p:spPr bwMode="auto">
          <a:xfrm>
            <a:off x="3839081" y="3500438"/>
            <a:ext cx="5304918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67544" y="1484784"/>
            <a:ext cx="8352928" cy="48965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28596" y="857232"/>
            <a:ext cx="6840760" cy="5184576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2"/>
          <a:stretch/>
        </p:blipFill>
        <p:spPr>
          <a:xfrm>
            <a:off x="580996" y="1009632"/>
            <a:ext cx="6840760" cy="518457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82340"/>
            <a:ext cx="7715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Предметные области исследования финансовой грамотности: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1.Доходы и расходы </a:t>
            </a:r>
            <a:br>
              <a:rPr lang="ru-RU" sz="2400" dirty="0" smtClean="0"/>
            </a:br>
            <a:r>
              <a:rPr lang="ru-RU" sz="2400" dirty="0" smtClean="0"/>
              <a:t>2.Финансовое планирование и бюджет </a:t>
            </a:r>
            <a:br>
              <a:rPr lang="ru-RU" sz="2400" dirty="0" smtClean="0"/>
            </a:br>
            <a:r>
              <a:rPr lang="ru-RU" sz="2400" dirty="0" smtClean="0"/>
              <a:t>3. Личные сбережения </a:t>
            </a:r>
            <a:br>
              <a:rPr lang="ru-RU" sz="2400" dirty="0" smtClean="0"/>
            </a:br>
            <a:r>
              <a:rPr lang="ru-RU" sz="2400" dirty="0" smtClean="0"/>
              <a:t>4. Кредитование </a:t>
            </a:r>
            <a:br>
              <a:rPr lang="ru-RU" sz="2400" dirty="0" smtClean="0"/>
            </a:br>
            <a:r>
              <a:rPr lang="ru-RU" sz="2400" dirty="0" smtClean="0"/>
              <a:t>5. Инвестирование </a:t>
            </a:r>
            <a:br>
              <a:rPr lang="ru-RU" sz="2400" dirty="0" smtClean="0"/>
            </a:br>
            <a:r>
              <a:rPr lang="ru-RU" sz="2400" dirty="0" smtClean="0"/>
              <a:t>6.Страхование </a:t>
            </a:r>
            <a:br>
              <a:rPr lang="ru-RU" sz="2400" dirty="0" smtClean="0"/>
            </a:br>
            <a:r>
              <a:rPr lang="ru-RU" sz="2400" dirty="0" smtClean="0"/>
              <a:t>7.Риски и финансовая безопасность </a:t>
            </a:r>
            <a:br>
              <a:rPr lang="ru-RU" sz="2400" dirty="0" smtClean="0"/>
            </a:br>
            <a:r>
              <a:rPr lang="ru-RU" sz="2400" dirty="0" smtClean="0"/>
              <a:t>8.Защита прав потребителей </a:t>
            </a:r>
            <a:br>
              <a:rPr lang="ru-RU" sz="2400" dirty="0" smtClean="0"/>
            </a:br>
            <a:r>
              <a:rPr lang="ru-RU" sz="2400" dirty="0" smtClean="0"/>
              <a:t>9.Общие знания экономики и азы финансовой арифметики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Задания, направленные на формирование финансовой грамотности:</a:t>
            </a:r>
            <a:endParaRPr lang="ru-RU" dirty="0"/>
          </a:p>
        </p:txBody>
      </p:sp>
      <p:pic>
        <p:nvPicPr>
          <p:cNvPr id="3" name="Picture 2" descr="C:\Users\Sanalatiy\Desktop\Магазин.jpg"/>
          <p:cNvPicPr>
            <a:picLocks noChangeAspect="1" noChangeArrowheads="1"/>
          </p:cNvPicPr>
          <p:nvPr/>
        </p:nvPicPr>
        <p:blipFill>
          <a:blip r:embed="rId2"/>
          <a:srcRect t="22222" r="60938" b="9722"/>
          <a:stretch>
            <a:fillRect/>
          </a:stretch>
        </p:blipFill>
        <p:spPr bwMode="auto">
          <a:xfrm>
            <a:off x="5929322" y="1500174"/>
            <a:ext cx="3000364" cy="2940383"/>
          </a:xfrm>
          <a:prstGeom prst="rect">
            <a:avLst/>
          </a:prstGeom>
          <a:noFill/>
        </p:spPr>
      </p:pic>
      <p:pic>
        <p:nvPicPr>
          <p:cNvPr id="4" name="Picture 4" descr="https://documents.infourok.ru/6b639689-59c4-4f57-b47a-6c792bf6c19b/0/image006.jpg"/>
          <p:cNvPicPr>
            <a:picLocks noChangeAspect="1" noChangeArrowheads="1"/>
          </p:cNvPicPr>
          <p:nvPr/>
        </p:nvPicPr>
        <p:blipFill>
          <a:blip r:embed="rId3"/>
          <a:srcRect b="10937"/>
          <a:stretch>
            <a:fillRect/>
          </a:stretch>
        </p:blipFill>
        <p:spPr bwMode="auto">
          <a:xfrm>
            <a:off x="357158" y="2643182"/>
            <a:ext cx="573881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jimcdn.com/app/cms/image/transf/dimension=1200x10000:format=jpg/path/se9789064e27a7934/image/ic77c20bedd842319/version/1645780941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534377" cy="480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способность человека вступать в отношения с внешней средой и максимально быстро адаптироваться и функционировать в ней. 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5002">
            <a:off x="4716016" y="1340768"/>
            <a:ext cx="3744416" cy="4992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39139">
            <a:off x="629445" y="1366028"/>
            <a:ext cx="3723878" cy="496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272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5754">
            <a:off x="424058" y="421164"/>
            <a:ext cx="4354047" cy="326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3012">
            <a:off x="4402935" y="1622951"/>
            <a:ext cx="4335850" cy="325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6679">
            <a:off x="566038" y="3474146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5877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88640"/>
            <a:ext cx="3278257" cy="437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4318">
            <a:off x="5313195" y="3821906"/>
            <a:ext cx="3593234" cy="269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6304">
            <a:off x="292770" y="3699797"/>
            <a:ext cx="3728804" cy="279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1871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190" y="213285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531813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приемы помогают значительно улучшить восприятие предмета школьником, вызывают интерес к поставленным задачам.</a:t>
            </a:r>
          </a:p>
          <a:p>
            <a:pPr marL="0" indent="531813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на уроках приёмы и методы работы способствуют развитию информационно-образовательной среды, направленной на формирование функциональной грамотности учащихся. Методы и приёмы лучше вводить постепенно, воспитывая у учащихся культуру дискуссии и сотрудничества; применять данные методики не обязательно все на одном уроке, главное, чтобы работа велась в системе.</a:t>
            </a:r>
          </a:p>
          <a:p>
            <a:pPr marL="0" indent="531813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увлечь и «заразить» детей, показать им значимость их деятельности и вселить уверенность в своих силах.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5505475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быть успешным в обучении, ребенок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Такой навык формируется на каждом из предметов, не только в рамках русского языка и литературного чтения. Осмысливать информацию и понимать, для чего она понадобится в будущем, важно в рамках каждого из школьных предметов: математики, окружающего мира и так далее.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05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младшего школьника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следующими показателями: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успешно взаимодействовать с изменяющимся окружающим миром, используя свои способности для его совершенствования;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решать различные (в т.ч. нестандартные) учебные и жизненные задачи, обладать сформированными умениями строить алгоритмы основных видов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строить социальные отношения в соответствии с нравственно-этическими ценностями социума, правилами партнерства и сотрудничества;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рефлексивных умений, обеспечивающих оценку своей грамотности, стремление к дальнейшему образованию, самообразованию и духовному развитию; умением прогнозировать свое будущее.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00823"/>
            <a:ext cx="8229600" cy="54334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учителем в начальной школе стоит колоссальная задача: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ребёнка.</a:t>
            </a:r>
          </a:p>
          <a:p>
            <a:pPr>
              <a:lnSpc>
                <a:spcPct val="12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мышление- из наглядно-действенного перевести его в абстрактно-логическое </a:t>
            </a:r>
          </a:p>
          <a:p>
            <a:pPr>
              <a:lnSpc>
                <a:spcPct val="12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речь, аналитико-синтетические способности, развить память и внимание, фантазию и воображение </a:t>
            </a:r>
          </a:p>
          <a:p>
            <a:pPr>
              <a:lnSpc>
                <a:spcPct val="12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восприятие </a:t>
            </a:r>
          </a:p>
          <a:p>
            <a:pPr>
              <a:lnSpc>
                <a:spcPct val="12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моторную функцию, способность контролировать свои движения, а также мелкую моторику </a:t>
            </a:r>
          </a:p>
          <a:p>
            <a:pPr>
              <a:lnSpc>
                <a:spcPct val="120000"/>
              </a:lnSpc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коммуникативные способности, способность общаться, контролировать эмоции, управлять своим поведением.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Решая эти задачи, педагог  получает в результате функционально развитую личность.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b="1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поставленных целей учителя используют следующие педагогические технологии: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проблемно-диалогическая технология освоения новых знаний;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формирования типа правильной читательской деятельности;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деятельности; 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основе «учебных ситуаций»;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уровневая дифференциация обучения; 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	и	коммуникационные технологии; 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оценивания учебных достижений учащихся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5577483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  <a:endParaRPr lang="en-US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1865</Words>
  <Application>Microsoft Office PowerPoint</Application>
  <PresentationFormat>Экран (4:3)</PresentationFormat>
  <Paragraphs>139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Функциональная грамотность в начальной школе </vt:lpstr>
      <vt:lpstr>Современные требования времени таковы, что каждый день наши дети сталкиваются с огромным количеством задач, которые необходимо не только решить, но и найти рациональное и неординарное решение. Перед учителем ставятся новые задачи: научить не только грамотно решать эти задачи, но и делать выводы, систематизировать накопленные знания, уметь самостоятельно добывать необходимую информацию.</vt:lpstr>
      <vt:lpstr>Вот и встают перед учителем вопросы: как научить ребенка учиться, ориентироваться в большом объеме информации, работать с текстом? Как вызвать активную познавательную деятельность? Как вызвать положительное отношение к учебе? Как формировать функциональную грамотность? Появляется необходимость в новых педагогических технологиях, в эффективных формах образовательного процесса, в активных методах и приемах обучения, которые направлены на развитие познавательной, мыслительной активности, которая в свою очередь направлена на отработку, обогащение знаний каждого учащегося, развитие его функциональной грамотности.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Примеры карточек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Задания, направленные на формирование финансовой грамотности:</vt:lpstr>
      <vt:lpstr>Слайд 39</vt:lpstr>
      <vt:lpstr>Слайд 40</vt:lpstr>
      <vt:lpstr>Слайд 41</vt:lpstr>
      <vt:lpstr>Слайд 42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k206</dc:creator>
  <cp:lastModifiedBy>k206</cp:lastModifiedBy>
  <cp:revision>24</cp:revision>
  <dcterms:created xsi:type="dcterms:W3CDTF">2022-11-02T07:17:29Z</dcterms:created>
  <dcterms:modified xsi:type="dcterms:W3CDTF">2022-12-09T06:36:45Z</dcterms:modified>
</cp:coreProperties>
</file>