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67" r:id="rId3"/>
    <p:sldId id="268" r:id="rId4"/>
    <p:sldId id="260" r:id="rId5"/>
    <p:sldId id="288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1" r:id="rId22"/>
    <p:sldId id="290" r:id="rId23"/>
    <p:sldId id="282" r:id="rId24"/>
    <p:sldId id="283" r:id="rId25"/>
    <p:sldId id="284" r:id="rId26"/>
    <p:sldId id="285" r:id="rId27"/>
    <p:sldId id="291" r:id="rId28"/>
    <p:sldId id="29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00FF"/>
    <a:srgbClr val="0066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A6B27-8069-4044-98F2-87D3DE0B8AB7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ABE49-3290-4295-8A57-C47A338EC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ABE49-3290-4295-8A57-C47A338EC23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BDAC-D485-42AA-86BF-5C85E846E25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76A9-95B9-4087-A524-87748EB0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D798-656F-42F2-909C-19FCAFBBA8C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429F-F5B7-4056-94CF-8A902413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E822-4EE9-4FC6-AC74-861D29B1686C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B3BA-FF5B-408B-898F-458715DD5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274C-A1E8-4D6B-BC29-903BAD311734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BFF5-BD96-4694-AFD4-4F18A07D2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2F29-B94D-481F-BA9E-6154B629F46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9260-731D-4A7C-9B9C-C80621F55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3E6F-2937-45D0-9F6A-6133DE952831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7EAF-8008-4330-B048-2401A9ACF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4FDF-5630-4349-ACC1-752ED76BDA3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5598-BF7A-4D49-85B8-1FA94A27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D0CB-C8E0-4C9F-B3EB-9A1CF275739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B630-AF0E-4A41-82CB-E24976E8A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E616-8B98-4F62-8A9B-471ABE9EEBB4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7-AA7C-4DC5-8B0E-725C97C3C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4309-76C7-4CA8-936C-D1E8163FB842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C6F1-43F3-413B-8A84-75B89025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AE85-2221-4949-AE0B-18C5D4AB4A0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5A41-88E0-46C6-BC86-FB7656BAD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9FFD1-8A70-4829-91AB-1EDFA4EE3102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E0415-AD07-44CE-BE26-7ECBBE5EB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8520" y="0"/>
            <a:ext cx="9252520" cy="6857999"/>
          </a:xfrm>
          <a:prstGeom prst="rect">
            <a:avLst/>
          </a:prstGeom>
        </p:spPr>
      </p:pic>
      <p:pic>
        <p:nvPicPr>
          <p:cNvPr id="3" name="Рисунок 2" descr="DSCN04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7584" y="4581128"/>
            <a:ext cx="158417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188640"/>
            <a:ext cx="7200800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Подвижные и спортивные игры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DSCN037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124744"/>
            <a:ext cx="4392488" cy="2924944"/>
          </a:xfrm>
          <a:prstGeom prst="rect">
            <a:avLst/>
          </a:prstGeom>
        </p:spPr>
      </p:pic>
      <p:pic>
        <p:nvPicPr>
          <p:cNvPr id="9" name="Рисунок 8" descr="SDC1268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4077072"/>
            <a:ext cx="4320480" cy="2592288"/>
          </a:xfrm>
          <a:prstGeom prst="rect">
            <a:avLst/>
          </a:prstGeom>
        </p:spPr>
      </p:pic>
      <p:pic>
        <p:nvPicPr>
          <p:cNvPr id="12" name="Рисунок 11" descr="SDC1069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3501008"/>
            <a:ext cx="4392488" cy="3168352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88024" y="1607314"/>
            <a:ext cx="38884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физкультурного занятия, на прогулке, в групповой комнате – малой, со средней степенью подвижности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03648" y="188640"/>
            <a:ext cx="6552728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7864" y="18864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Релаксация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DSCN04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2636912"/>
            <a:ext cx="4608512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2474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используется спокойная классическая музыка (Чайковский, Рахманинов), звуки природы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14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1700808"/>
            <a:ext cx="3888432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0080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60" dirty="0" smtClean="0">
                <a:solidFill>
                  <a:srgbClr val="000099"/>
                </a:solidFill>
              </a:rPr>
              <a:t>Тише, тише, тишина !   Разговаривать</a:t>
            </a:r>
            <a:r>
              <a:rPr lang="en-US" spc="-60" dirty="0" smtClean="0">
                <a:solidFill>
                  <a:srgbClr val="000099"/>
                </a:solidFill>
              </a:rPr>
              <a:t> </a:t>
            </a:r>
            <a:r>
              <a:rPr lang="ru-RU" spc="-60" dirty="0" smtClean="0">
                <a:solidFill>
                  <a:srgbClr val="000099"/>
                </a:solidFill>
              </a:rPr>
              <a:t>нельзя ! </a:t>
            </a:r>
            <a:br>
              <a:rPr lang="ru-RU" spc="-60" dirty="0" smtClean="0">
                <a:solidFill>
                  <a:srgbClr val="000099"/>
                </a:solidFill>
              </a:rPr>
            </a:br>
            <a:r>
              <a:rPr lang="ru-RU" spc="-120" dirty="0" smtClean="0">
                <a:solidFill>
                  <a:srgbClr val="000099"/>
                </a:solidFill>
              </a:rPr>
              <a:t>Мы устали – надо спать, ляжем  тихо  на  кровать,</a:t>
            </a:r>
          </a:p>
          <a:p>
            <a:r>
              <a:rPr lang="ru-RU" spc="-120" dirty="0" smtClean="0">
                <a:solidFill>
                  <a:srgbClr val="000099"/>
                </a:solidFill>
              </a:rPr>
              <a:t>и тихонько  будем  спать.</a:t>
            </a:r>
            <a:endParaRPr lang="ru-RU" spc="-120" dirty="0">
              <a:solidFill>
                <a:srgbClr val="000099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64088" y="4653136"/>
            <a:ext cx="33843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мы лежим на траве…                                         На зелёной </a:t>
            </a:r>
            <a:r>
              <a:rPr lang="ru-RU" spc="-11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мягкой травке…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Греет солнышко сейчас,                                                        руки тёплые у нас.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Жарче солнышко пригрело                                                     – и ногам тепло, и телу.</a:t>
            </a:r>
            <a:endParaRPr kumimoji="0" lang="ru-RU" i="0" u="none" strike="noStrike" cap="none" spc="-110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Дышится легко, вольно, глубоко</a:t>
            </a: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98477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Пальчиковая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DSCN02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4320480" cy="3024336"/>
          </a:xfrm>
          <a:prstGeom prst="rect">
            <a:avLst/>
          </a:prstGeom>
        </p:spPr>
      </p:pic>
      <p:pic>
        <p:nvPicPr>
          <p:cNvPr id="6" name="Рисунок 5" descr="DSCN02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1124744"/>
            <a:ext cx="4176464" cy="3024336"/>
          </a:xfrm>
          <a:prstGeom prst="rect">
            <a:avLst/>
          </a:prstGeom>
        </p:spPr>
      </p:pic>
      <p:pic>
        <p:nvPicPr>
          <p:cNvPr id="7" name="Рисунок 6" descr="DSCN025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79712" y="4149080"/>
            <a:ext cx="4320480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4005064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Разотру ладошки сильно,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Каждый пальчик покручу.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Поздороваюсь со всеми,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Никого не обойду.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84076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Гимнастика для глаз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DSCN04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1268760"/>
            <a:ext cx="4320480" cy="3024336"/>
          </a:xfrm>
          <a:prstGeom prst="rect">
            <a:avLst/>
          </a:prstGeom>
        </p:spPr>
      </p:pic>
      <p:pic>
        <p:nvPicPr>
          <p:cNvPr id="6" name="Рисунок 5" descr="DSCN046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1268760"/>
            <a:ext cx="4176464" cy="2880320"/>
          </a:xfrm>
          <a:prstGeom prst="rect">
            <a:avLst/>
          </a:prstGeom>
        </p:spPr>
      </p:pic>
      <p:pic>
        <p:nvPicPr>
          <p:cNvPr id="7" name="Рисунок 6" descr="DSCN045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139952" y="4149080"/>
            <a:ext cx="4824536" cy="2708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43711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ежедневно по 3-5 мин. в любое свободное время; в зависимости от интенсивности зрительной нагрузки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87624" y="260648"/>
            <a:ext cx="720080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Дыхательная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DSCN02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340768"/>
            <a:ext cx="4392488" cy="3744416"/>
          </a:xfrm>
          <a:prstGeom prst="rect">
            <a:avLst/>
          </a:prstGeom>
        </p:spPr>
      </p:pic>
      <p:pic>
        <p:nvPicPr>
          <p:cNvPr id="6" name="Рисунок 5" descr="DSCN0257 (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2996952"/>
            <a:ext cx="4392488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085184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Активизируется кислородный обмен во всех тканях организма, что способствует нормализации и оптимизации его работы в целом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504" y="1772816"/>
            <a:ext cx="43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проводится в различных формах физкультурно-оздоровительной работы.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188640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 Гимнастика бодрящая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DSCN029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4653136"/>
            <a:ext cx="3960440" cy="2204864"/>
          </a:xfrm>
          <a:prstGeom prst="rect">
            <a:avLst/>
          </a:prstGeom>
        </p:spPr>
      </p:pic>
      <p:pic>
        <p:nvPicPr>
          <p:cNvPr id="7" name="Рисунок 6" descr="DSCN028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1268760"/>
            <a:ext cx="4320480" cy="2736304"/>
          </a:xfrm>
          <a:prstGeom prst="rect">
            <a:avLst/>
          </a:prstGeom>
        </p:spPr>
      </p:pic>
      <p:pic>
        <p:nvPicPr>
          <p:cNvPr id="9" name="Рисунок 8" descr="DSCN044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4077072"/>
            <a:ext cx="4320480" cy="2780928"/>
          </a:xfrm>
          <a:prstGeom prst="rect">
            <a:avLst/>
          </a:prstGeom>
        </p:spPr>
      </p:pic>
      <p:pic>
        <p:nvPicPr>
          <p:cNvPr id="10" name="Рисунок 9" descr="DSCN03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860032" y="2492896"/>
            <a:ext cx="3888432" cy="2232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9992" y="119675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pc="-100" dirty="0" smtClean="0">
                <a:solidFill>
                  <a:srgbClr val="000099"/>
                </a:solidFill>
              </a:rPr>
              <a:t>проводится после дневного сна, форма проведения различна: упражнения </a:t>
            </a:r>
          </a:p>
          <a:p>
            <a:r>
              <a:rPr lang="ru-RU" sz="2000" i="1" spc="-100" dirty="0" smtClean="0">
                <a:solidFill>
                  <a:srgbClr val="000099"/>
                </a:solidFill>
              </a:rPr>
              <a:t> на кроватках, обширное умывание,</a:t>
            </a:r>
          </a:p>
          <a:p>
            <a:r>
              <a:rPr lang="ru-RU" sz="2000" i="1" spc="-100" dirty="0" smtClean="0">
                <a:solidFill>
                  <a:srgbClr val="000099"/>
                </a:solidFill>
              </a:rPr>
              <a:t>ходьба по коврикам «здоровья»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476672"/>
            <a:ext cx="8280920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   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здоровому образу жизни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Утренняя гимнастика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Физкультурные занятия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Занятия из серии «Азбука здоровья»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36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Самомассаж</a:t>
            </a:r>
            <a:endParaRPr lang="ru-RU" sz="36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Активный отдых</a:t>
            </a:r>
            <a:endParaRPr lang="ru-RU" sz="36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27584" y="260648"/>
            <a:ext cx="7416824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Утренняя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DSCN046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212976"/>
            <a:ext cx="4752528" cy="3456384"/>
          </a:xfrm>
          <a:prstGeom prst="rect">
            <a:avLst/>
          </a:prstGeom>
        </p:spPr>
      </p:pic>
      <p:pic>
        <p:nvPicPr>
          <p:cNvPr id="7" name="Рисунок 6" descr="SAM_17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76056" y="1484784"/>
            <a:ext cx="3851920" cy="3140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26876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Точно знаем: по утрам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Взрослым всем и малышам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Чтоб стать сильным и здоровым,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 болеть и быть весёлым,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Надо быстро просыпаться и зарядкой заниматься.</a:t>
            </a:r>
            <a:endParaRPr lang="ru-RU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260648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Физкультурные занятия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SAM_14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3608" y="4005064"/>
            <a:ext cx="3816424" cy="2636912"/>
          </a:xfrm>
          <a:prstGeom prst="rect">
            <a:avLst/>
          </a:prstGeom>
        </p:spPr>
      </p:pic>
      <p:pic>
        <p:nvPicPr>
          <p:cNvPr id="6" name="Рисунок 5" descr="Новое изображение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36096" y="1772816"/>
            <a:ext cx="3528392" cy="4896544"/>
          </a:xfrm>
          <a:prstGeom prst="rect">
            <a:avLst/>
          </a:prstGeom>
        </p:spPr>
      </p:pic>
      <p:pic>
        <p:nvPicPr>
          <p:cNvPr id="7" name="Рисунок 6" descr="Новое изображение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1412776"/>
            <a:ext cx="3240360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72" y="148478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Занятия проводятся в соответствии программой, по которой работает ДОУ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83568" y="260648"/>
            <a:ext cx="784887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Занятия из серии «Азбука здоровья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Новое изображение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2492896"/>
            <a:ext cx="4320480" cy="4221088"/>
          </a:xfrm>
          <a:prstGeom prst="rect">
            <a:avLst/>
          </a:prstGeom>
        </p:spPr>
      </p:pic>
      <p:pic>
        <p:nvPicPr>
          <p:cNvPr id="6" name="Рисунок 5" descr="DSCN03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492896"/>
            <a:ext cx="4392488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77281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  <a:r>
              <a:rPr lang="ru-RU" sz="2000" i="1" dirty="0" smtClean="0">
                <a:solidFill>
                  <a:srgbClr val="000099"/>
                </a:solidFill>
              </a:rPr>
              <a:t>проводятся в кружке </a:t>
            </a:r>
            <a:r>
              <a:rPr lang="ru-RU" sz="2000" b="1" i="1" dirty="0" smtClean="0">
                <a:solidFill>
                  <a:srgbClr val="000099"/>
                </a:solidFill>
              </a:rPr>
              <a:t>«Азбука здоровья» </a:t>
            </a:r>
            <a:r>
              <a:rPr lang="ru-RU" sz="2000" i="1" dirty="0" smtClean="0">
                <a:solidFill>
                  <a:srgbClr val="000099"/>
                </a:solidFill>
              </a:rPr>
              <a:t>один раз в неделю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364502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pc="-190" dirty="0" smtClean="0">
                <a:solidFill>
                  <a:srgbClr val="FF0000"/>
                </a:solidFill>
                <a:latin typeface="Franklin Gothic Medium Cond" pitchFamily="34" charset="0"/>
              </a:rPr>
              <a:t>,,</a:t>
            </a:r>
            <a:endParaRPr lang="ru-RU" sz="4400" spc="-19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260648"/>
            <a:ext cx="712879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Самомассаж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DSCN03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4005064"/>
            <a:ext cx="4104456" cy="2636912"/>
          </a:xfrm>
          <a:prstGeom prst="rect">
            <a:avLst/>
          </a:prstGeom>
        </p:spPr>
      </p:pic>
      <p:pic>
        <p:nvPicPr>
          <p:cNvPr id="7" name="Рисунок 6" descr="DSCN03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4005064"/>
            <a:ext cx="4032448" cy="2664296"/>
          </a:xfrm>
          <a:prstGeom prst="rect">
            <a:avLst/>
          </a:prstGeom>
        </p:spPr>
      </p:pic>
      <p:pic>
        <p:nvPicPr>
          <p:cNvPr id="8" name="Рисунок 7" descr="DSCN045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139952" y="1340768"/>
            <a:ext cx="4824536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412776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Самомассаж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проводится                                      в игровой форме ежедневно,                                                  в виде пятиминутного занятия                                         или в виде динамической паузы                                на занятиях. 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 </a:t>
            </a:r>
          </a:p>
          <a:p>
            <a:endParaRPr lang="ru-RU" sz="2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Активный отдых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SAM_14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27984" y="3789040"/>
            <a:ext cx="4536504" cy="2952328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1916832"/>
            <a:ext cx="4104456" cy="2232248"/>
          </a:xfrm>
          <a:prstGeom prst="rect">
            <a:avLst/>
          </a:prstGeom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27984" y="1700808"/>
            <a:ext cx="4464496" cy="2016224"/>
          </a:xfrm>
          <a:prstGeom prst="rect">
            <a:avLst/>
          </a:prstGeom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9512" y="4365104"/>
            <a:ext cx="4176464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19675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   </a:t>
            </a:r>
            <a:r>
              <a:rPr lang="ru-RU" sz="2000" i="1" dirty="0" smtClean="0">
                <a:solidFill>
                  <a:srgbClr val="000099"/>
                </a:solidFill>
              </a:rPr>
              <a:t>физкультурные праздники, досуги, развлечения, дни здоровья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Активный отдых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SDC106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80112" y="1628800"/>
            <a:ext cx="3384376" cy="2520280"/>
          </a:xfrm>
          <a:prstGeom prst="rect">
            <a:avLst/>
          </a:prstGeom>
        </p:spPr>
      </p:pic>
      <p:pic>
        <p:nvPicPr>
          <p:cNvPr id="6" name="Рисунок 5" descr="SDC106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80112" y="4149080"/>
            <a:ext cx="3419872" cy="2564904"/>
          </a:xfrm>
          <a:prstGeom prst="rect">
            <a:avLst/>
          </a:prstGeom>
        </p:spPr>
      </p:pic>
      <p:pic>
        <p:nvPicPr>
          <p:cNvPr id="8" name="Рисунок 7" descr="DSCN022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99792" y="2348880"/>
            <a:ext cx="2880320" cy="4365104"/>
          </a:xfrm>
          <a:prstGeom prst="rect">
            <a:avLst/>
          </a:prstGeom>
        </p:spPr>
      </p:pic>
      <p:pic>
        <p:nvPicPr>
          <p:cNvPr id="11" name="Рисунок 10" descr="SAM_128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9512" y="4077072"/>
            <a:ext cx="2592288" cy="2636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19675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Спортивное оборудование позволяет                                                                обеспечить максимальную двигательную                        активность  детей на прогулке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9592" y="332656"/>
            <a:ext cx="7344816" cy="129614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Franklin Gothic Medium Cond" pitchFamily="34" charset="0"/>
              </a:rPr>
              <a:t>        Коррекционные технологии</a:t>
            </a:r>
            <a:endParaRPr lang="ru-RU" sz="40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40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sz="40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Артикуляционная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7544" y="260648"/>
            <a:ext cx="828092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Технология музыкального воздействия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IMG_136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429000"/>
            <a:ext cx="4536504" cy="3240360"/>
          </a:xfrm>
          <a:prstGeom prst="rect">
            <a:avLst/>
          </a:prstGeom>
        </p:spPr>
      </p:pic>
      <p:pic>
        <p:nvPicPr>
          <p:cNvPr id="6" name="Рисунок 5" descr="IMG_13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628800"/>
            <a:ext cx="4248472" cy="3096344"/>
          </a:xfrm>
          <a:prstGeom prst="rect">
            <a:avLst/>
          </a:prstGeom>
        </p:spPr>
      </p:pic>
      <p:pic>
        <p:nvPicPr>
          <p:cNvPr id="7" name="Рисунок 6" descr="IMG_13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1268760"/>
            <a:ext cx="3744416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4653136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  <a:latin typeface="Arial Black" pitchFamily="34" charset="0"/>
              </a:rPr>
              <a:t> 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используется в качестве вспомогательного средства, как часть других технологий, для снятия напряжения, повышения эмоционального настроя.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15616" y="260648"/>
            <a:ext cx="6912768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Новое изображение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484784"/>
            <a:ext cx="3456384" cy="3789040"/>
          </a:xfrm>
          <a:prstGeom prst="rect">
            <a:avLst/>
          </a:prstGeom>
        </p:spPr>
      </p:pic>
      <p:pic>
        <p:nvPicPr>
          <p:cNvPr id="7" name="Рисунок 6" descr="DSCN03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2708920"/>
            <a:ext cx="5328592" cy="3977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14847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используется для психотерапевтической и развивающей работы. Сказку может рассказывать взрослый, либо это может быть групповое рассказывание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252520" cy="685800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11560" y="260648"/>
            <a:ext cx="7920880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Артикуляционная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DSCN04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2780928"/>
            <a:ext cx="4104456" cy="3861048"/>
          </a:xfrm>
          <a:prstGeom prst="rect">
            <a:avLst/>
          </a:prstGeom>
        </p:spPr>
      </p:pic>
      <p:pic>
        <p:nvPicPr>
          <p:cNvPr id="7" name="Рисунок 6" descr="DSCN040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1556792"/>
            <a:ext cx="4680520" cy="46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412776"/>
            <a:ext cx="428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pc="-100" dirty="0" smtClean="0">
                <a:solidFill>
                  <a:srgbClr val="000099"/>
                </a:solidFill>
              </a:rPr>
              <a:t>упражнения для тренировки органов                артикуляции (губ, языка,                         нижней челюсти), необходимые для правильного звукопроизношения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 descr="DSCN04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39544" y="2780928"/>
            <a:ext cx="4104456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24527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971600" y="332656"/>
            <a:ext cx="7344816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8000"/>
                </a:solidFill>
                <a:latin typeface="Franklin Gothic Medium Cond" pitchFamily="34" charset="0"/>
              </a:rPr>
              <a:t>             Работа с родителями</a:t>
            </a:r>
            <a:endParaRPr lang="ru-RU" sz="44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IMG_13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2924944"/>
            <a:ext cx="4464496" cy="3744416"/>
          </a:xfrm>
          <a:prstGeom prst="rect">
            <a:avLst/>
          </a:prstGeom>
        </p:spPr>
      </p:pic>
      <p:pic>
        <p:nvPicPr>
          <p:cNvPr id="6" name="Рисунок 5" descr="IMG_135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1700808"/>
            <a:ext cx="435597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70080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rgbClr val="000099"/>
                </a:solidFill>
              </a:rPr>
              <a:t>валеологическое</a:t>
            </a:r>
            <a:r>
              <a:rPr lang="ru-RU" sz="2400" i="1" dirty="0" smtClean="0">
                <a:solidFill>
                  <a:srgbClr val="000099"/>
                </a:solidFill>
              </a:rPr>
              <a:t> просвещение родителей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324527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187624" y="188640"/>
            <a:ext cx="6840760" cy="7200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Franklin Gothic Medium Cond" pitchFamily="34" charset="0"/>
              </a:rPr>
              <a:t> </a:t>
            </a:r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Список </a:t>
            </a:r>
            <a:r>
              <a:rPr lang="en-US" sz="3600" dirty="0" smtClean="0">
                <a:solidFill>
                  <a:srgbClr val="008000"/>
                </a:solidFill>
                <a:latin typeface="Franklin Gothic Medium Cond" pitchFamily="34" charset="0"/>
              </a:rPr>
              <a:t> </a:t>
            </a:r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использованной</a:t>
            </a:r>
            <a:r>
              <a:rPr lang="en-US" sz="3600" dirty="0" smtClean="0">
                <a:solidFill>
                  <a:srgbClr val="008000"/>
                </a:solidFill>
                <a:latin typeface="Franklin Gothic Medium Cond" pitchFamily="34" charset="0"/>
              </a:rPr>
              <a:t> </a:t>
            </a:r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литературы 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5157192"/>
            <a:ext cx="554461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Использованные  материалы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94928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1. Фотографии  из семейного  альбома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24744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1. Подольская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Е.И. Формы оздоровления детей 4 -7 лет.- Волгоград:Учитель,2008.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2. Крылова Н.И. </a:t>
            </a:r>
            <a:r>
              <a:rPr lang="ru-RU" dirty="0" err="1" smtClean="0">
                <a:solidFill>
                  <a:srgbClr val="000099"/>
                </a:solidFill>
              </a:rPr>
              <a:t>Здоровьесберегающее</a:t>
            </a:r>
            <a:r>
              <a:rPr lang="ru-RU" dirty="0" smtClean="0">
                <a:solidFill>
                  <a:srgbClr val="000099"/>
                </a:solidFill>
              </a:rPr>
              <a:t> пространство в ДОУ. -  Волгоград: Учитель, 2008.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3. </a:t>
            </a:r>
            <a:r>
              <a:rPr lang="ru-RU" dirty="0" err="1" smtClean="0">
                <a:solidFill>
                  <a:srgbClr val="000099"/>
                </a:solidFill>
              </a:rPr>
              <a:t>Карепова</a:t>
            </a:r>
            <a:r>
              <a:rPr lang="ru-RU" dirty="0" smtClean="0">
                <a:solidFill>
                  <a:srgbClr val="000099"/>
                </a:solidFill>
              </a:rPr>
              <a:t> Т.Г. Формирование здорового образа жизни у дошкольников.  - Волгоград: Учитель. 2010.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4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  <a:r>
              <a:rPr lang="ru-RU" dirty="0" err="1" smtClean="0">
                <a:solidFill>
                  <a:srgbClr val="000099"/>
                </a:solidFill>
              </a:rPr>
              <a:t>Арсеневская</a:t>
            </a:r>
            <a:r>
              <a:rPr lang="ru-RU" dirty="0" smtClean="0">
                <a:solidFill>
                  <a:srgbClr val="000099"/>
                </a:solidFill>
              </a:rPr>
              <a:t> О.Н. Система музыкально-оздоровительной работы в детском саду.. – Волгоград; Учитель, 2009.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5.Тарасова Т.А., Власова Л.С. Я и мое здоровье. -  Москва: Школьная Пресса. 2008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smtClean="0">
                <a:solidFill>
                  <a:srgbClr val="000099"/>
                </a:solidFill>
              </a:rPr>
              <a:t>6</a:t>
            </a:r>
            <a:r>
              <a:rPr lang="ru-RU" dirty="0" smtClean="0">
                <a:solidFill>
                  <a:srgbClr val="000099"/>
                </a:solidFill>
              </a:rPr>
              <a:t>. Новикова И.М.Формирование представлений о здоровом образе жизни у дошкольников. Пособие для педагогов дошкольных учреждений. – Москва: МОЗАИКА - СИНТЕЗ, 2010.                                                                                                                                                                                         7.  Павлова М.А., </a:t>
            </a:r>
            <a:r>
              <a:rPr lang="ru-RU" dirty="0" err="1" smtClean="0">
                <a:solidFill>
                  <a:srgbClr val="000099"/>
                </a:solidFill>
              </a:rPr>
              <a:t>Лысогорская</a:t>
            </a:r>
            <a:r>
              <a:rPr lang="ru-RU" dirty="0" smtClean="0">
                <a:solidFill>
                  <a:srgbClr val="000099"/>
                </a:solidFill>
              </a:rPr>
              <a:t>  М.В. </a:t>
            </a:r>
            <a:r>
              <a:rPr lang="ru-RU" dirty="0" err="1" smtClean="0">
                <a:solidFill>
                  <a:srgbClr val="000099"/>
                </a:solidFill>
              </a:rPr>
              <a:t>Здоровьесберегающая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mtClean="0">
                <a:solidFill>
                  <a:srgbClr val="000099"/>
                </a:solidFill>
              </a:rPr>
              <a:t>система ДОУ. - </a:t>
            </a:r>
            <a:r>
              <a:rPr lang="ru-RU" dirty="0" smtClean="0">
                <a:solidFill>
                  <a:srgbClr val="000099"/>
                </a:solidFill>
              </a:rPr>
              <a:t>Волгоград: Учитель,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7 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352928" cy="13668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648" y="1988840"/>
            <a:ext cx="6408712" cy="17986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95738" y="1557338"/>
            <a:ext cx="484187" cy="4333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861048"/>
            <a:ext cx="5400600" cy="115093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5445125"/>
            <a:ext cx="2736155" cy="11890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31840" y="5445125"/>
            <a:ext cx="2880022" cy="1152525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56175" y="5445125"/>
            <a:ext cx="2736305" cy="1152525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2" name="TextBox 12"/>
          <p:cNvSpPr txBox="1">
            <a:spLocks noChangeArrowheads="1"/>
          </p:cNvSpPr>
          <p:nvPr/>
        </p:nvSpPr>
        <p:spPr bwMode="auto">
          <a:xfrm>
            <a:off x="179389" y="5732463"/>
            <a:ext cx="2880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C0099"/>
                </a:solidFill>
                <a:latin typeface="Franklin Gothic Medium Cond" pitchFamily="34" charset="0"/>
              </a:rPr>
              <a:t>ребенка и педагога</a:t>
            </a:r>
          </a:p>
        </p:txBody>
      </p:sp>
      <p:sp>
        <p:nvSpPr>
          <p:cNvPr id="5143" name="TextBox 13"/>
          <p:cNvSpPr txBox="1">
            <a:spLocks noChangeArrowheads="1"/>
          </p:cNvSpPr>
          <p:nvPr/>
        </p:nvSpPr>
        <p:spPr bwMode="auto">
          <a:xfrm>
            <a:off x="2987824" y="5732463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Franklin Gothic Medium Cond" pitchFamily="34" charset="0"/>
              </a:rPr>
              <a:t>ребенка </a:t>
            </a:r>
            <a:r>
              <a:rPr lang="ru-RU" sz="2800" dirty="0">
                <a:solidFill>
                  <a:srgbClr val="CC0099"/>
                </a:solidFill>
                <a:latin typeface="Franklin Gothic Medium Cond" pitchFamily="34" charset="0"/>
              </a:rPr>
              <a:t>и родителей</a:t>
            </a:r>
          </a:p>
        </p:txBody>
      </p:sp>
      <p:sp>
        <p:nvSpPr>
          <p:cNvPr id="5144" name="TextBox 14"/>
          <p:cNvSpPr txBox="1">
            <a:spLocks noChangeArrowheads="1"/>
          </p:cNvSpPr>
          <p:nvPr/>
        </p:nvSpPr>
        <p:spPr bwMode="auto">
          <a:xfrm>
            <a:off x="6084888" y="5732463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Franklin Gothic Medium Cond" pitchFamily="34" charset="0"/>
              </a:rPr>
              <a:t>  </a:t>
            </a:r>
            <a:r>
              <a:rPr lang="ru-RU" sz="2800" dirty="0">
                <a:solidFill>
                  <a:srgbClr val="CC0099"/>
                </a:solidFill>
                <a:latin typeface="Franklin Gothic Medium Cond" pitchFamily="34" charset="0"/>
              </a:rPr>
              <a:t>ребенка и доктора</a:t>
            </a:r>
          </a:p>
        </p:txBody>
      </p:sp>
      <p:sp>
        <p:nvSpPr>
          <p:cNvPr id="18" name="Стрелка влево 17"/>
          <p:cNvSpPr/>
          <p:nvPr/>
        </p:nvSpPr>
        <p:spPr>
          <a:xfrm rot="20351609">
            <a:off x="1865313" y="5100638"/>
            <a:ext cx="744537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84663" y="5084763"/>
            <a:ext cx="287337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6571">
            <a:off x="6327775" y="5133975"/>
            <a:ext cx="720725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8" name="TextBox 21"/>
          <p:cNvSpPr txBox="1">
            <a:spLocks noChangeArrowheads="1"/>
          </p:cNvSpPr>
          <p:nvPr/>
        </p:nvSpPr>
        <p:spPr bwMode="auto">
          <a:xfrm>
            <a:off x="2051050" y="3789363"/>
            <a:ext cx="5113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 которые осуществляются</a:t>
            </a:r>
          </a:p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в процессе взаимодействия</a:t>
            </a:r>
          </a:p>
        </p:txBody>
      </p:sp>
      <p:sp>
        <p:nvSpPr>
          <p:cNvPr id="5149" name="TextBox 22"/>
          <p:cNvSpPr txBox="1">
            <a:spLocks noChangeArrowheads="1"/>
          </p:cNvSpPr>
          <p:nvPr/>
        </p:nvSpPr>
        <p:spPr bwMode="auto">
          <a:xfrm>
            <a:off x="1403350" y="1989138"/>
            <a:ext cx="648101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целостная система </a:t>
            </a:r>
            <a:r>
              <a:rPr lang="ru-RU" sz="3600" dirty="0" err="1">
                <a:solidFill>
                  <a:srgbClr val="CC0099"/>
                </a:solidFill>
                <a:latin typeface="Franklin Gothic Medium Cond" pitchFamily="34" charset="0"/>
              </a:rPr>
              <a:t>воспитательно</a:t>
            </a:r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-</a:t>
            </a:r>
          </a:p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оздоровительных, коррекционных</a:t>
            </a:r>
          </a:p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и профилактических  мер</a:t>
            </a:r>
          </a:p>
        </p:txBody>
      </p:sp>
      <p:sp>
        <p:nvSpPr>
          <p:cNvPr id="5150" name="TextBox 23"/>
          <p:cNvSpPr txBox="1">
            <a:spLocks noChangeArrowheads="1"/>
          </p:cNvSpPr>
          <p:nvPr/>
        </p:nvSpPr>
        <p:spPr bwMode="auto">
          <a:xfrm>
            <a:off x="323850" y="476250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Обеспечить дошкольнику возможность</a:t>
            </a:r>
          </a:p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сохранения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Сформировать у него необходимые</a:t>
            </a:r>
          </a:p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знания, умения и навыки по ЗОЖ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Научить использовать полученные</a:t>
            </a:r>
          </a:p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знания в повседневной жизни</a:t>
            </a:r>
          </a:p>
          <a:p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395536" y="332656"/>
            <a:ext cx="8352928" cy="1224136"/>
          </a:xfrm>
          <a:prstGeom prst="flowChart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1988840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39552" y="3573016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5157192"/>
            <a:ext cx="8064896" cy="136815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395288" y="476250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 err="1">
                <a:solidFill>
                  <a:srgbClr val="FF000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технологии</a:t>
            </a:r>
          </a:p>
        </p:txBody>
      </p:sp>
      <p:sp>
        <p:nvSpPr>
          <p:cNvPr id="6160" name="TextBox 7"/>
          <p:cNvSpPr txBox="1">
            <a:spLocks noChangeArrowheads="1"/>
          </p:cNvSpPr>
          <p:nvPr/>
        </p:nvSpPr>
        <p:spPr bwMode="auto">
          <a:xfrm>
            <a:off x="755650" y="1989138"/>
            <a:ext cx="770478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</a:p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 здоровья</a:t>
            </a:r>
          </a:p>
        </p:txBody>
      </p:sp>
      <p:sp>
        <p:nvSpPr>
          <p:cNvPr id="6161" name="TextBox 8"/>
          <p:cNvSpPr txBox="1">
            <a:spLocks noChangeArrowheads="1"/>
          </p:cNvSpPr>
          <p:nvPr/>
        </p:nvSpPr>
        <p:spPr bwMode="auto">
          <a:xfrm>
            <a:off x="467544" y="3789363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</a:t>
            </a:r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здоровому образу жизни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995738" y="1557338"/>
            <a:ext cx="4318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TextBox 10"/>
          <p:cNvSpPr txBox="1">
            <a:spLocks noChangeArrowheads="1"/>
          </p:cNvSpPr>
          <p:nvPr/>
        </p:nvSpPr>
        <p:spPr bwMode="auto">
          <a:xfrm>
            <a:off x="684213" y="5445125"/>
            <a:ext cx="7704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коррекционные технологии</a:t>
            </a:r>
            <a:endParaRPr lang="ru-RU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424936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здоровья: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Ритмопластика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Динамические паузы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Подвижные и спортивные игры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Релаксация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Пальчиковая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для глаз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Дыхательная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бодрящая</a:t>
            </a:r>
            <a:endParaRPr lang="ru-RU" sz="3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25251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Ритмопластика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Рисунок 5" descr="DSCN039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268760"/>
            <a:ext cx="4104456" cy="2592288"/>
          </a:xfrm>
          <a:prstGeom prst="rect">
            <a:avLst/>
          </a:prstGeom>
        </p:spPr>
      </p:pic>
      <p:pic>
        <p:nvPicPr>
          <p:cNvPr id="7" name="Рисунок 6" descr="DSCN039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4008" y="1268760"/>
            <a:ext cx="4320480" cy="2592288"/>
          </a:xfrm>
          <a:prstGeom prst="rect">
            <a:avLst/>
          </a:prstGeom>
        </p:spPr>
      </p:pic>
      <p:pic>
        <p:nvPicPr>
          <p:cNvPr id="8" name="Рисунок 7" descr="DSCN039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851920" y="4005064"/>
            <a:ext cx="5112568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386104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0099"/>
                </a:solidFill>
              </a:rPr>
              <a:t>Ритмическая гимнастика  укрепляет опорно-двигательный аппарат, дыхательную и сердечно-</a:t>
            </a:r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сосудистую системы, способствует формированию правильной осанки, развитию музыкальности.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59632" y="260648"/>
            <a:ext cx="676875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Динамические паузы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DSCN038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576" y="1916832"/>
            <a:ext cx="7776864" cy="482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 время занятий, 2-5 мин., по мере утомляемости детей</a:t>
            </a:r>
            <a:endParaRPr lang="ru-RU" sz="20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554</Words>
  <Application>Microsoft Office PowerPoint</Application>
  <PresentationFormat>Экран (4:3)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Компьютер</cp:lastModifiedBy>
  <cp:revision>213</cp:revision>
  <dcterms:created xsi:type="dcterms:W3CDTF">2012-05-14T07:20:49Z</dcterms:created>
  <dcterms:modified xsi:type="dcterms:W3CDTF">2014-05-25T03:29:36Z</dcterms:modified>
</cp:coreProperties>
</file>