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4" r:id="rId4"/>
    <p:sldId id="258" r:id="rId5"/>
    <p:sldId id="275" r:id="rId6"/>
    <p:sldId id="259" r:id="rId7"/>
    <p:sldId id="260" r:id="rId8"/>
    <p:sldId id="261" r:id="rId9"/>
    <p:sldId id="262" r:id="rId10"/>
    <p:sldId id="263" r:id="rId11"/>
    <p:sldId id="264" r:id="rId12"/>
    <p:sldId id="278" r:id="rId13"/>
    <p:sldId id="280" r:id="rId14"/>
    <p:sldId id="281" r:id="rId15"/>
    <p:sldId id="282" r:id="rId16"/>
    <p:sldId id="279" r:id="rId17"/>
    <p:sldId id="265" r:id="rId18"/>
    <p:sldId id="266" r:id="rId19"/>
    <p:sldId id="267" r:id="rId20"/>
    <p:sldId id="268" r:id="rId21"/>
    <p:sldId id="269" r:id="rId22"/>
    <p:sldId id="276" r:id="rId23"/>
    <p:sldId id="283" r:id="rId24"/>
    <p:sldId id="284" r:id="rId25"/>
    <p:sldId id="285" r:id="rId2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111" d="100"/>
          <a:sy n="111" d="100"/>
        </p:scale>
        <p:origin x="672"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E11F80AA-ACF9-4A6B-B9A3-597853457F3F}" type="datetimeFigureOut">
              <a:rPr lang="ru-RU" smtClean="0"/>
              <a:t>06.11.2021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306679-D4D6-487A-9720-30A80BC0C138}" type="slidenum">
              <a:rPr lang="ru-RU" smtClean="0"/>
              <a:t>‹#›</a:t>
            </a:fld>
            <a:endParaRPr lang="ru-RU"/>
          </a:p>
        </p:txBody>
      </p:sp>
    </p:spTree>
    <p:extLst>
      <p:ext uri="{BB962C8B-B14F-4D97-AF65-F5344CB8AC3E}">
        <p14:creationId xmlns:p14="http://schemas.microsoft.com/office/powerpoint/2010/main" val="797165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11F80AA-ACF9-4A6B-B9A3-597853457F3F}" type="datetimeFigureOut">
              <a:rPr lang="ru-RU" smtClean="0"/>
              <a:t>06.11.2021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306679-D4D6-487A-9720-30A80BC0C138}" type="slidenum">
              <a:rPr lang="ru-RU" smtClean="0"/>
              <a:t>‹#›</a:t>
            </a:fld>
            <a:endParaRPr lang="ru-RU"/>
          </a:p>
        </p:txBody>
      </p:sp>
    </p:spTree>
    <p:extLst>
      <p:ext uri="{BB962C8B-B14F-4D97-AF65-F5344CB8AC3E}">
        <p14:creationId xmlns:p14="http://schemas.microsoft.com/office/powerpoint/2010/main" val="1015578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11F80AA-ACF9-4A6B-B9A3-597853457F3F}" type="datetimeFigureOut">
              <a:rPr lang="ru-RU" smtClean="0"/>
              <a:t>06.11.2021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306679-D4D6-487A-9720-30A80BC0C138}" type="slidenum">
              <a:rPr lang="ru-RU" smtClean="0"/>
              <a:t>‹#›</a:t>
            </a:fld>
            <a:endParaRPr lang="ru-RU"/>
          </a:p>
        </p:txBody>
      </p:sp>
    </p:spTree>
    <p:extLst>
      <p:ext uri="{BB962C8B-B14F-4D97-AF65-F5344CB8AC3E}">
        <p14:creationId xmlns:p14="http://schemas.microsoft.com/office/powerpoint/2010/main" val="19175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11F80AA-ACF9-4A6B-B9A3-597853457F3F}" type="datetimeFigureOut">
              <a:rPr lang="ru-RU" smtClean="0"/>
              <a:t>06.11.2021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306679-D4D6-487A-9720-30A80BC0C138}" type="slidenum">
              <a:rPr lang="ru-RU" smtClean="0"/>
              <a:t>‹#›</a:t>
            </a:fld>
            <a:endParaRPr lang="ru-RU"/>
          </a:p>
        </p:txBody>
      </p:sp>
    </p:spTree>
    <p:extLst>
      <p:ext uri="{BB962C8B-B14F-4D97-AF65-F5344CB8AC3E}">
        <p14:creationId xmlns:p14="http://schemas.microsoft.com/office/powerpoint/2010/main" val="1957347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E11F80AA-ACF9-4A6B-B9A3-597853457F3F}" type="datetimeFigureOut">
              <a:rPr lang="ru-RU" smtClean="0"/>
              <a:t>06.11.2021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306679-D4D6-487A-9720-30A80BC0C138}" type="slidenum">
              <a:rPr lang="ru-RU" smtClean="0"/>
              <a:t>‹#›</a:t>
            </a:fld>
            <a:endParaRPr lang="ru-RU"/>
          </a:p>
        </p:txBody>
      </p:sp>
    </p:spTree>
    <p:extLst>
      <p:ext uri="{BB962C8B-B14F-4D97-AF65-F5344CB8AC3E}">
        <p14:creationId xmlns:p14="http://schemas.microsoft.com/office/powerpoint/2010/main" val="2917110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E11F80AA-ACF9-4A6B-B9A3-597853457F3F}" type="datetimeFigureOut">
              <a:rPr lang="ru-RU" smtClean="0"/>
              <a:t>06.11.2021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306679-D4D6-487A-9720-30A80BC0C138}" type="slidenum">
              <a:rPr lang="ru-RU" smtClean="0"/>
              <a:t>‹#›</a:t>
            </a:fld>
            <a:endParaRPr lang="ru-RU"/>
          </a:p>
        </p:txBody>
      </p:sp>
    </p:spTree>
    <p:extLst>
      <p:ext uri="{BB962C8B-B14F-4D97-AF65-F5344CB8AC3E}">
        <p14:creationId xmlns:p14="http://schemas.microsoft.com/office/powerpoint/2010/main" val="2551969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E11F80AA-ACF9-4A6B-B9A3-597853457F3F}" type="datetimeFigureOut">
              <a:rPr lang="ru-RU" smtClean="0"/>
              <a:t>06.11.2021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7306679-D4D6-487A-9720-30A80BC0C138}" type="slidenum">
              <a:rPr lang="ru-RU" smtClean="0"/>
              <a:t>‹#›</a:t>
            </a:fld>
            <a:endParaRPr lang="ru-RU"/>
          </a:p>
        </p:txBody>
      </p:sp>
    </p:spTree>
    <p:extLst>
      <p:ext uri="{BB962C8B-B14F-4D97-AF65-F5344CB8AC3E}">
        <p14:creationId xmlns:p14="http://schemas.microsoft.com/office/powerpoint/2010/main" val="560521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11F80AA-ACF9-4A6B-B9A3-597853457F3F}" type="datetimeFigureOut">
              <a:rPr lang="ru-RU" smtClean="0"/>
              <a:t>06.11.2021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7306679-D4D6-487A-9720-30A80BC0C138}" type="slidenum">
              <a:rPr lang="ru-RU" smtClean="0"/>
              <a:t>‹#›</a:t>
            </a:fld>
            <a:endParaRPr lang="ru-RU"/>
          </a:p>
        </p:txBody>
      </p:sp>
    </p:spTree>
    <p:extLst>
      <p:ext uri="{BB962C8B-B14F-4D97-AF65-F5344CB8AC3E}">
        <p14:creationId xmlns:p14="http://schemas.microsoft.com/office/powerpoint/2010/main" val="2585799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11F80AA-ACF9-4A6B-B9A3-597853457F3F}" type="datetimeFigureOut">
              <a:rPr lang="ru-RU" smtClean="0"/>
              <a:t>06.11.2021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7306679-D4D6-487A-9720-30A80BC0C138}" type="slidenum">
              <a:rPr lang="ru-RU" smtClean="0"/>
              <a:t>‹#›</a:t>
            </a:fld>
            <a:endParaRPr lang="ru-RU"/>
          </a:p>
        </p:txBody>
      </p:sp>
    </p:spTree>
    <p:extLst>
      <p:ext uri="{BB962C8B-B14F-4D97-AF65-F5344CB8AC3E}">
        <p14:creationId xmlns:p14="http://schemas.microsoft.com/office/powerpoint/2010/main" val="1216153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E11F80AA-ACF9-4A6B-B9A3-597853457F3F}" type="datetimeFigureOut">
              <a:rPr lang="ru-RU" smtClean="0"/>
              <a:t>06.11.2021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306679-D4D6-487A-9720-30A80BC0C138}" type="slidenum">
              <a:rPr lang="ru-RU" smtClean="0"/>
              <a:t>‹#›</a:t>
            </a:fld>
            <a:endParaRPr lang="ru-RU"/>
          </a:p>
        </p:txBody>
      </p:sp>
    </p:spTree>
    <p:extLst>
      <p:ext uri="{BB962C8B-B14F-4D97-AF65-F5344CB8AC3E}">
        <p14:creationId xmlns:p14="http://schemas.microsoft.com/office/powerpoint/2010/main" val="65141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E11F80AA-ACF9-4A6B-B9A3-597853457F3F}" type="datetimeFigureOut">
              <a:rPr lang="ru-RU" smtClean="0"/>
              <a:t>06.11.2021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306679-D4D6-487A-9720-30A80BC0C138}" type="slidenum">
              <a:rPr lang="ru-RU" smtClean="0"/>
              <a:t>‹#›</a:t>
            </a:fld>
            <a:endParaRPr lang="ru-RU"/>
          </a:p>
        </p:txBody>
      </p:sp>
    </p:spTree>
    <p:extLst>
      <p:ext uri="{BB962C8B-B14F-4D97-AF65-F5344CB8AC3E}">
        <p14:creationId xmlns:p14="http://schemas.microsoft.com/office/powerpoint/2010/main" val="2357195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1F80AA-ACF9-4A6B-B9A3-597853457F3F}" type="datetimeFigureOut">
              <a:rPr lang="ru-RU" smtClean="0"/>
              <a:t>06.11.2021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06679-D4D6-487A-9720-30A80BC0C138}" type="slidenum">
              <a:rPr lang="ru-RU" smtClean="0"/>
              <a:t>‹#›</a:t>
            </a:fld>
            <a:endParaRPr lang="ru-RU"/>
          </a:p>
        </p:txBody>
      </p:sp>
    </p:spTree>
    <p:extLst>
      <p:ext uri="{BB962C8B-B14F-4D97-AF65-F5344CB8AC3E}">
        <p14:creationId xmlns:p14="http://schemas.microsoft.com/office/powerpoint/2010/main" val="7273614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a:latin typeface="Times New Roman" panose="02020603050405020304" pitchFamily="18" charset="0"/>
                <a:cs typeface="Times New Roman" panose="02020603050405020304" pitchFamily="18" charset="0"/>
              </a:rPr>
              <a:t>Проектно-исследовательская деятельность учащихся на уроках английского языка</a:t>
            </a:r>
          </a:p>
        </p:txBody>
      </p:sp>
      <p:sp>
        <p:nvSpPr>
          <p:cNvPr id="3" name="Подзаголовок 2"/>
          <p:cNvSpPr>
            <a:spLocks noGrp="1"/>
          </p:cNvSpPr>
          <p:nvPr>
            <p:ph type="subTitle" idx="1"/>
          </p:nvPr>
        </p:nvSpPr>
        <p:spPr/>
        <p:txBody>
          <a:bodyPr/>
          <a:lstStyle/>
          <a:p>
            <a:r>
              <a:rPr lang="ru-RU" dirty="0" err="1">
                <a:latin typeface="Times New Roman" panose="02020603050405020304" pitchFamily="18" charset="0"/>
                <a:cs typeface="Times New Roman" panose="02020603050405020304" pitchFamily="18" charset="0"/>
              </a:rPr>
              <a:t>Хапаева</a:t>
            </a:r>
            <a:r>
              <a:rPr lang="ru-RU" dirty="0">
                <a:latin typeface="Times New Roman" panose="02020603050405020304" pitchFamily="18" charset="0"/>
                <a:cs typeface="Times New Roman" panose="02020603050405020304" pitchFamily="18" charset="0"/>
              </a:rPr>
              <a:t> Е.В., учитель английского языка</a:t>
            </a:r>
          </a:p>
          <a:p>
            <a:r>
              <a:rPr lang="ru-RU" dirty="0">
                <a:latin typeface="Times New Roman" panose="02020603050405020304" pitchFamily="18" charset="0"/>
                <a:cs typeface="Times New Roman" panose="02020603050405020304" pitchFamily="18" charset="0"/>
              </a:rPr>
              <a:t>СОГБОУИ «Лицей имени Кирилла и </a:t>
            </a:r>
            <a:r>
              <a:rPr lang="ru-RU" dirty="0" err="1">
                <a:latin typeface="Times New Roman" panose="02020603050405020304" pitchFamily="18" charset="0"/>
                <a:cs typeface="Times New Roman" panose="02020603050405020304" pitchFamily="18" charset="0"/>
              </a:rPr>
              <a:t>Мефодия</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94458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Arial Black" panose="020B0A04020102020204" pitchFamily="34" charset="0"/>
              </a:rPr>
              <a:t>Структура </a:t>
            </a:r>
            <a:r>
              <a:rPr lang="en-US" b="1" dirty="0">
                <a:latin typeface="Arial Black" panose="020B0A04020102020204" pitchFamily="34" charset="0"/>
              </a:rPr>
              <a:t>Rationale</a:t>
            </a:r>
            <a:endParaRPr lang="ru-RU" b="1" dirty="0"/>
          </a:p>
        </p:txBody>
      </p:sp>
      <p:sp>
        <p:nvSpPr>
          <p:cNvPr id="3" name="Объект 2"/>
          <p:cNvSpPr>
            <a:spLocks noGrp="1"/>
          </p:cNvSpPr>
          <p:nvPr>
            <p:ph idx="1"/>
          </p:nvPr>
        </p:nvSpPr>
        <p:spPr>
          <a:xfrm>
            <a:off x="838200" y="1469036"/>
            <a:ext cx="10515600" cy="4707927"/>
          </a:xfrm>
        </p:spPr>
        <p:txBody>
          <a:bodyPr/>
          <a:lstStyle/>
          <a:p>
            <a:pPr algn="just"/>
            <a:r>
              <a:rPr lang="ru-RU" i="1" dirty="0">
                <a:latin typeface="Arial Black" panose="020B0A04020102020204" pitchFamily="34" charset="0"/>
              </a:rPr>
              <a:t>Актуальность </a:t>
            </a:r>
            <a:r>
              <a:rPr lang="ru-RU" dirty="0">
                <a:latin typeface="Arial Black" panose="020B0A04020102020204" pitchFamily="34" charset="0"/>
              </a:rPr>
              <a:t>выбранной темы</a:t>
            </a:r>
          </a:p>
          <a:p>
            <a:pPr algn="just"/>
            <a:r>
              <a:rPr lang="ru-RU" i="1" dirty="0">
                <a:latin typeface="Arial Black" panose="020B0A04020102020204" pitchFamily="34" charset="0"/>
              </a:rPr>
              <a:t>Объект </a:t>
            </a:r>
            <a:r>
              <a:rPr lang="ru-RU" dirty="0">
                <a:latin typeface="Arial Black" panose="020B0A04020102020204" pitchFamily="34" charset="0"/>
              </a:rPr>
              <a:t>исследования</a:t>
            </a:r>
          </a:p>
          <a:p>
            <a:pPr algn="just"/>
            <a:r>
              <a:rPr lang="ru-RU" i="1" dirty="0">
                <a:latin typeface="Arial Black" panose="020B0A04020102020204" pitchFamily="34" charset="0"/>
              </a:rPr>
              <a:t>- Предмет </a:t>
            </a:r>
            <a:r>
              <a:rPr lang="ru-RU" dirty="0">
                <a:latin typeface="Arial Black" panose="020B0A04020102020204" pitchFamily="34" charset="0"/>
              </a:rPr>
              <a:t>исследования</a:t>
            </a:r>
          </a:p>
          <a:p>
            <a:pPr algn="just"/>
            <a:r>
              <a:rPr lang="ru-RU" dirty="0">
                <a:latin typeface="Arial Black" panose="020B0A04020102020204" pitchFamily="34" charset="0"/>
              </a:rPr>
              <a:t> - </a:t>
            </a:r>
            <a:r>
              <a:rPr lang="ru-RU" i="1" dirty="0">
                <a:latin typeface="Arial Black" panose="020B0A04020102020204" pitchFamily="34" charset="0"/>
              </a:rPr>
              <a:t>цель</a:t>
            </a:r>
            <a:r>
              <a:rPr lang="ru-RU" dirty="0">
                <a:latin typeface="Arial Black" panose="020B0A04020102020204" pitchFamily="34" charset="0"/>
              </a:rPr>
              <a:t> исследования </a:t>
            </a:r>
          </a:p>
          <a:p>
            <a:pPr algn="just"/>
            <a:r>
              <a:rPr lang="ru-RU" dirty="0">
                <a:latin typeface="Arial Black" panose="020B0A04020102020204" pitchFamily="34" charset="0"/>
              </a:rPr>
              <a:t> -  </a:t>
            </a:r>
            <a:r>
              <a:rPr lang="ru-RU" i="1" dirty="0">
                <a:latin typeface="Arial Black" panose="020B0A04020102020204" pitchFamily="34" charset="0"/>
              </a:rPr>
              <a:t>задачи</a:t>
            </a:r>
            <a:r>
              <a:rPr lang="ru-RU" dirty="0">
                <a:latin typeface="Arial Black" panose="020B0A04020102020204" pitchFamily="34" charset="0"/>
              </a:rPr>
              <a:t> исследования </a:t>
            </a:r>
          </a:p>
          <a:p>
            <a:pPr algn="just"/>
            <a:r>
              <a:rPr lang="ru-RU" dirty="0">
                <a:latin typeface="Arial Black" panose="020B0A04020102020204" pitchFamily="34" charset="0"/>
              </a:rPr>
              <a:t>- </a:t>
            </a:r>
            <a:r>
              <a:rPr lang="ru-RU" i="1" dirty="0">
                <a:latin typeface="Arial Black" panose="020B0A04020102020204" pitchFamily="34" charset="0"/>
              </a:rPr>
              <a:t>гипотеза</a:t>
            </a:r>
          </a:p>
          <a:p>
            <a:pPr algn="just"/>
            <a:r>
              <a:rPr lang="ru-RU" dirty="0">
                <a:latin typeface="Arial Black" panose="020B0A04020102020204" pitchFamily="34" charset="0"/>
              </a:rPr>
              <a:t> -  указание на </a:t>
            </a:r>
            <a:r>
              <a:rPr lang="ru-RU" i="1" dirty="0">
                <a:latin typeface="Arial Black" panose="020B0A04020102020204" pitchFamily="34" charset="0"/>
              </a:rPr>
              <a:t>целевую аудиторию</a:t>
            </a:r>
            <a:r>
              <a:rPr lang="ru-RU" dirty="0">
                <a:latin typeface="Arial Black" panose="020B0A04020102020204" pitchFamily="34" charset="0"/>
              </a:rPr>
              <a:t>, которой будет интересно Ваше исследование</a:t>
            </a:r>
          </a:p>
          <a:p>
            <a:endParaRPr lang="ru-RU" dirty="0"/>
          </a:p>
        </p:txBody>
      </p:sp>
    </p:spTree>
    <p:extLst>
      <p:ext uri="{BB962C8B-B14F-4D97-AF65-F5344CB8AC3E}">
        <p14:creationId xmlns:p14="http://schemas.microsoft.com/office/powerpoint/2010/main" val="1975813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60194"/>
            <a:ext cx="10515600" cy="1325563"/>
          </a:xfrm>
        </p:spPr>
        <p:txBody>
          <a:bodyPr/>
          <a:lstStyle/>
          <a:p>
            <a:pPr algn="ctr"/>
            <a:r>
              <a:rPr lang="en-US" dirty="0"/>
              <a:t>Rationale</a:t>
            </a:r>
            <a:endParaRPr lang="ru-RU" dirty="0"/>
          </a:p>
        </p:txBody>
      </p:sp>
      <p:sp>
        <p:nvSpPr>
          <p:cNvPr id="3" name="Объект 2"/>
          <p:cNvSpPr>
            <a:spLocks noGrp="1"/>
          </p:cNvSpPr>
          <p:nvPr>
            <p:ph idx="1"/>
          </p:nvPr>
        </p:nvSpPr>
        <p:spPr>
          <a:xfrm>
            <a:off x="838200" y="1214203"/>
            <a:ext cx="10515600" cy="5291528"/>
          </a:xfrm>
        </p:spPr>
        <p:txBody>
          <a:bodyPr>
            <a:normAutofit/>
          </a:bodyPr>
          <a:lstStyle/>
          <a:p>
            <a:r>
              <a:rPr lang="en-US" dirty="0">
                <a:latin typeface="Arial Black" panose="020B0A04020102020204" pitchFamily="34" charset="0"/>
              </a:rPr>
              <a:t>The object to investigate is…</a:t>
            </a:r>
          </a:p>
          <a:p>
            <a:r>
              <a:rPr lang="en-US" dirty="0">
                <a:latin typeface="Arial Black" panose="020B0A04020102020204" pitchFamily="34" charset="0"/>
              </a:rPr>
              <a:t>The subject to investigate is …</a:t>
            </a:r>
          </a:p>
          <a:p>
            <a:r>
              <a:rPr lang="en-US" dirty="0">
                <a:latin typeface="Arial Black" panose="020B0A04020102020204" pitchFamily="34" charset="0"/>
              </a:rPr>
              <a:t>The main objective of our research is  ……</a:t>
            </a:r>
            <a:r>
              <a:rPr lang="en-US" dirty="0" err="1">
                <a:latin typeface="Arial Black" panose="020B0A04020102020204" pitchFamily="34" charset="0"/>
              </a:rPr>
              <a:t>Ving</a:t>
            </a:r>
            <a:endParaRPr lang="en-US" dirty="0">
              <a:latin typeface="Arial Black" panose="020B0A04020102020204" pitchFamily="34" charset="0"/>
            </a:endParaRPr>
          </a:p>
          <a:p>
            <a:r>
              <a:rPr lang="en-US" dirty="0">
                <a:latin typeface="Arial Black" panose="020B0A04020102020204" pitchFamily="34" charset="0"/>
              </a:rPr>
              <a:t>The tasks the research is aimed at are</a:t>
            </a:r>
          </a:p>
          <a:p>
            <a:r>
              <a:rPr lang="en-US" dirty="0">
                <a:latin typeface="Arial Black" panose="020B0A04020102020204" pitchFamily="34" charset="0"/>
              </a:rPr>
              <a:t> - to do something</a:t>
            </a:r>
          </a:p>
          <a:p>
            <a:r>
              <a:rPr lang="en-US" dirty="0">
                <a:latin typeface="Arial Black" panose="020B0A04020102020204" pitchFamily="34" charset="0"/>
              </a:rPr>
              <a:t> - to do something</a:t>
            </a:r>
          </a:p>
          <a:p>
            <a:r>
              <a:rPr lang="en-US" dirty="0">
                <a:latin typeface="Arial Black" panose="020B0A04020102020204" pitchFamily="34" charset="0"/>
              </a:rPr>
              <a:t>We assume that if (in case..) …., then  …. .</a:t>
            </a:r>
          </a:p>
          <a:p>
            <a:r>
              <a:rPr lang="en-US" dirty="0">
                <a:latin typeface="Arial Black" panose="020B0A04020102020204" pitchFamily="34" charset="0"/>
              </a:rPr>
              <a:t>We believe that our research will be of some interest for ….. because…..</a:t>
            </a:r>
            <a:endParaRPr lang="ru-RU" dirty="0">
              <a:latin typeface="Arial Black" panose="020B0A04020102020204" pitchFamily="34" charset="0"/>
            </a:endParaRPr>
          </a:p>
          <a:p>
            <a:endParaRPr lang="ru-RU" dirty="0"/>
          </a:p>
        </p:txBody>
      </p:sp>
    </p:spTree>
    <p:extLst>
      <p:ext uri="{BB962C8B-B14F-4D97-AF65-F5344CB8AC3E}">
        <p14:creationId xmlns:p14="http://schemas.microsoft.com/office/powerpoint/2010/main" val="3637949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t>Useful Vocabulary Items</a:t>
            </a:r>
            <a:endParaRPr lang="ru-RU" b="1" dirty="0"/>
          </a:p>
        </p:txBody>
      </p:sp>
      <p:sp>
        <p:nvSpPr>
          <p:cNvPr id="3" name="Объект 2"/>
          <p:cNvSpPr>
            <a:spLocks noGrp="1"/>
          </p:cNvSpPr>
          <p:nvPr>
            <p:ph sz="half" idx="1"/>
          </p:nvPr>
        </p:nvSpPr>
        <p:spPr/>
        <p:txBody>
          <a:bodyPr>
            <a:normAutofit fontScale="92500" lnSpcReduction="20000"/>
          </a:bodyPr>
          <a:lstStyle/>
          <a:p>
            <a:r>
              <a:rPr lang="en-US" dirty="0"/>
              <a:t>To analyze the phenomenon of…</a:t>
            </a:r>
          </a:p>
          <a:p>
            <a:r>
              <a:rPr lang="en-US" dirty="0"/>
              <a:t>To make a comparison </a:t>
            </a:r>
          </a:p>
          <a:p>
            <a:r>
              <a:rPr lang="en-US" dirty="0"/>
              <a:t>To study the history of ….</a:t>
            </a:r>
          </a:p>
          <a:p>
            <a:r>
              <a:rPr lang="en-US" dirty="0"/>
              <a:t>To trace the history of …</a:t>
            </a:r>
          </a:p>
          <a:p>
            <a:r>
              <a:rPr lang="en-US" dirty="0"/>
              <a:t>To define …</a:t>
            </a:r>
          </a:p>
          <a:p>
            <a:r>
              <a:rPr lang="en-US" dirty="0"/>
              <a:t>To structure</a:t>
            </a:r>
          </a:p>
          <a:p>
            <a:r>
              <a:rPr lang="en-US" dirty="0"/>
              <a:t>To classify</a:t>
            </a:r>
          </a:p>
          <a:p>
            <a:r>
              <a:rPr lang="en-US" dirty="0"/>
              <a:t>To single out</a:t>
            </a:r>
          </a:p>
          <a:p>
            <a:r>
              <a:rPr lang="en-US" dirty="0"/>
              <a:t>To work out </a:t>
            </a:r>
          </a:p>
          <a:p>
            <a:r>
              <a:rPr lang="en-US" dirty="0"/>
              <a:t>To specify</a:t>
            </a:r>
          </a:p>
          <a:p>
            <a:endParaRPr lang="ru-RU" dirty="0"/>
          </a:p>
        </p:txBody>
      </p:sp>
      <p:sp>
        <p:nvSpPr>
          <p:cNvPr id="4" name="Объект 3"/>
          <p:cNvSpPr>
            <a:spLocks noGrp="1"/>
          </p:cNvSpPr>
          <p:nvPr>
            <p:ph sz="half" idx="2"/>
          </p:nvPr>
        </p:nvSpPr>
        <p:spPr/>
        <p:txBody>
          <a:bodyPr>
            <a:normAutofit fontScale="92500" lnSpcReduction="20000"/>
          </a:bodyPr>
          <a:lstStyle/>
          <a:p>
            <a:r>
              <a:rPr lang="en-US" dirty="0"/>
              <a:t>To illustrate … with examples</a:t>
            </a:r>
          </a:p>
          <a:p>
            <a:r>
              <a:rPr lang="en-US" dirty="0"/>
              <a:t>To distinguish</a:t>
            </a:r>
          </a:p>
          <a:p>
            <a:r>
              <a:rPr lang="en-US" dirty="0"/>
              <a:t>To summarize </a:t>
            </a:r>
          </a:p>
          <a:p>
            <a:r>
              <a:rPr lang="en-US" dirty="0"/>
              <a:t>To synthesize</a:t>
            </a:r>
          </a:p>
          <a:p>
            <a:r>
              <a:rPr lang="en-US" dirty="0"/>
              <a:t>To make a critical (outline/review) analysis of </a:t>
            </a:r>
          </a:p>
          <a:p>
            <a:r>
              <a:rPr lang="en-US" dirty="0"/>
              <a:t>To point out the main peculiarities/specific features</a:t>
            </a:r>
          </a:p>
          <a:p>
            <a:r>
              <a:rPr lang="en-US" dirty="0"/>
              <a:t>To provide evidence </a:t>
            </a:r>
          </a:p>
          <a:p>
            <a:r>
              <a:rPr lang="en-US" dirty="0"/>
              <a:t>To outline </a:t>
            </a:r>
          </a:p>
          <a:p>
            <a:r>
              <a:rPr lang="en-US" dirty="0"/>
              <a:t>To emphasize</a:t>
            </a:r>
          </a:p>
          <a:p>
            <a:endParaRPr lang="ru-RU" dirty="0"/>
          </a:p>
        </p:txBody>
      </p:sp>
    </p:spTree>
    <p:extLst>
      <p:ext uri="{BB962C8B-B14F-4D97-AF65-F5344CB8AC3E}">
        <p14:creationId xmlns:p14="http://schemas.microsoft.com/office/powerpoint/2010/main" val="2566565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97699"/>
            <a:ext cx="10515600" cy="1325563"/>
          </a:xfrm>
        </p:spPr>
        <p:txBody>
          <a:bodyPr/>
          <a:lstStyle/>
          <a:p>
            <a:pPr algn="ctr"/>
            <a:r>
              <a:rPr lang="en-US" b="1" dirty="0">
                <a:latin typeface="Times New Roman" panose="02020603050405020304" pitchFamily="18" charset="0"/>
                <a:cs typeface="Times New Roman" panose="02020603050405020304" pitchFamily="18" charset="0"/>
              </a:rPr>
              <a:t>The research/article</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29614" y="1426379"/>
            <a:ext cx="10515600" cy="5025935"/>
          </a:xfrm>
        </p:spPr>
        <p:txBody>
          <a:bodyPr>
            <a:normAutofit fontScale="92500" lnSpcReduction="10000"/>
          </a:bodyPr>
          <a:lstStyle/>
          <a:p>
            <a:pPr marL="0" indent="0">
              <a:buNone/>
            </a:pPr>
            <a:r>
              <a:rPr lang="en-US" dirty="0"/>
              <a:t> discusses/deals with  analyzes/considers/explains/describes/establishes/introduces …..</a:t>
            </a:r>
          </a:p>
          <a:p>
            <a:pPr marL="0" indent="0">
              <a:buNone/>
            </a:pPr>
            <a:r>
              <a:rPr lang="en-US" dirty="0"/>
              <a:t>develops/presents/provides/studies/represents/features/contains/</a:t>
            </a:r>
          </a:p>
          <a:p>
            <a:pPr marL="0" indent="0">
              <a:buNone/>
            </a:pPr>
            <a:r>
              <a:rPr lang="en-US" dirty="0"/>
              <a:t>concentrates on …..</a:t>
            </a:r>
          </a:p>
          <a:p>
            <a:pPr marL="0" indent="0">
              <a:buNone/>
            </a:pPr>
            <a:r>
              <a:rPr lang="en-US" dirty="0"/>
              <a:t> covers/suggests/proposes/shows ….. </a:t>
            </a:r>
          </a:p>
          <a:p>
            <a:pPr marL="0" indent="0">
              <a:buNone/>
            </a:pPr>
            <a:r>
              <a:rPr lang="en-US" dirty="0"/>
              <a:t>demonstrates the feasibility of …..</a:t>
            </a:r>
          </a:p>
          <a:p>
            <a:pPr marL="0" indent="0">
              <a:buNone/>
            </a:pPr>
            <a:r>
              <a:rPr lang="en-US" dirty="0"/>
              <a:t> opens up a new field/issue </a:t>
            </a:r>
          </a:p>
          <a:p>
            <a:pPr marL="0" indent="0">
              <a:buNone/>
            </a:pPr>
            <a:r>
              <a:rPr lang="en-US" dirty="0"/>
              <a:t>gives/aims to give a comprehensive account of ….. </a:t>
            </a:r>
          </a:p>
          <a:p>
            <a:pPr marL="0" indent="0">
              <a:buNone/>
            </a:pPr>
            <a:r>
              <a:rPr lang="en-US" dirty="0"/>
              <a:t>offers a solution to …..</a:t>
            </a:r>
          </a:p>
          <a:p>
            <a:pPr marL="0" indent="0">
              <a:buNone/>
            </a:pPr>
            <a:r>
              <a:rPr lang="en-US" dirty="0"/>
              <a:t> serves as an introduction to ….. </a:t>
            </a:r>
          </a:p>
          <a:p>
            <a:pPr marL="0" indent="0">
              <a:buNone/>
            </a:pPr>
            <a:r>
              <a:rPr lang="en-US" dirty="0"/>
              <a:t>The main objective/goal/purpose of the paper/article is …..</a:t>
            </a:r>
            <a:endParaRPr lang="ru-RU" dirty="0"/>
          </a:p>
        </p:txBody>
      </p:sp>
    </p:spTree>
    <p:extLst>
      <p:ext uri="{BB962C8B-B14F-4D97-AF65-F5344CB8AC3E}">
        <p14:creationId xmlns:p14="http://schemas.microsoft.com/office/powerpoint/2010/main" val="3698575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Relevant Phrases</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half" idx="1"/>
          </p:nvPr>
        </p:nvSpPr>
        <p:spPr>
          <a:xfrm>
            <a:off x="309093" y="1429554"/>
            <a:ext cx="5710707" cy="5428445"/>
          </a:xfrm>
        </p:spPr>
        <p:txBody>
          <a:bodyPr>
            <a:normAutofit fontScale="85000" lnSpcReduction="20000"/>
          </a:bodyPr>
          <a:lstStyle/>
          <a:p>
            <a:pPr marL="0" indent="0">
              <a:buNone/>
            </a:pPr>
            <a:r>
              <a:rPr lang="en-US" dirty="0"/>
              <a:t>plays an important/vital role in ….. …..</a:t>
            </a:r>
          </a:p>
          <a:p>
            <a:pPr marL="0" indent="0">
              <a:buNone/>
            </a:pPr>
            <a:r>
              <a:rPr lang="en-US" dirty="0"/>
              <a:t> is an important (significant) issue for </a:t>
            </a:r>
          </a:p>
          <a:p>
            <a:pPr marL="0" indent="0">
              <a:buNone/>
            </a:pPr>
            <a:r>
              <a:rPr lang="en-US" dirty="0"/>
              <a:t>….. ….. is extensively/widely used in  ….. is a very effective method for ..</a:t>
            </a:r>
          </a:p>
          <a:p>
            <a:pPr marL="0" indent="0">
              <a:buNone/>
            </a:pPr>
            <a:r>
              <a:rPr lang="en-US" dirty="0"/>
              <a:t> In the last few years there has been a growing interest in …..</a:t>
            </a:r>
          </a:p>
          <a:p>
            <a:pPr marL="0" indent="0">
              <a:buNone/>
            </a:pPr>
            <a:r>
              <a:rPr lang="en-US" dirty="0"/>
              <a:t>Quite recently, considerable attention has been paid to …..</a:t>
            </a:r>
          </a:p>
          <a:p>
            <a:pPr marL="0" indent="0">
              <a:buNone/>
            </a:pPr>
            <a:r>
              <a:rPr lang="en-US" dirty="0"/>
              <a:t> ….. have/has been gaining importance in recent years ….. ….. </a:t>
            </a:r>
          </a:p>
          <a:p>
            <a:pPr marL="0" indent="0">
              <a:buNone/>
            </a:pPr>
            <a:r>
              <a:rPr lang="en-US" dirty="0"/>
              <a:t> …. Is/are essential for….</a:t>
            </a:r>
          </a:p>
          <a:p>
            <a:pPr marL="0" indent="0">
              <a:buNone/>
            </a:pPr>
            <a:r>
              <a:rPr lang="en-US" dirty="0"/>
              <a:t>….play/plays a crucial role in/for</a:t>
            </a:r>
          </a:p>
          <a:p>
            <a:pPr marL="0" indent="0">
              <a:buNone/>
            </a:pPr>
            <a:endParaRPr lang="en-US" dirty="0"/>
          </a:p>
          <a:p>
            <a:pPr marL="0" indent="0">
              <a:buNone/>
            </a:pPr>
            <a:endParaRPr lang="ru-RU" dirty="0"/>
          </a:p>
        </p:txBody>
      </p:sp>
      <p:sp>
        <p:nvSpPr>
          <p:cNvPr id="4" name="Объект 3"/>
          <p:cNvSpPr>
            <a:spLocks noGrp="1"/>
          </p:cNvSpPr>
          <p:nvPr>
            <p:ph sz="half" idx="2"/>
          </p:nvPr>
        </p:nvSpPr>
        <p:spPr>
          <a:xfrm>
            <a:off x="6172200" y="1429554"/>
            <a:ext cx="5181600" cy="4747409"/>
          </a:xfrm>
        </p:spPr>
        <p:txBody>
          <a:bodyPr>
            <a:normAutofit fontScale="85000" lnSpcReduction="20000"/>
          </a:bodyPr>
          <a:lstStyle/>
          <a:p>
            <a:pPr marL="0" indent="0">
              <a:buNone/>
            </a:pPr>
            <a:r>
              <a:rPr lang="en-US" dirty="0"/>
              <a:t>The …. analysis plays a crucial role in …</a:t>
            </a:r>
          </a:p>
          <a:p>
            <a:pPr marL="0" indent="0">
              <a:buNone/>
            </a:pPr>
            <a:r>
              <a:rPr lang="en-US" dirty="0"/>
              <a:t>This paper proposes/has proposed …..</a:t>
            </a:r>
          </a:p>
          <a:p>
            <a:pPr marL="0" indent="0">
              <a:buNone/>
            </a:pPr>
            <a:r>
              <a:rPr lang="en-US" dirty="0"/>
              <a:t> The purpose of the paper/study is to …</a:t>
            </a:r>
          </a:p>
          <a:p>
            <a:pPr marL="0" indent="0">
              <a:buNone/>
            </a:pPr>
            <a:r>
              <a:rPr lang="en-US" dirty="0"/>
              <a:t>The paper presents/has presented several solutions to …</a:t>
            </a:r>
          </a:p>
          <a:p>
            <a:pPr marL="0" indent="0">
              <a:buNone/>
            </a:pPr>
            <a:r>
              <a:rPr lang="en-US" dirty="0"/>
              <a:t>This paper is a modest contribution to the ongoing discussions about/on ….. </a:t>
            </a:r>
          </a:p>
          <a:p>
            <a:pPr marL="0" indent="0">
              <a:buNone/>
            </a:pPr>
            <a:r>
              <a:rPr lang="en-US" dirty="0"/>
              <a:t>It was the main purpose of the paper to draw attention to ….. </a:t>
            </a:r>
          </a:p>
          <a:p>
            <a:pPr marL="0" indent="0">
              <a:buNone/>
            </a:pPr>
            <a:r>
              <a:rPr lang="en-US" dirty="0"/>
              <a:t>The main concern of the paper was to ….. </a:t>
            </a:r>
          </a:p>
          <a:p>
            <a:pPr marL="0" indent="0">
              <a:buNone/>
            </a:pPr>
            <a:r>
              <a:rPr lang="en-US" dirty="0"/>
              <a:t>In our paper, the focus of attention was/is on </a:t>
            </a:r>
            <a:endParaRPr lang="ru-RU" dirty="0"/>
          </a:p>
        </p:txBody>
      </p:sp>
    </p:spTree>
    <p:extLst>
      <p:ext uri="{BB962C8B-B14F-4D97-AF65-F5344CB8AC3E}">
        <p14:creationId xmlns:p14="http://schemas.microsoft.com/office/powerpoint/2010/main" val="795311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Phrases to point out the originality of the research</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Our paper presents an innovative/a novel view of …..</a:t>
            </a:r>
          </a:p>
          <a:p>
            <a:r>
              <a:rPr lang="en-US" dirty="0">
                <a:latin typeface="Times New Roman" panose="02020603050405020304" pitchFamily="18" charset="0"/>
                <a:cs typeface="Times New Roman" panose="02020603050405020304" pitchFamily="18" charset="0"/>
              </a:rPr>
              <a:t>The originality of our solution lies in the fact that ….. </a:t>
            </a:r>
          </a:p>
          <a:p>
            <a:r>
              <a:rPr lang="en-US" dirty="0">
                <a:latin typeface="Times New Roman" panose="02020603050405020304" pitchFamily="18" charset="0"/>
                <a:cs typeface="Times New Roman" panose="02020603050405020304" pitchFamily="18" charset="0"/>
              </a:rPr>
              <a:t>This is a novel solution to ….. </a:t>
            </a:r>
          </a:p>
          <a:p>
            <a:r>
              <a:rPr lang="en-US" dirty="0">
                <a:latin typeface="Times New Roman" panose="02020603050405020304" pitchFamily="18" charset="0"/>
                <a:cs typeface="Times New Roman" panose="02020603050405020304" pitchFamily="18" charset="0"/>
              </a:rPr>
              <a:t>Our results describe for the first time the ….. </a:t>
            </a:r>
          </a:p>
          <a:p>
            <a:r>
              <a:rPr lang="en-US" dirty="0">
                <a:latin typeface="Times New Roman" panose="02020603050405020304" pitchFamily="18" charset="0"/>
                <a:cs typeface="Times New Roman" panose="02020603050405020304" pitchFamily="18" charset="0"/>
              </a:rPr>
              <a:t>To our knowledge, this is the first study to deal with/examine/I</a:t>
            </a:r>
          </a:p>
          <a:p>
            <a:r>
              <a:rPr lang="en-US" dirty="0">
                <a:latin typeface="Times New Roman" panose="02020603050405020304" pitchFamily="18" charset="0"/>
                <a:cs typeface="Times New Roman" panose="02020603050405020304" pitchFamily="18" charset="0"/>
              </a:rPr>
              <a:t>This paper presents a pilot study to find the answer to ….. </a:t>
            </a:r>
          </a:p>
          <a:p>
            <a:r>
              <a:rPr lang="en-US" dirty="0">
                <a:latin typeface="Times New Roman" panose="02020603050405020304" pitchFamily="18" charset="0"/>
                <a:cs typeface="Times New Roman" panose="02020603050405020304" pitchFamily="18" charset="0"/>
              </a:rPr>
              <a:t>Our observations that ….. are not new, but …..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5974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err="1">
                <a:latin typeface="Times New Roman" panose="02020603050405020304" pitchFamily="18" charset="0"/>
                <a:cs typeface="Times New Roman" panose="02020603050405020304" pitchFamily="18" charset="0"/>
              </a:rPr>
              <a:t>Relavant</a:t>
            </a:r>
            <a:r>
              <a:rPr lang="en-US" b="1" dirty="0">
                <a:latin typeface="Times New Roman" panose="02020603050405020304" pitchFamily="18" charset="0"/>
                <a:cs typeface="Times New Roman" panose="02020603050405020304" pitchFamily="18" charset="0"/>
              </a:rPr>
              <a:t> linking phrases</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80622" y="1313645"/>
            <a:ext cx="11100516" cy="5254580"/>
          </a:xfrm>
        </p:spPr>
        <p:txBody>
          <a:bodyPr>
            <a:normAutofit fontScale="92500" lnSpcReduction="20000"/>
          </a:bodyPr>
          <a:lstStyle/>
          <a:p>
            <a:r>
              <a:rPr lang="en-US" dirty="0">
                <a:latin typeface="Times New Roman" panose="02020603050405020304" pitchFamily="18" charset="0"/>
                <a:cs typeface="Times New Roman" panose="02020603050405020304" pitchFamily="18" charset="0"/>
              </a:rPr>
              <a:t>All things considered,</a:t>
            </a:r>
          </a:p>
          <a:p>
            <a:r>
              <a:rPr lang="en-US" dirty="0">
                <a:latin typeface="Times New Roman" panose="02020603050405020304" pitchFamily="18" charset="0"/>
                <a:cs typeface="Times New Roman" panose="02020603050405020304" pitchFamily="18" charset="0"/>
              </a:rPr>
              <a:t>To conclude, it should be pointed out that</a:t>
            </a:r>
          </a:p>
          <a:p>
            <a:r>
              <a:rPr lang="en-US" dirty="0">
                <a:latin typeface="Times New Roman" panose="02020603050405020304" pitchFamily="18" charset="0"/>
                <a:cs typeface="Times New Roman" panose="02020603050405020304" pitchFamily="18" charset="0"/>
              </a:rPr>
              <a:t>In conclusion, it must be stressed that</a:t>
            </a:r>
          </a:p>
          <a:p>
            <a:r>
              <a:rPr lang="en-US" dirty="0">
                <a:latin typeface="Times New Roman" panose="02020603050405020304" pitchFamily="18" charset="0"/>
                <a:cs typeface="Times New Roman" panose="02020603050405020304" pitchFamily="18" charset="0"/>
              </a:rPr>
              <a:t>It remains to prove that ….. </a:t>
            </a:r>
          </a:p>
          <a:p>
            <a:r>
              <a:rPr lang="en-US" dirty="0">
                <a:latin typeface="Times New Roman" panose="02020603050405020304" pitchFamily="18" charset="0"/>
                <a:cs typeface="Times New Roman" panose="02020603050405020304" pitchFamily="18" charset="0"/>
              </a:rPr>
              <a:t>It is clear/evident/obvious that ….. </a:t>
            </a:r>
          </a:p>
          <a:p>
            <a:r>
              <a:rPr lang="en-US" dirty="0">
                <a:latin typeface="Times New Roman" panose="02020603050405020304" pitchFamily="18" charset="0"/>
                <a:cs typeface="Times New Roman" panose="02020603050405020304" pitchFamily="18" charset="0"/>
              </a:rPr>
              <a:t>From this we conclude/see/deduce that ….. </a:t>
            </a:r>
          </a:p>
          <a:p>
            <a:r>
              <a:rPr lang="en-US" dirty="0">
                <a:latin typeface="Times New Roman" panose="02020603050405020304" pitchFamily="18" charset="0"/>
                <a:cs typeface="Times New Roman" panose="02020603050405020304" pitchFamily="18" charset="0"/>
              </a:rPr>
              <a:t>As mentioned earlier/above, …</a:t>
            </a:r>
          </a:p>
          <a:p>
            <a:r>
              <a:rPr lang="en-US" dirty="0">
                <a:latin typeface="Times New Roman" panose="02020603050405020304" pitchFamily="18" charset="0"/>
                <a:cs typeface="Times New Roman" panose="02020603050405020304" pitchFamily="18" charset="0"/>
              </a:rPr>
              <a:t>As may be seen below, …</a:t>
            </a:r>
          </a:p>
          <a:p>
            <a:r>
              <a:rPr lang="en-US" dirty="0">
                <a:latin typeface="Times New Roman" panose="02020603050405020304" pitchFamily="18" charset="0"/>
                <a:cs typeface="Times New Roman" panose="02020603050405020304" pitchFamily="18" charset="0"/>
              </a:rPr>
              <a:t>Summing up the results, it can be concluded that …..</a:t>
            </a:r>
          </a:p>
          <a:p>
            <a:r>
              <a:rPr lang="en-US" dirty="0">
                <a:latin typeface="Times New Roman" panose="02020603050405020304" pitchFamily="18" charset="0"/>
                <a:cs typeface="Times New Roman" panose="02020603050405020304" pitchFamily="18" charset="0"/>
              </a:rPr>
              <a:t> In conclusion, it is evident that this study has shown ….. </a:t>
            </a:r>
          </a:p>
          <a:p>
            <a:r>
              <a:rPr lang="en-US" dirty="0">
                <a:latin typeface="Times New Roman" panose="02020603050405020304" pitchFamily="18" charset="0"/>
                <a:cs typeface="Times New Roman" panose="02020603050405020304" pitchFamily="18" charset="0"/>
              </a:rPr>
              <a:t>This paper has clearly shown that ….. </a:t>
            </a:r>
          </a:p>
          <a:p>
            <a:r>
              <a:rPr lang="en-US" dirty="0">
                <a:latin typeface="Times New Roman" panose="02020603050405020304" pitchFamily="18" charset="0"/>
                <a:cs typeface="Times New Roman" panose="02020603050405020304" pitchFamily="18" charset="0"/>
              </a:rPr>
              <a:t>It has been demonstrated/shown/found that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22719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Объект и предмет исследования</a:t>
            </a:r>
          </a:p>
        </p:txBody>
      </p:sp>
      <p:sp>
        <p:nvSpPr>
          <p:cNvPr id="3" name="Объект 2"/>
          <p:cNvSpPr>
            <a:spLocks noGrp="1"/>
          </p:cNvSpPr>
          <p:nvPr>
            <p:ph sz="half" idx="1"/>
          </p:nvPr>
        </p:nvSpPr>
        <p:spPr>
          <a:xfrm>
            <a:off x="838200" y="1558977"/>
            <a:ext cx="5181600" cy="4617986"/>
          </a:xfrm>
        </p:spPr>
        <p:txBody>
          <a:bodyPr>
            <a:normAutofit/>
          </a:bodyPr>
          <a:lstStyle/>
          <a:p>
            <a:pPr marL="0" indent="0">
              <a:buNone/>
            </a:pPr>
            <a:r>
              <a:rPr lang="ru-RU" b="1" dirty="0"/>
              <a:t>Объект исследования </a:t>
            </a:r>
            <a:r>
              <a:rPr lang="ru-RU" dirty="0"/>
              <a:t>– это определенный процесс или явление, порождающее проблемную ситуацию.</a:t>
            </a:r>
          </a:p>
          <a:p>
            <a:pPr marL="0" indent="0">
              <a:buNone/>
            </a:pPr>
            <a:r>
              <a:rPr lang="ru-RU" dirty="0"/>
              <a:t> Объект – это своеобразный носитель проблемы – то, на что направлена исследовательская деятельность. </a:t>
            </a:r>
          </a:p>
        </p:txBody>
      </p:sp>
      <p:sp>
        <p:nvSpPr>
          <p:cNvPr id="4" name="Объект 3"/>
          <p:cNvSpPr>
            <a:spLocks noGrp="1"/>
          </p:cNvSpPr>
          <p:nvPr>
            <p:ph sz="half" idx="2"/>
          </p:nvPr>
        </p:nvSpPr>
        <p:spPr>
          <a:xfrm>
            <a:off x="6172200" y="1454046"/>
            <a:ext cx="5181600" cy="4916774"/>
          </a:xfrm>
        </p:spPr>
        <p:txBody>
          <a:bodyPr>
            <a:normAutofit/>
          </a:bodyPr>
          <a:lstStyle/>
          <a:p>
            <a:pPr marL="0" indent="0">
              <a:buNone/>
            </a:pPr>
            <a:r>
              <a:rPr lang="ru-RU" b="1" dirty="0"/>
              <a:t>Предмет исследования </a:t>
            </a:r>
            <a:r>
              <a:rPr lang="ru-RU" dirty="0"/>
              <a:t>– это конкретная часть объекта, внутри которой ведется поиск. Предметом исследования могут быть явления в целом, отдельные их стороны, аспекты и отношения между отдельными сторонами и целым.</a:t>
            </a:r>
          </a:p>
          <a:p>
            <a:pPr marL="0" indent="0">
              <a:buNone/>
            </a:pPr>
            <a:r>
              <a:rPr lang="ru-RU" dirty="0"/>
              <a:t> Именно предмет исследования определяет тему работы.</a:t>
            </a:r>
          </a:p>
          <a:p>
            <a:endParaRPr lang="ru-RU" dirty="0"/>
          </a:p>
        </p:txBody>
      </p:sp>
    </p:spTree>
    <p:extLst>
      <p:ext uri="{BB962C8B-B14F-4D97-AF65-F5344CB8AC3E}">
        <p14:creationId xmlns:p14="http://schemas.microsoft.com/office/powerpoint/2010/main" val="4047102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Актуальность исследования</a:t>
            </a:r>
          </a:p>
        </p:txBody>
      </p:sp>
      <p:sp>
        <p:nvSpPr>
          <p:cNvPr id="3" name="Объект 2"/>
          <p:cNvSpPr>
            <a:spLocks noGrp="1"/>
          </p:cNvSpPr>
          <p:nvPr>
            <p:ph idx="1"/>
          </p:nvPr>
        </p:nvSpPr>
        <p:spPr>
          <a:xfrm>
            <a:off x="838200" y="1364104"/>
            <a:ext cx="11004030" cy="5081665"/>
          </a:xfrm>
        </p:spPr>
        <p:txBody>
          <a:bodyPr>
            <a:normAutofit/>
          </a:bodyPr>
          <a:lstStyle/>
          <a:p>
            <a:pPr marL="0" indent="0">
              <a:buNone/>
            </a:pPr>
            <a:r>
              <a:rPr lang="ru-RU" sz="3600" dirty="0">
                <a:latin typeface="Times New Roman" panose="02020603050405020304" pitchFamily="18" charset="0"/>
                <a:cs typeface="Times New Roman" panose="02020603050405020304" pitchFamily="18" charset="0"/>
              </a:rPr>
              <a:t>	Обосновать </a:t>
            </a:r>
            <a:r>
              <a:rPr lang="ru-RU" sz="3600" b="1" dirty="0">
                <a:latin typeface="Times New Roman" panose="02020603050405020304" pitchFamily="18" charset="0"/>
                <a:cs typeface="Times New Roman" panose="02020603050405020304" pitchFamily="18" charset="0"/>
              </a:rPr>
              <a:t>актуальность</a:t>
            </a:r>
            <a:r>
              <a:rPr lang="ru-RU" sz="3600" dirty="0">
                <a:latin typeface="Times New Roman" panose="02020603050405020304" pitchFamily="18" charset="0"/>
                <a:cs typeface="Times New Roman" panose="02020603050405020304" pitchFamily="18" charset="0"/>
              </a:rPr>
              <a:t> – значит </a:t>
            </a:r>
            <a:r>
              <a:rPr lang="ru-RU" sz="3600" b="1" i="1" dirty="0">
                <a:latin typeface="Times New Roman" panose="02020603050405020304" pitchFamily="18" charset="0"/>
                <a:cs typeface="Times New Roman" panose="02020603050405020304" pitchFamily="18" charset="0"/>
              </a:rPr>
              <a:t>объяснить</a:t>
            </a:r>
            <a:r>
              <a:rPr lang="ru-RU" sz="3600" i="1" dirty="0">
                <a:latin typeface="Times New Roman" panose="02020603050405020304" pitchFamily="18" charset="0"/>
                <a:cs typeface="Times New Roman" panose="02020603050405020304" pitchFamily="18" charset="0"/>
              </a:rPr>
              <a:t> </a:t>
            </a:r>
            <a:r>
              <a:rPr lang="ru-RU" sz="3600" b="1" i="1" dirty="0">
                <a:latin typeface="Times New Roman" panose="02020603050405020304" pitchFamily="18" charset="0"/>
                <a:cs typeface="Times New Roman" panose="02020603050405020304" pitchFamily="18" charset="0"/>
              </a:rPr>
              <a:t>необходимость изучения </a:t>
            </a:r>
            <a:r>
              <a:rPr lang="ru-RU" sz="3600" dirty="0">
                <a:latin typeface="Times New Roman" panose="02020603050405020304" pitchFamily="18" charset="0"/>
                <a:cs typeface="Times New Roman" panose="02020603050405020304" pitchFamily="18" charset="0"/>
              </a:rPr>
              <a:t>данной темы в контексте общего процесса научного познания.</a:t>
            </a:r>
          </a:p>
          <a:p>
            <a:pPr marL="0" indent="0">
              <a:buNone/>
            </a:pPr>
            <a:r>
              <a:rPr lang="ru-RU" sz="3600" dirty="0">
                <a:latin typeface="Times New Roman" panose="02020603050405020304" pitchFamily="18" charset="0"/>
                <a:cs typeface="Times New Roman" panose="02020603050405020304" pitchFamily="18" charset="0"/>
              </a:rPr>
              <a:t> 	Обосновывая актуальность избранной темы, следует указать, </a:t>
            </a:r>
            <a:r>
              <a:rPr lang="ru-RU" sz="3600" b="1" i="1" dirty="0">
                <a:latin typeface="Times New Roman" panose="02020603050405020304" pitchFamily="18" charset="0"/>
                <a:cs typeface="Times New Roman" panose="02020603050405020304" pitchFamily="18" charset="0"/>
              </a:rPr>
              <a:t>почему именно она и именно на данный момент является актуальной</a:t>
            </a:r>
            <a:r>
              <a:rPr lang="ru-RU" sz="3600" dirty="0">
                <a:latin typeface="Times New Roman" panose="02020603050405020304" pitchFamily="18" charset="0"/>
                <a:cs typeface="Times New Roman" panose="02020603050405020304" pitchFamily="18" charset="0"/>
              </a:rPr>
              <a:t>. 	Несомненным показателем актуальности является </a:t>
            </a:r>
            <a:r>
              <a:rPr lang="ru-RU" sz="3600" b="1" i="1" dirty="0">
                <a:latin typeface="Times New Roman" panose="02020603050405020304" pitchFamily="18" charset="0"/>
                <a:cs typeface="Times New Roman" panose="02020603050405020304" pitchFamily="18" charset="0"/>
              </a:rPr>
              <a:t>наличие проблемы</a:t>
            </a:r>
            <a:r>
              <a:rPr lang="ru-RU" sz="3600" dirty="0">
                <a:latin typeface="Times New Roman" panose="02020603050405020304" pitchFamily="18" charset="0"/>
                <a:cs typeface="Times New Roman" panose="02020603050405020304" pitchFamily="18" charset="0"/>
              </a:rPr>
              <a:t> в данной области исследования</a:t>
            </a:r>
            <a:r>
              <a:rPr lang="ru-RU" dirty="0"/>
              <a:t>.</a:t>
            </a:r>
          </a:p>
          <a:p>
            <a:endParaRPr lang="ru-RU" dirty="0"/>
          </a:p>
        </p:txBody>
      </p:sp>
    </p:spTree>
    <p:extLst>
      <p:ext uri="{BB962C8B-B14F-4D97-AF65-F5344CB8AC3E}">
        <p14:creationId xmlns:p14="http://schemas.microsoft.com/office/powerpoint/2010/main" val="3141087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Гипотеза исследования должна</a:t>
            </a:r>
          </a:p>
        </p:txBody>
      </p:sp>
      <p:sp>
        <p:nvSpPr>
          <p:cNvPr id="3" name="Объект 2"/>
          <p:cNvSpPr>
            <a:spLocks noGrp="1"/>
          </p:cNvSpPr>
          <p:nvPr>
            <p:ph idx="1"/>
          </p:nvPr>
        </p:nvSpPr>
        <p:spPr>
          <a:xfrm>
            <a:off x="838200" y="1825625"/>
            <a:ext cx="11093970" cy="4351338"/>
          </a:xfrm>
        </p:spPr>
        <p:txBody>
          <a:bodyPr/>
          <a:lstStyle/>
          <a:p>
            <a:pPr marL="0" indent="0">
              <a:buNone/>
            </a:pPr>
            <a:r>
              <a:rPr lang="ru-RU" dirty="0"/>
              <a:t> - </a:t>
            </a:r>
            <a:r>
              <a:rPr lang="ru-RU" sz="5400" dirty="0"/>
              <a:t>быть проверяемой;</a:t>
            </a:r>
          </a:p>
          <a:p>
            <a:pPr marL="0" indent="0">
              <a:buNone/>
            </a:pPr>
            <a:r>
              <a:rPr lang="ru-RU" sz="5400" dirty="0"/>
              <a:t> - содержать предположение;</a:t>
            </a:r>
          </a:p>
          <a:p>
            <a:pPr marL="0" indent="0">
              <a:buNone/>
            </a:pPr>
            <a:r>
              <a:rPr lang="ru-RU" sz="5400" dirty="0"/>
              <a:t> - быть логически непротиворечивой и соответствовать фактам.</a:t>
            </a:r>
          </a:p>
          <a:p>
            <a:pPr marL="0" indent="0">
              <a:buNone/>
            </a:pPr>
            <a:endParaRPr lang="ru-RU" sz="5400" dirty="0"/>
          </a:p>
        </p:txBody>
      </p:sp>
    </p:spTree>
    <p:extLst>
      <p:ext uri="{BB962C8B-B14F-4D97-AF65-F5344CB8AC3E}">
        <p14:creationId xmlns:p14="http://schemas.microsoft.com/office/powerpoint/2010/main" val="2693999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latin typeface="Times New Roman" panose="02020603050405020304" pitchFamily="18" charset="0"/>
                <a:cs typeface="Times New Roman" panose="02020603050405020304" pitchFamily="18" charset="0"/>
              </a:rPr>
              <a:t>Проектно-исследовательская деятельность учащихся  - это</a:t>
            </a:r>
          </a:p>
        </p:txBody>
      </p:sp>
      <p:sp>
        <p:nvSpPr>
          <p:cNvPr id="3" name="Прямоугольник 2"/>
          <p:cNvSpPr/>
          <p:nvPr/>
        </p:nvSpPr>
        <p:spPr>
          <a:xfrm>
            <a:off x="103031" y="2551837"/>
            <a:ext cx="11784169" cy="3416320"/>
          </a:xfrm>
          <a:prstGeom prst="rect">
            <a:avLst/>
          </a:prstGeom>
        </p:spPr>
        <p:txBody>
          <a:bodyPr wrap="square">
            <a:spAutoFit/>
          </a:bodyPr>
          <a:lstStyle/>
          <a:p>
            <a:pPr algn="just"/>
            <a:r>
              <a:rPr lang="ru-RU" sz="3600" b="1" dirty="0">
                <a:effectLst/>
                <a:latin typeface="Times New Roman" panose="02020603050405020304" pitchFamily="18" charset="0"/>
                <a:ea typeface="Times New Roman" panose="02020603050405020304" pitchFamily="18" charset="0"/>
              </a:rPr>
              <a:t>деятельность по проектированию собственного исследования, предполагающая выделение целей и задач, принципов отбора методик, планирование хода исследования, определение ожидаемых результатов, оценка реализуемости исследования, определение необходимых ресурсов.</a:t>
            </a:r>
            <a:endParaRPr lang="ru-RU" sz="3600" dirty="0"/>
          </a:p>
        </p:txBody>
      </p:sp>
    </p:spTree>
    <p:extLst>
      <p:ext uri="{BB962C8B-B14F-4D97-AF65-F5344CB8AC3E}">
        <p14:creationId xmlns:p14="http://schemas.microsoft.com/office/powerpoint/2010/main" val="4085224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Исследование</a:t>
            </a:r>
          </a:p>
        </p:txBody>
      </p:sp>
      <p:sp>
        <p:nvSpPr>
          <p:cNvPr id="3" name="Текст 2"/>
          <p:cNvSpPr>
            <a:spLocks noGrp="1"/>
          </p:cNvSpPr>
          <p:nvPr>
            <p:ph type="body" idx="1"/>
          </p:nvPr>
        </p:nvSpPr>
        <p:spPr>
          <a:xfrm>
            <a:off x="839788" y="1274165"/>
            <a:ext cx="5157787" cy="569626"/>
          </a:xfrm>
        </p:spPr>
        <p:txBody>
          <a:bodyPr/>
          <a:lstStyle/>
          <a:p>
            <a:pPr algn="ctr"/>
            <a:r>
              <a:rPr lang="ru-RU" dirty="0"/>
              <a:t>Цель</a:t>
            </a:r>
          </a:p>
        </p:txBody>
      </p:sp>
      <p:sp>
        <p:nvSpPr>
          <p:cNvPr id="4" name="Объект 3"/>
          <p:cNvSpPr>
            <a:spLocks noGrp="1"/>
          </p:cNvSpPr>
          <p:nvPr>
            <p:ph sz="half" idx="2"/>
          </p:nvPr>
        </p:nvSpPr>
        <p:spPr/>
        <p:txBody>
          <a:bodyPr/>
          <a:lstStyle/>
          <a:p>
            <a:r>
              <a:rPr lang="ru-RU" dirty="0"/>
              <a:t>это конечный результат, которого хотел бы достичь исследователь при завершении своей работы</a:t>
            </a:r>
          </a:p>
        </p:txBody>
      </p:sp>
      <p:sp>
        <p:nvSpPr>
          <p:cNvPr id="5" name="Текст 4"/>
          <p:cNvSpPr>
            <a:spLocks noGrp="1"/>
          </p:cNvSpPr>
          <p:nvPr>
            <p:ph type="body" sz="quarter" idx="3"/>
          </p:nvPr>
        </p:nvSpPr>
        <p:spPr>
          <a:xfrm>
            <a:off x="6172200" y="1124263"/>
            <a:ext cx="5183188" cy="719528"/>
          </a:xfrm>
        </p:spPr>
        <p:txBody>
          <a:bodyPr>
            <a:normAutofit/>
          </a:bodyPr>
          <a:lstStyle/>
          <a:p>
            <a:pPr algn="ctr"/>
            <a:r>
              <a:rPr lang="ru-RU" dirty="0"/>
              <a:t>Задачи</a:t>
            </a:r>
          </a:p>
        </p:txBody>
      </p:sp>
      <p:sp>
        <p:nvSpPr>
          <p:cNvPr id="6" name="Объект 5"/>
          <p:cNvSpPr>
            <a:spLocks noGrp="1"/>
          </p:cNvSpPr>
          <p:nvPr>
            <p:ph sz="quarter" idx="4"/>
          </p:nvPr>
        </p:nvSpPr>
        <p:spPr>
          <a:xfrm>
            <a:off x="6172200" y="2505075"/>
            <a:ext cx="5744980" cy="3684588"/>
          </a:xfrm>
        </p:spPr>
        <p:txBody>
          <a:bodyPr/>
          <a:lstStyle/>
          <a:p>
            <a:r>
              <a:rPr lang="ru-RU" dirty="0"/>
              <a:t>это выбор путей и средств для достижения цели в соответствии с выдвинутой гипотезой.</a:t>
            </a:r>
          </a:p>
          <a:p>
            <a:r>
              <a:rPr lang="ru-RU" dirty="0"/>
              <a:t>Задачи лучше всего формулировать в виде утверждения того, что необходимо сделать.</a:t>
            </a:r>
          </a:p>
        </p:txBody>
      </p:sp>
    </p:spTree>
    <p:extLst>
      <p:ext uri="{BB962C8B-B14F-4D97-AF65-F5344CB8AC3E}">
        <p14:creationId xmlns:p14="http://schemas.microsoft.com/office/powerpoint/2010/main" val="13005353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Структура исследования</a:t>
            </a:r>
          </a:p>
        </p:txBody>
      </p:sp>
      <p:sp>
        <p:nvSpPr>
          <p:cNvPr id="7" name="Прямоугольник 6"/>
          <p:cNvSpPr/>
          <p:nvPr/>
        </p:nvSpPr>
        <p:spPr>
          <a:xfrm>
            <a:off x="4661941" y="2053653"/>
            <a:ext cx="3207895" cy="25483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a:latin typeface="Times New Roman" panose="02020603050405020304" pitchFamily="18" charset="0"/>
                <a:cs typeface="Times New Roman" panose="02020603050405020304" pitchFamily="18" charset="0"/>
              </a:rPr>
              <a:t>Второй блок – экспериментальная часть – описание эксперимента</a:t>
            </a:r>
          </a:p>
        </p:txBody>
      </p:sp>
      <p:sp>
        <p:nvSpPr>
          <p:cNvPr id="8" name="Прямоугольник 7"/>
          <p:cNvSpPr/>
          <p:nvPr/>
        </p:nvSpPr>
        <p:spPr>
          <a:xfrm>
            <a:off x="8604354" y="2053653"/>
            <a:ext cx="2983043" cy="25483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a:latin typeface="Times New Roman" panose="02020603050405020304" pitchFamily="18" charset="0"/>
                <a:cs typeface="Times New Roman" panose="02020603050405020304" pitchFamily="18" charset="0"/>
              </a:rPr>
              <a:t>Третий блок – </a:t>
            </a:r>
          </a:p>
          <a:p>
            <a:pPr algn="ctr"/>
            <a:r>
              <a:rPr lang="ru-RU" sz="2800" dirty="0">
                <a:latin typeface="Times New Roman" panose="02020603050405020304" pitchFamily="18" charset="0"/>
                <a:cs typeface="Times New Roman" panose="02020603050405020304" pitchFamily="18" charset="0"/>
              </a:rPr>
              <a:t>оформление результатов исследования</a:t>
            </a:r>
          </a:p>
        </p:txBody>
      </p:sp>
      <p:sp>
        <p:nvSpPr>
          <p:cNvPr id="10" name="Прямоугольник 9"/>
          <p:cNvSpPr/>
          <p:nvPr/>
        </p:nvSpPr>
        <p:spPr>
          <a:xfrm>
            <a:off x="614597" y="2053653"/>
            <a:ext cx="3057993" cy="25483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a:latin typeface="Times New Roman" panose="02020603050405020304" pitchFamily="18" charset="0"/>
                <a:cs typeface="Times New Roman" panose="02020603050405020304" pitchFamily="18" charset="0"/>
              </a:rPr>
              <a:t>Первый блок – теоретическая часть </a:t>
            </a:r>
          </a:p>
        </p:txBody>
      </p:sp>
    </p:spTree>
    <p:extLst>
      <p:ext uri="{BB962C8B-B14F-4D97-AF65-F5344CB8AC3E}">
        <p14:creationId xmlns:p14="http://schemas.microsoft.com/office/powerpoint/2010/main" val="33343297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276" y="365125"/>
            <a:ext cx="10851524" cy="1325563"/>
          </a:xfrm>
        </p:spPr>
        <p:txBody>
          <a:bodyPr/>
          <a:lstStyle/>
          <a:p>
            <a:pPr algn="ctr"/>
            <a:r>
              <a:rPr lang="ru-RU" b="1" dirty="0"/>
              <a:t>Критерии оценивания проекта</a:t>
            </a:r>
          </a:p>
        </p:txBody>
      </p:sp>
      <p:sp>
        <p:nvSpPr>
          <p:cNvPr id="3" name="Прямоугольник 2"/>
          <p:cNvSpPr/>
          <p:nvPr/>
        </p:nvSpPr>
        <p:spPr>
          <a:xfrm>
            <a:off x="412123" y="1305342"/>
            <a:ext cx="11578107" cy="4893647"/>
          </a:xfrm>
          <a:prstGeom prst="rect">
            <a:avLst/>
          </a:prstGeom>
        </p:spPr>
        <p:txBody>
          <a:bodyPr wrap="square">
            <a:spAutoFit/>
          </a:bodyPr>
          <a:lstStyle/>
          <a:p>
            <a:pPr>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речевая компетентность </a:t>
            </a:r>
            <a:endParaRPr lang="ru-RU" sz="2400" b="0" i="0" dirty="0">
              <a:effectLst/>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sz="2400" b="0" i="0" dirty="0">
                <a:effectLst/>
                <a:latin typeface="Times New Roman" panose="02020603050405020304" pitchFamily="18" charset="0"/>
                <a:cs typeface="Times New Roman" panose="02020603050405020304" pitchFamily="18" charset="0"/>
              </a:rPr>
              <a:t>значимость и актуальность выдвинутых проблем, адекватность их изучаемой тематике</a:t>
            </a:r>
          </a:p>
          <a:p>
            <a:pPr>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информативность представленного материала</a:t>
            </a:r>
            <a:endParaRPr lang="ru-RU" sz="2400" b="0" i="0" dirty="0">
              <a:effectLst/>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соблюдение структуры: наличие всех элементов исследования</a:t>
            </a:r>
            <a:endParaRPr lang="ru-RU" sz="2400" b="0" i="0" dirty="0">
              <a:effectLst/>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sz="2400" b="0" i="0" dirty="0">
                <a:effectLst/>
                <a:latin typeface="Times New Roman" panose="02020603050405020304" pitchFamily="18" charset="0"/>
                <a:cs typeface="Times New Roman" panose="02020603050405020304" pitchFamily="18" charset="0"/>
              </a:rPr>
              <a:t>доказательность принимаемых решений, умение аргументировать свои заключения, выводы;</a:t>
            </a:r>
          </a:p>
          <a:p>
            <a:pPr>
              <a:buFont typeface="Arial" panose="020B0604020202020204" pitchFamily="34" charset="0"/>
              <a:buChar char="•"/>
            </a:pPr>
            <a:r>
              <a:rPr lang="ru-RU" sz="2400" b="0" i="0" dirty="0">
                <a:effectLst/>
                <a:latin typeface="Times New Roman" panose="02020603050405020304" pitchFamily="18" charset="0"/>
                <a:cs typeface="Times New Roman" panose="02020603050405020304" pitchFamily="18" charset="0"/>
              </a:rPr>
              <a:t>эстетика оформления результатов выполненного проекта</a:t>
            </a:r>
          </a:p>
          <a:p>
            <a:pPr>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умение работать с аудиторией</a:t>
            </a:r>
          </a:p>
          <a:p>
            <a:pPr>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соблюдение регламента при презентации материал</a:t>
            </a:r>
          </a:p>
          <a:p>
            <a:pPr>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творческий характер исполнения проекта</a:t>
            </a:r>
            <a:endParaRPr lang="ru-RU" sz="2400" b="0" i="0" dirty="0">
              <a:effectLst/>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sz="2400" b="0" i="0" dirty="0">
                <a:effectLst/>
                <a:latin typeface="Times New Roman" panose="02020603050405020304" pitchFamily="18" charset="0"/>
                <a:cs typeface="Times New Roman" panose="02020603050405020304" pitchFamily="18" charset="0"/>
              </a:rPr>
              <a:t>умение отвечать на вопросы экспертов, лаконичность и аргументированность ответов каждого члена группы.</a:t>
            </a:r>
          </a:p>
        </p:txBody>
      </p:sp>
    </p:spTree>
    <p:extLst>
      <p:ext uri="{BB962C8B-B14F-4D97-AF65-F5344CB8AC3E}">
        <p14:creationId xmlns:p14="http://schemas.microsoft.com/office/powerpoint/2010/main" val="2295900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E78DCB83-A521-A84B-A2D7-B984BA4CB9EA}"/>
              </a:ext>
            </a:extLst>
          </p:cNvPr>
          <p:cNvGraphicFramePr>
            <a:graphicFrameLocks noGrp="1"/>
          </p:cNvGraphicFramePr>
          <p:nvPr>
            <p:extLst>
              <p:ext uri="{D42A27DB-BD31-4B8C-83A1-F6EECF244321}">
                <p14:modId xmlns:p14="http://schemas.microsoft.com/office/powerpoint/2010/main" val="1016563398"/>
              </p:ext>
            </p:extLst>
          </p:nvPr>
        </p:nvGraphicFramePr>
        <p:xfrm>
          <a:off x="104171" y="405114"/>
          <a:ext cx="12002947" cy="6018835"/>
        </p:xfrm>
        <a:graphic>
          <a:graphicData uri="http://schemas.openxmlformats.org/drawingml/2006/table">
            <a:tbl>
              <a:tblPr firstRow="1" firstCol="1" bandRow="1">
                <a:tableStyleId>{5C22544A-7EE6-4342-B048-85BDC9FD1C3A}</a:tableStyleId>
              </a:tblPr>
              <a:tblGrid>
                <a:gridCol w="1812815">
                  <a:extLst>
                    <a:ext uri="{9D8B030D-6E8A-4147-A177-3AD203B41FA5}">
                      <a16:colId xmlns:a16="http://schemas.microsoft.com/office/drawing/2014/main" val="3282344634"/>
                    </a:ext>
                  </a:extLst>
                </a:gridCol>
                <a:gridCol w="3009456">
                  <a:extLst>
                    <a:ext uri="{9D8B030D-6E8A-4147-A177-3AD203B41FA5}">
                      <a16:colId xmlns:a16="http://schemas.microsoft.com/office/drawing/2014/main" val="3086559094"/>
                    </a:ext>
                  </a:extLst>
                </a:gridCol>
                <a:gridCol w="3531793">
                  <a:extLst>
                    <a:ext uri="{9D8B030D-6E8A-4147-A177-3AD203B41FA5}">
                      <a16:colId xmlns:a16="http://schemas.microsoft.com/office/drawing/2014/main" val="4215555451"/>
                    </a:ext>
                  </a:extLst>
                </a:gridCol>
                <a:gridCol w="3648883">
                  <a:extLst>
                    <a:ext uri="{9D8B030D-6E8A-4147-A177-3AD203B41FA5}">
                      <a16:colId xmlns:a16="http://schemas.microsoft.com/office/drawing/2014/main" val="475256508"/>
                    </a:ext>
                  </a:extLst>
                </a:gridCol>
              </a:tblGrid>
              <a:tr h="1267123">
                <a:tc>
                  <a:txBody>
                    <a:bodyPr/>
                    <a:lstStyle/>
                    <a:p>
                      <a:r>
                        <a:rPr lang="en-US" sz="1100">
                          <a:effectLst/>
                        </a:rPr>
                        <a:t> </a:t>
                      </a:r>
                      <a:endParaRPr lang="ru-RU" sz="1200">
                        <a:effectLst/>
                      </a:endParaRPr>
                    </a:p>
                    <a:p>
                      <a:r>
                        <a:rPr lang="en-US" sz="1100">
                          <a:effectLst/>
                        </a:rPr>
                        <a:t> </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100">
                          <a:effectLst/>
                        </a:rPr>
                        <a:t>Level #1</a:t>
                      </a:r>
                      <a:endParaRPr lang="ru-RU" sz="1200">
                        <a:effectLst/>
                      </a:endParaRPr>
                    </a:p>
                    <a:p>
                      <a:pPr algn="ctr"/>
                      <a:r>
                        <a:rPr lang="en-US" sz="1100">
                          <a:effectLst/>
                        </a:rPr>
                        <a:t>Expert –15 - 18 points</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100">
                          <a:effectLst/>
                        </a:rPr>
                        <a:t>Level #2</a:t>
                      </a:r>
                      <a:endParaRPr lang="ru-RU" sz="1200">
                        <a:effectLst/>
                      </a:endParaRPr>
                    </a:p>
                    <a:p>
                      <a:pPr algn="ctr"/>
                      <a:r>
                        <a:rPr lang="en-US" sz="1100">
                          <a:effectLst/>
                        </a:rPr>
                        <a:t>Proficient –  11 – 14  points</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100">
                          <a:effectLst/>
                        </a:rPr>
                        <a:t>Level #3</a:t>
                      </a:r>
                      <a:endParaRPr lang="ru-RU" sz="1200">
                        <a:effectLst/>
                      </a:endParaRPr>
                    </a:p>
                    <a:p>
                      <a:pPr algn="ctr"/>
                      <a:r>
                        <a:rPr lang="en-US" sz="1100">
                          <a:effectLst/>
                        </a:rPr>
                        <a:t>Novice –  up to 10  points</a:t>
                      </a:r>
                      <a:endParaRPr lang="ru-RU" sz="1200">
                        <a:effectLst/>
                      </a:endParaRPr>
                    </a:p>
                    <a:p>
                      <a:pPr algn="ctr"/>
                      <a:r>
                        <a:rPr lang="en-US" sz="1100">
                          <a:effectLst/>
                        </a:rPr>
                        <a:t> </a:t>
                      </a:r>
                      <a:endParaRPr lang="ru-RU" sz="1200">
                        <a:effectLst/>
                      </a:endParaRPr>
                    </a:p>
                    <a:p>
                      <a:pPr algn="ctr"/>
                      <a:r>
                        <a:rPr lang="en-US" sz="1100">
                          <a:effectLst/>
                        </a:rPr>
                        <a:t> </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2529900"/>
                  </a:ext>
                </a:extLst>
              </a:tr>
              <a:tr h="2217466">
                <a:tc>
                  <a:txBody>
                    <a:bodyPr/>
                    <a:lstStyle/>
                    <a:p>
                      <a:r>
                        <a:rPr lang="en-US" sz="1100">
                          <a:effectLst/>
                        </a:rPr>
                        <a:t>Criteria #1</a:t>
                      </a:r>
                      <a:endParaRPr lang="ru-RU" sz="1200">
                        <a:effectLst/>
                      </a:endParaRPr>
                    </a:p>
                    <a:p>
                      <a:r>
                        <a:rPr lang="en-US" sz="1100">
                          <a:effectLst/>
                        </a:rPr>
                        <a:t>The content – communication task 3 points</a:t>
                      </a:r>
                      <a:endParaRPr lang="ru-RU" sz="1200">
                        <a:effectLst/>
                      </a:endParaRPr>
                    </a:p>
                    <a:p>
                      <a:r>
                        <a:rPr lang="en-US" sz="1100">
                          <a:effectLst/>
                        </a:rPr>
                        <a:t> </a:t>
                      </a:r>
                      <a:endParaRPr lang="ru-RU" sz="1200">
                        <a:effectLst/>
                      </a:endParaRPr>
                    </a:p>
                    <a:p>
                      <a:r>
                        <a:rPr lang="en-US" sz="1100">
                          <a:effectLst/>
                        </a:rPr>
                        <a:t> </a:t>
                      </a:r>
                      <a:endParaRPr lang="ru-RU" sz="1200">
                        <a:effectLst/>
                      </a:endParaRPr>
                    </a:p>
                    <a:p>
                      <a:r>
                        <a:rPr lang="en-US" sz="1100">
                          <a:effectLst/>
                        </a:rPr>
                        <a:t> </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1100">
                          <a:effectLst/>
                        </a:rPr>
                        <a:t>All the aspects of the assignment are accomplished:  not less 3 tourist attractions + reasons to support, 1-2 activities, 1-2 types of accommodation are given. </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1100">
                          <a:effectLst/>
                        </a:rPr>
                        <a:t>The  communication task is mostly  accomplished, but one aspect in the task is missing/ 1 aspect is not fully described. </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1100">
                          <a:effectLst/>
                        </a:rPr>
                        <a:t>The communication task is partly fulfilled: 2 aspects are missing/ 2 aspects are not fully described. </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6818563"/>
                  </a:ext>
                </a:extLst>
              </a:tr>
              <a:tr h="2534246">
                <a:tc>
                  <a:txBody>
                    <a:bodyPr/>
                    <a:lstStyle/>
                    <a:p>
                      <a:r>
                        <a:rPr lang="en-US" sz="1100">
                          <a:effectLst/>
                        </a:rPr>
                        <a:t>Criteria #2 </a:t>
                      </a:r>
                      <a:endParaRPr lang="ru-RU" sz="1200">
                        <a:effectLst/>
                      </a:endParaRPr>
                    </a:p>
                    <a:p>
                      <a:r>
                        <a:rPr lang="en-US" sz="1100">
                          <a:effectLst/>
                        </a:rPr>
                        <a:t>Organization of Content  </a:t>
                      </a:r>
                      <a:endParaRPr lang="ru-RU" sz="1200">
                        <a:effectLst/>
                      </a:endParaRPr>
                    </a:p>
                    <a:p>
                      <a:r>
                        <a:rPr lang="en-US" sz="1100">
                          <a:effectLst/>
                        </a:rPr>
                        <a:t>3 points</a:t>
                      </a:r>
                      <a:endParaRPr lang="ru-RU" sz="1200">
                        <a:effectLst/>
                      </a:endParaRPr>
                    </a:p>
                    <a:p>
                      <a:r>
                        <a:rPr lang="en-US" sz="1100">
                          <a:effectLst/>
                        </a:rPr>
                        <a:t> </a:t>
                      </a:r>
                      <a:endParaRPr lang="ru-RU" sz="1200">
                        <a:effectLst/>
                      </a:endParaRPr>
                    </a:p>
                    <a:p>
                      <a:r>
                        <a:rPr lang="en-US" sz="1100">
                          <a:effectLst/>
                        </a:rPr>
                        <a:t> </a:t>
                      </a:r>
                      <a:endParaRPr lang="ru-RU" sz="1200">
                        <a:effectLst/>
                      </a:endParaRPr>
                    </a:p>
                    <a:p>
                      <a:r>
                        <a:rPr lang="en-US" sz="1100">
                          <a:effectLst/>
                        </a:rPr>
                        <a:t> </a:t>
                      </a:r>
                      <a:endParaRPr lang="ru-RU" sz="1200">
                        <a:effectLst/>
                      </a:endParaRPr>
                    </a:p>
                    <a:p>
                      <a:r>
                        <a:rPr lang="en-US" sz="1100">
                          <a:effectLst/>
                        </a:rPr>
                        <a:t> </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1100">
                          <a:effectLst/>
                        </a:rPr>
                        <a:t>The speech is logically designed. The speaker makes an introduction and a conclusion. The speaker demonstrates confidence in using conversational formulas – not less than 3. </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1100">
                          <a:effectLst/>
                        </a:rPr>
                        <a:t>Generally the speech is logically designed, but there are  mistakes in using conversational formulas. Either the introduction or the conclusion is missing. </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1100" dirty="0">
                          <a:effectLst/>
                        </a:rPr>
                        <a:t>The logic of the speech is not observed. Conversational formulas are missing. Both the introduction or the conclusion are missing.</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6449112"/>
                  </a:ext>
                </a:extLst>
              </a:tr>
            </a:tbl>
          </a:graphicData>
        </a:graphic>
      </p:graphicFrame>
    </p:spTree>
    <p:extLst>
      <p:ext uri="{BB962C8B-B14F-4D97-AF65-F5344CB8AC3E}">
        <p14:creationId xmlns:p14="http://schemas.microsoft.com/office/powerpoint/2010/main" val="12319201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F82F8843-CC43-7141-BE86-66AE2AE63DD0}"/>
              </a:ext>
            </a:extLst>
          </p:cNvPr>
          <p:cNvGraphicFramePr>
            <a:graphicFrameLocks noGrp="1"/>
          </p:cNvGraphicFramePr>
          <p:nvPr>
            <p:extLst>
              <p:ext uri="{D42A27DB-BD31-4B8C-83A1-F6EECF244321}">
                <p14:modId xmlns:p14="http://schemas.microsoft.com/office/powerpoint/2010/main" val="3187527565"/>
              </p:ext>
            </p:extLst>
          </p:nvPr>
        </p:nvGraphicFramePr>
        <p:xfrm>
          <a:off x="185195" y="254643"/>
          <a:ext cx="11852475" cy="6366077"/>
        </p:xfrm>
        <a:graphic>
          <a:graphicData uri="http://schemas.openxmlformats.org/drawingml/2006/table">
            <a:tbl>
              <a:tblPr firstRow="1" firstCol="1" bandRow="1">
                <a:tableStyleId>{5C22544A-7EE6-4342-B048-85BDC9FD1C3A}</a:tableStyleId>
              </a:tblPr>
              <a:tblGrid>
                <a:gridCol w="1790090">
                  <a:extLst>
                    <a:ext uri="{9D8B030D-6E8A-4147-A177-3AD203B41FA5}">
                      <a16:colId xmlns:a16="http://schemas.microsoft.com/office/drawing/2014/main" val="2735714409"/>
                    </a:ext>
                  </a:extLst>
                </a:gridCol>
                <a:gridCol w="2971728">
                  <a:extLst>
                    <a:ext uri="{9D8B030D-6E8A-4147-A177-3AD203B41FA5}">
                      <a16:colId xmlns:a16="http://schemas.microsoft.com/office/drawing/2014/main" val="1865200651"/>
                    </a:ext>
                  </a:extLst>
                </a:gridCol>
                <a:gridCol w="3487517">
                  <a:extLst>
                    <a:ext uri="{9D8B030D-6E8A-4147-A177-3AD203B41FA5}">
                      <a16:colId xmlns:a16="http://schemas.microsoft.com/office/drawing/2014/main" val="2925738253"/>
                    </a:ext>
                  </a:extLst>
                </a:gridCol>
                <a:gridCol w="3603140">
                  <a:extLst>
                    <a:ext uri="{9D8B030D-6E8A-4147-A177-3AD203B41FA5}">
                      <a16:colId xmlns:a16="http://schemas.microsoft.com/office/drawing/2014/main" val="851521237"/>
                    </a:ext>
                  </a:extLst>
                </a:gridCol>
              </a:tblGrid>
              <a:tr h="2188339">
                <a:tc>
                  <a:txBody>
                    <a:bodyPr/>
                    <a:lstStyle/>
                    <a:p>
                      <a:r>
                        <a:rPr lang="en-US" sz="900">
                          <a:effectLst/>
                        </a:rPr>
                        <a:t>Criteria #3</a:t>
                      </a:r>
                      <a:endParaRPr lang="ru-RU" sz="1000">
                        <a:effectLst/>
                      </a:endParaRPr>
                    </a:p>
                    <a:p>
                      <a:r>
                        <a:rPr lang="en-US" sz="900">
                          <a:effectLst/>
                        </a:rPr>
                        <a:t>Language competence: grammar/vocabulary/ pronunciation  </a:t>
                      </a:r>
                      <a:endParaRPr lang="ru-RU" sz="1000">
                        <a:effectLst/>
                      </a:endParaRPr>
                    </a:p>
                    <a:p>
                      <a:r>
                        <a:rPr lang="en-US" sz="900">
                          <a:effectLst/>
                        </a:rPr>
                        <a:t>3 points </a:t>
                      </a:r>
                      <a:endParaRPr lang="ru-RU" sz="1000">
                        <a:effectLst/>
                      </a:endParaRPr>
                    </a:p>
                    <a:p>
                      <a:r>
                        <a:rPr lang="en-US" sz="900">
                          <a:effectLst/>
                        </a:rPr>
                        <a:t> </a:t>
                      </a:r>
                      <a:endParaRPr lang="ru-RU" sz="1000">
                        <a:effectLst/>
                      </a:endParaRPr>
                    </a:p>
                    <a:p>
                      <a:r>
                        <a:rPr lang="en-US" sz="900">
                          <a:effectLst/>
                        </a:rPr>
                        <a:t> </a:t>
                      </a:r>
                      <a:endParaRPr lang="ru-RU" sz="1000">
                        <a:effectLst/>
                      </a:endParaRPr>
                    </a:p>
                    <a:p>
                      <a:r>
                        <a:rPr lang="en-US" sz="900">
                          <a:effectLst/>
                        </a:rPr>
                        <a:t> </a:t>
                      </a:r>
                      <a:endParaRPr lang="ru-RU" sz="1000">
                        <a:effectLst/>
                      </a:endParaRPr>
                    </a:p>
                    <a:p>
                      <a:r>
                        <a:rPr lang="en-US" sz="900">
                          <a:effectLst/>
                        </a:rPr>
                        <a:t> </a:t>
                      </a:r>
                      <a:endParaRPr lang="ru-RU" sz="1000">
                        <a:effectLst/>
                      </a:endParaRPr>
                    </a:p>
                    <a:p>
                      <a:r>
                        <a:rPr lang="en-US"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tc>
                  <a:txBody>
                    <a:bodyPr/>
                    <a:lstStyle/>
                    <a:p>
                      <a:r>
                        <a:rPr lang="en-US" sz="900" dirty="0">
                          <a:effectLst/>
                        </a:rPr>
                        <a:t> The speaker demonstrates confidence in using appropriate to the communication task and relevant vocabulary and grammar structures. 4-6  grammar/vocabulary/pronunciation mistakes can be made by the speaker.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tc>
                  <a:txBody>
                    <a:bodyPr/>
                    <a:lstStyle/>
                    <a:p>
                      <a:r>
                        <a:rPr lang="en-US" sz="900">
                          <a:effectLst/>
                        </a:rPr>
                        <a:t>The speaker uses appropriate to the communication task and relevant vocabulary and grammar  structures. 7-9 grammar/vocabulary/pronunciation mistakes can be made by the speaker.</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tc>
                  <a:txBody>
                    <a:bodyPr/>
                    <a:lstStyle/>
                    <a:p>
                      <a:r>
                        <a:rPr lang="en-US" sz="900">
                          <a:effectLst/>
                        </a:rPr>
                        <a:t>The speaker makes numerous mistakes (more than 10) in grammar/vocabulary/pronunciation.</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extLst>
                  <a:ext uri="{0D108BD9-81ED-4DB2-BD59-A6C34878D82A}">
                    <a16:rowId xmlns:a16="http://schemas.microsoft.com/office/drawing/2014/main" val="3519138218"/>
                  </a:ext>
                </a:extLst>
              </a:tr>
              <a:tr h="2188339">
                <a:tc>
                  <a:txBody>
                    <a:bodyPr/>
                    <a:lstStyle/>
                    <a:p>
                      <a:r>
                        <a:rPr lang="en-US" sz="900">
                          <a:effectLst/>
                        </a:rPr>
                        <a:t>Criteria #4</a:t>
                      </a:r>
                      <a:endParaRPr lang="ru-RU" sz="1000">
                        <a:effectLst/>
                      </a:endParaRPr>
                    </a:p>
                    <a:p>
                      <a:r>
                        <a:rPr lang="en-US" sz="900">
                          <a:effectLst/>
                        </a:rPr>
                        <a:t>Public speaking abilities:</a:t>
                      </a:r>
                      <a:endParaRPr lang="ru-RU" sz="1000">
                        <a:effectLst/>
                      </a:endParaRPr>
                    </a:p>
                    <a:p>
                      <a:r>
                        <a:rPr lang="en-US" sz="900">
                          <a:effectLst/>
                        </a:rPr>
                        <a:t>Eye contact, clarity,  fluency</a:t>
                      </a:r>
                      <a:endParaRPr lang="ru-RU" sz="1000">
                        <a:effectLst/>
                      </a:endParaRPr>
                    </a:p>
                    <a:p>
                      <a:r>
                        <a:rPr lang="en-US" sz="900">
                          <a:effectLst/>
                        </a:rPr>
                        <a:t>3 points</a:t>
                      </a:r>
                      <a:endParaRPr lang="ru-RU" sz="1000">
                        <a:effectLst/>
                      </a:endParaRPr>
                    </a:p>
                    <a:p>
                      <a:r>
                        <a:rPr lang="en-US" sz="900">
                          <a:effectLst/>
                        </a:rPr>
                        <a:t> </a:t>
                      </a:r>
                      <a:endParaRPr lang="ru-RU" sz="1000">
                        <a:effectLst/>
                      </a:endParaRPr>
                    </a:p>
                    <a:p>
                      <a:r>
                        <a:rPr lang="en-US" sz="900">
                          <a:effectLst/>
                        </a:rPr>
                        <a:t> </a:t>
                      </a:r>
                      <a:endParaRPr lang="ru-RU" sz="1000">
                        <a:effectLst/>
                      </a:endParaRPr>
                    </a:p>
                    <a:p>
                      <a:r>
                        <a:rPr lang="en-US" sz="900">
                          <a:effectLst/>
                        </a:rPr>
                        <a:t> </a:t>
                      </a:r>
                      <a:endParaRPr lang="ru-RU" sz="1000">
                        <a:effectLst/>
                      </a:endParaRPr>
                    </a:p>
                    <a:p>
                      <a:r>
                        <a:rPr lang="en-US" sz="900">
                          <a:effectLst/>
                        </a:rPr>
                        <a:t> </a:t>
                      </a:r>
                      <a:endParaRPr lang="ru-RU" sz="1000">
                        <a:effectLst/>
                      </a:endParaRPr>
                    </a:p>
                    <a:p>
                      <a:r>
                        <a:rPr lang="en-US"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tc>
                  <a:txBody>
                    <a:bodyPr/>
                    <a:lstStyle/>
                    <a:p>
                      <a:r>
                        <a:rPr lang="en-US" sz="900">
                          <a:effectLst/>
                        </a:rPr>
                        <a:t>The speaker  maintains  an eye contact with the audience, the speech is clear, distinct, fluent and easy to understand. </a:t>
                      </a:r>
                      <a:endParaRPr lang="ru-RU" sz="1000">
                        <a:effectLst/>
                      </a:endParaRPr>
                    </a:p>
                    <a:p>
                      <a:r>
                        <a:rPr lang="en-US" sz="900">
                          <a:effectLst/>
                        </a:rPr>
                        <a:t>The speaker uses various implicit and explicit signals to keep the attention of the audience. The speaker does not read from the slides.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tc>
                  <a:txBody>
                    <a:bodyPr/>
                    <a:lstStyle/>
                    <a:p>
                      <a:r>
                        <a:rPr lang="en-US" sz="900">
                          <a:effectLst/>
                        </a:rPr>
                        <a:t>The speaker mostly maintains  an eye contact with the audience, the speech is mostly clear, distinct. The speech can be a little bit slow. The speaker mostly does not read from the slides.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tc>
                  <a:txBody>
                    <a:bodyPr/>
                    <a:lstStyle/>
                    <a:p>
                      <a:r>
                        <a:rPr lang="en-US" sz="900">
                          <a:effectLst/>
                        </a:rPr>
                        <a:t>The speaker demonstrates lack of confidence, does not maintain an eye contact with the audience. The language is mostly inappropriate for the audience and difficult to understand.  The speaker does not use implicit and explicit signals to keep the attention of the audience.</a:t>
                      </a:r>
                      <a:endParaRPr lang="ru-RU" sz="1000">
                        <a:effectLst/>
                      </a:endParaRPr>
                    </a:p>
                    <a:p>
                      <a:r>
                        <a:rPr lang="en-US" sz="900">
                          <a:effectLst/>
                        </a:rPr>
                        <a:t>The speaker almost all the time reads from the slides.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extLst>
                  <a:ext uri="{0D108BD9-81ED-4DB2-BD59-A6C34878D82A}">
                    <a16:rowId xmlns:a16="http://schemas.microsoft.com/office/drawing/2014/main" val="3921400492"/>
                  </a:ext>
                </a:extLst>
              </a:tr>
              <a:tr h="1989399">
                <a:tc>
                  <a:txBody>
                    <a:bodyPr/>
                    <a:lstStyle/>
                    <a:p>
                      <a:r>
                        <a:rPr lang="en-US" sz="900">
                          <a:effectLst/>
                        </a:rPr>
                        <a:t>Criteria #5</a:t>
                      </a:r>
                      <a:endParaRPr lang="ru-RU" sz="1000">
                        <a:effectLst/>
                      </a:endParaRPr>
                    </a:p>
                    <a:p>
                      <a:r>
                        <a:rPr lang="en-US" sz="900">
                          <a:effectLst/>
                        </a:rPr>
                        <a:t>Use of multimedia </a:t>
                      </a:r>
                      <a:endParaRPr lang="ru-RU" sz="1000">
                        <a:effectLst/>
                      </a:endParaRPr>
                    </a:p>
                    <a:p>
                      <a:r>
                        <a:rPr lang="en-US" sz="900">
                          <a:effectLst/>
                        </a:rPr>
                        <a:t>3 points </a:t>
                      </a:r>
                      <a:endParaRPr lang="ru-RU" sz="1000">
                        <a:effectLst/>
                      </a:endParaRPr>
                    </a:p>
                    <a:p>
                      <a:r>
                        <a:rPr lang="en-US" sz="900">
                          <a:effectLst/>
                        </a:rPr>
                        <a:t> </a:t>
                      </a:r>
                      <a:endParaRPr lang="ru-RU" sz="1000">
                        <a:effectLst/>
                      </a:endParaRPr>
                    </a:p>
                    <a:p>
                      <a:r>
                        <a:rPr lang="en-US" sz="900">
                          <a:effectLst/>
                        </a:rPr>
                        <a:t> </a:t>
                      </a:r>
                      <a:endParaRPr lang="ru-RU" sz="1000">
                        <a:effectLst/>
                      </a:endParaRPr>
                    </a:p>
                    <a:p>
                      <a:r>
                        <a:rPr lang="en-US" sz="9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tc>
                  <a:txBody>
                    <a:bodyPr/>
                    <a:lstStyle/>
                    <a:p>
                      <a:r>
                        <a:rPr lang="en-US" sz="900">
                          <a:effectLst/>
                        </a:rPr>
                        <a:t>Multimedia images are relevant to the content, provide support for the presentation. The presentation is informative  and meets the general requirements: graphics and images used are of high quality, the design is easy to read, the sources used are cited, transitions, sound effects and animation are limited, the limit 6 lines per slide is observed.</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tc>
                  <a:txBody>
                    <a:bodyPr/>
                    <a:lstStyle/>
                    <a:p>
                      <a:r>
                        <a:rPr lang="en-US" sz="900" dirty="0">
                          <a:effectLst/>
                        </a:rPr>
                        <a:t>Multimedia images are related to the topic, mostly enhance the presentation,  mostly provide support. The presentation is   informative  and  mostly meets the general requirements, one/two requirements are not observed.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tc>
                  <a:txBody>
                    <a:bodyPr/>
                    <a:lstStyle/>
                    <a:p>
                      <a:r>
                        <a:rPr lang="en-US" sz="900" dirty="0">
                          <a:effectLst/>
                        </a:rPr>
                        <a:t>Multimedia images are not related to the topic, and /or do not enhance the presentation. The presentation is not fully  informative  and  does not meet  the general requirements: more than two violations are  observed.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628" marR="55628" marT="0" marB="0"/>
                </a:tc>
                <a:extLst>
                  <a:ext uri="{0D108BD9-81ED-4DB2-BD59-A6C34878D82A}">
                    <a16:rowId xmlns:a16="http://schemas.microsoft.com/office/drawing/2014/main" val="200252263"/>
                  </a:ext>
                </a:extLst>
              </a:tr>
            </a:tbl>
          </a:graphicData>
        </a:graphic>
      </p:graphicFrame>
    </p:spTree>
    <p:extLst>
      <p:ext uri="{BB962C8B-B14F-4D97-AF65-F5344CB8AC3E}">
        <p14:creationId xmlns:p14="http://schemas.microsoft.com/office/powerpoint/2010/main" val="1181206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0AC663-DD03-D742-AF4C-B967B8158F09}"/>
              </a:ext>
            </a:extLst>
          </p:cNvPr>
          <p:cNvSpPr>
            <a:spLocks noGrp="1"/>
          </p:cNvSpPr>
          <p:nvPr>
            <p:ph type="title"/>
          </p:nvPr>
        </p:nvSpPr>
        <p:spPr>
          <a:xfrm>
            <a:off x="838200" y="365125"/>
            <a:ext cx="10515600" cy="4866632"/>
          </a:xfrm>
        </p:spPr>
        <p:txBody>
          <a:bodyPr/>
          <a:lstStyle/>
          <a:p>
            <a:pPr algn="ctr"/>
            <a:r>
              <a:rPr lang="ru-RU" b="1" dirty="0"/>
              <a:t>Спасибо за внимание!</a:t>
            </a:r>
          </a:p>
        </p:txBody>
      </p:sp>
    </p:spTree>
    <p:extLst>
      <p:ext uri="{BB962C8B-B14F-4D97-AF65-F5344CB8AC3E}">
        <p14:creationId xmlns:p14="http://schemas.microsoft.com/office/powerpoint/2010/main" val="401513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9784" y="365126"/>
            <a:ext cx="11602386" cy="804108"/>
          </a:xfrm>
        </p:spPr>
        <p:txBody>
          <a:bodyPr>
            <a:noAutofit/>
          </a:bodyPr>
          <a:lstStyle/>
          <a:p>
            <a:r>
              <a:rPr lang="ru-RU" sz="2800" b="1" dirty="0">
                <a:latin typeface="Times New Roman" panose="02020603050405020304" pitchFamily="18" charset="0"/>
                <a:cs typeface="Times New Roman" panose="02020603050405020304" pitchFamily="18" charset="0"/>
              </a:rPr>
              <a:t>Цель:</a:t>
            </a:r>
            <a:r>
              <a:rPr lang="ru-RU" sz="2800" dirty="0">
                <a:latin typeface="Times New Roman" panose="02020603050405020304" pitchFamily="18" charset="0"/>
                <a:cs typeface="Times New Roman" panose="02020603050405020304" pitchFamily="18" charset="0"/>
              </a:rPr>
              <a:t> Развитие способностей учащихся на основе формирования устойчивого интереса к проектной и исследовательской деятельности</a:t>
            </a:r>
          </a:p>
        </p:txBody>
      </p:sp>
      <p:sp>
        <p:nvSpPr>
          <p:cNvPr id="3" name="Объект 2"/>
          <p:cNvSpPr>
            <a:spLocks noGrp="1"/>
          </p:cNvSpPr>
          <p:nvPr>
            <p:ph idx="1"/>
          </p:nvPr>
        </p:nvSpPr>
        <p:spPr>
          <a:xfrm>
            <a:off x="329784" y="1289154"/>
            <a:ext cx="11602386" cy="5366479"/>
          </a:xfrm>
        </p:spPr>
        <p:txBody>
          <a:bodyPr>
            <a:normAutofit lnSpcReduction="10000"/>
          </a:bodyPr>
          <a:lstStyle/>
          <a:p>
            <a:pPr marL="0" indent="0">
              <a:buNone/>
            </a:pPr>
            <a:r>
              <a:rPr lang="ru-RU" b="1" dirty="0">
                <a:latin typeface="Times New Roman" panose="02020603050405020304" pitchFamily="18" charset="0"/>
                <a:cs typeface="Times New Roman" panose="02020603050405020304" pitchFamily="18" charset="0"/>
              </a:rPr>
              <a:t>Актуальность</a:t>
            </a:r>
            <a:r>
              <a:rPr lang="ru-RU" dirty="0">
                <a:latin typeface="Times New Roman" panose="02020603050405020304" pitchFamily="18" charset="0"/>
                <a:cs typeface="Times New Roman" panose="02020603050405020304" pitchFamily="18" charset="0"/>
              </a:rPr>
              <a:t>:  проектно-исследовательская деятельность учащихся  направлена на повышение компетентности школьников в предметной области и создание или  исследование продукта, имеющего значимость для других.</a:t>
            </a:r>
          </a:p>
          <a:p>
            <a:pPr marL="0" indent="0">
              <a:buNone/>
            </a:pPr>
            <a:r>
              <a:rPr lang="ru-RU" b="1" dirty="0">
                <a:latin typeface="Times New Roman" panose="02020603050405020304" pitchFamily="18" charset="0"/>
                <a:cs typeface="Times New Roman" panose="02020603050405020304" pitchFamily="18" charset="0"/>
              </a:rPr>
              <a:t>Преимущества</a:t>
            </a:r>
            <a:r>
              <a:rPr lang="ru-RU" dirty="0">
                <a:latin typeface="Times New Roman" panose="02020603050405020304" pitchFamily="18" charset="0"/>
                <a:cs typeface="Times New Roman" panose="02020603050405020304" pitchFamily="18" charset="0"/>
              </a:rPr>
              <a:t>: </a:t>
            </a:r>
          </a:p>
          <a:p>
            <a:pPr marL="0" indent="0">
              <a:buNone/>
            </a:pPr>
            <a:r>
              <a:rPr lang="ru-RU" dirty="0">
                <a:latin typeface="Times New Roman" panose="02020603050405020304" pitchFamily="18" charset="0"/>
                <a:cs typeface="Times New Roman" panose="02020603050405020304" pitchFamily="18" charset="0"/>
              </a:rPr>
              <a:t> - формирование УУД (личностных, познавательных, коммуникативных, регулятивных)</a:t>
            </a:r>
          </a:p>
          <a:p>
            <a:pPr marL="0" indent="0">
              <a:buNone/>
            </a:pPr>
            <a:r>
              <a:rPr lang="ru-RU" dirty="0">
                <a:latin typeface="Times New Roman" panose="02020603050405020304" pitchFamily="18" charset="0"/>
                <a:cs typeface="Times New Roman" panose="02020603050405020304" pitchFamily="18" charset="0"/>
              </a:rPr>
              <a:t> - возможность самостоятельного успешного усвоения знаний</a:t>
            </a:r>
          </a:p>
          <a:p>
            <a:pPr marL="0" indent="0">
              <a:buNone/>
            </a:pPr>
            <a:r>
              <a:rPr lang="ru-RU" dirty="0">
                <a:latin typeface="Times New Roman" panose="02020603050405020304" pitchFamily="18" charset="0"/>
                <a:cs typeface="Times New Roman" panose="02020603050405020304" pitchFamily="18" charset="0"/>
              </a:rPr>
              <a:t> -  формирование умений учиться</a:t>
            </a:r>
          </a:p>
          <a:p>
            <a:pPr marL="0" indent="0">
              <a:buNone/>
            </a:pPr>
            <a:r>
              <a:rPr lang="ru-RU" dirty="0"/>
              <a:t> - </a:t>
            </a:r>
            <a:r>
              <a:rPr lang="ru-RU" dirty="0">
                <a:latin typeface="Times New Roman" panose="02020603050405020304" pitchFamily="18" charset="0"/>
                <a:cs typeface="Times New Roman" panose="02020603050405020304" pitchFamily="18" charset="0"/>
              </a:rPr>
              <a:t> возможность применение своих языков знаний и умений на практике</a:t>
            </a:r>
          </a:p>
          <a:p>
            <a:pPr marL="0" indent="0" algn="just">
              <a:spcAft>
                <a:spcPts val="0"/>
              </a:spcAft>
              <a:buNone/>
            </a:pPr>
            <a:r>
              <a:rPr lang="ru-RU" dirty="0">
                <a:latin typeface="Times New Roman" panose="02020603050405020304" pitchFamily="18" charset="0"/>
                <a:cs typeface="Times New Roman" panose="02020603050405020304" pitchFamily="18" charset="0"/>
              </a:rPr>
              <a:t> - </a:t>
            </a:r>
            <a:r>
              <a:rPr lang="ru-RU" dirty="0">
                <a:effectLst/>
                <a:latin typeface="Times New Roman" panose="02020603050405020304" pitchFamily="18" charset="0"/>
                <a:ea typeface="Times New Roman" panose="02020603050405020304" pitchFamily="18" charset="0"/>
              </a:rPr>
              <a:t>создание   условий для достижения цели современного образования, а именно предметных, </a:t>
            </a:r>
            <a:r>
              <a:rPr lang="ru-RU" dirty="0" err="1">
                <a:effectLst/>
                <a:latin typeface="Times New Roman" panose="02020603050405020304" pitchFamily="18" charset="0"/>
                <a:ea typeface="Times New Roman" panose="02020603050405020304" pitchFamily="18" charset="0"/>
              </a:rPr>
              <a:t>метапредметных</a:t>
            </a:r>
            <a:r>
              <a:rPr lang="ru-RU" dirty="0">
                <a:effectLst/>
                <a:latin typeface="Times New Roman" panose="02020603050405020304" pitchFamily="18" charset="0"/>
                <a:ea typeface="Times New Roman" panose="02020603050405020304" pitchFamily="18" charset="0"/>
              </a:rPr>
              <a:t> и личностных результатов обучения.</a:t>
            </a:r>
            <a:endParaRPr lang="ru-RU" sz="2400" dirty="0">
              <a:effectLst/>
              <a:latin typeface="Times New Roman" panose="02020603050405020304" pitchFamily="18" charset="0"/>
              <a:ea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endParaRPr lang="ru-RU" dirty="0"/>
          </a:p>
          <a:p>
            <a:pPr marL="0" indent="0">
              <a:buNone/>
            </a:pPr>
            <a:endParaRPr lang="ru-RU" dirty="0"/>
          </a:p>
        </p:txBody>
      </p:sp>
    </p:spTree>
    <p:extLst>
      <p:ext uri="{BB962C8B-B14F-4D97-AF65-F5344CB8AC3E}">
        <p14:creationId xmlns:p14="http://schemas.microsoft.com/office/powerpoint/2010/main" val="198426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Задачи:</a:t>
            </a:r>
          </a:p>
        </p:txBody>
      </p:sp>
      <p:sp>
        <p:nvSpPr>
          <p:cNvPr id="3" name="Объект 2"/>
          <p:cNvSpPr>
            <a:spLocks noGrp="1"/>
          </p:cNvSpPr>
          <p:nvPr>
            <p:ph idx="1"/>
          </p:nvPr>
        </p:nvSpPr>
        <p:spPr>
          <a:xfrm>
            <a:off x="838200" y="1259174"/>
            <a:ext cx="11198902" cy="4917789"/>
          </a:xfrm>
        </p:spPr>
        <p:txBody>
          <a:bodyPr>
            <a:normAutofit/>
          </a:bodyPr>
          <a:lstStyle/>
          <a:p>
            <a:pPr lvl="0"/>
            <a:r>
              <a:rPr lang="ru-RU" dirty="0"/>
              <a:t>развивать у учащихся их познавательные способности (наблюдательность, логическое мышление, творческая активность );</a:t>
            </a:r>
          </a:p>
          <a:p>
            <a:pPr lvl="0"/>
            <a:r>
              <a:rPr lang="ru-RU" dirty="0"/>
              <a:t>привить учащимся культуру умственного труда и научить их самостоятельно трудиться продуктивно,  с интересом подходить к достижению поставленной цели;</a:t>
            </a:r>
          </a:p>
          <a:p>
            <a:pPr lvl="0"/>
            <a:r>
              <a:rPr lang="ru-RU" dirty="0"/>
              <a:t>развивать умение сотрудничества;</a:t>
            </a:r>
          </a:p>
          <a:p>
            <a:pPr lvl="0"/>
            <a:r>
              <a:rPr lang="ru-RU" dirty="0"/>
              <a:t> развивать  у учащихся способность работать с различными источниками информации и применять полученные таким образом  знания</a:t>
            </a:r>
          </a:p>
          <a:p>
            <a:r>
              <a:rPr lang="ru-RU" dirty="0"/>
              <a:t>стимулировать развитие индивидуальных талантов, одаренности учащихся</a:t>
            </a:r>
          </a:p>
        </p:txBody>
      </p:sp>
    </p:spTree>
    <p:extLst>
      <p:ext uri="{BB962C8B-B14F-4D97-AF65-F5344CB8AC3E}">
        <p14:creationId xmlns:p14="http://schemas.microsoft.com/office/powerpoint/2010/main" val="4230370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Принципы проектно-исследовательской   деятельности</a:t>
            </a:r>
          </a:p>
        </p:txBody>
      </p:sp>
      <p:sp>
        <p:nvSpPr>
          <p:cNvPr id="3" name="Объект 2"/>
          <p:cNvSpPr>
            <a:spLocks noGrp="1"/>
          </p:cNvSpPr>
          <p:nvPr>
            <p:ph idx="1"/>
          </p:nvPr>
        </p:nvSpPr>
        <p:spPr/>
        <p:txBody>
          <a:bodyPr/>
          <a:lstStyle/>
          <a:p>
            <a:pPr marL="0" indent="0">
              <a:buNone/>
            </a:pPr>
            <a:r>
              <a:rPr lang="ru-RU" dirty="0"/>
              <a:t> </a:t>
            </a:r>
            <a:r>
              <a:rPr lang="ru-RU" sz="3600" dirty="0">
                <a:latin typeface="Times New Roman" panose="02020603050405020304" pitchFamily="18" charset="0"/>
                <a:cs typeface="Times New Roman" panose="02020603050405020304" pitchFamily="18" charset="0"/>
              </a:rPr>
              <a:t>- доступность </a:t>
            </a:r>
          </a:p>
          <a:p>
            <a:pPr marL="0" indent="0">
              <a:buNone/>
            </a:pPr>
            <a:r>
              <a:rPr lang="ru-RU" sz="3600" dirty="0">
                <a:latin typeface="Times New Roman" panose="02020603050405020304" pitchFamily="18" charset="0"/>
                <a:cs typeface="Times New Roman" panose="02020603050405020304" pitchFamily="18" charset="0"/>
              </a:rPr>
              <a:t> - учет возрастных особенностей учащихся</a:t>
            </a:r>
          </a:p>
          <a:p>
            <a:pPr marL="0" indent="0">
              <a:buNone/>
            </a:pPr>
            <a:r>
              <a:rPr lang="ru-RU" sz="3600" dirty="0">
                <a:latin typeface="Times New Roman" panose="02020603050405020304" pitchFamily="18" charset="0"/>
                <a:cs typeface="Times New Roman" panose="02020603050405020304" pitchFamily="18" charset="0"/>
              </a:rPr>
              <a:t>  - субъектно-субъектный характер</a:t>
            </a:r>
          </a:p>
          <a:p>
            <a:pPr marL="0" indent="0">
              <a:buNone/>
            </a:pPr>
            <a:r>
              <a:rPr lang="ru-RU" sz="3600" dirty="0">
                <a:latin typeface="Times New Roman" panose="02020603050405020304" pitchFamily="18" charset="0"/>
                <a:cs typeface="Times New Roman" panose="02020603050405020304" pitchFamily="18" charset="0"/>
              </a:rPr>
              <a:t> - добровольное участие</a:t>
            </a:r>
          </a:p>
          <a:p>
            <a:pPr marL="0" indent="0">
              <a:buNone/>
            </a:pPr>
            <a:r>
              <a:rPr lang="ru-RU" sz="3600" dirty="0">
                <a:latin typeface="Times New Roman" panose="02020603050405020304" pitchFamily="18" charset="0"/>
                <a:cs typeface="Times New Roman" panose="02020603050405020304" pitchFamily="18" charset="0"/>
              </a:rPr>
              <a:t> - преемственность</a:t>
            </a:r>
          </a:p>
          <a:p>
            <a:pPr marL="0" indent="0">
              <a:buNone/>
            </a:pPr>
            <a:r>
              <a:rPr lang="ru-RU" sz="3600" dirty="0">
                <a:latin typeface="Times New Roman" panose="02020603050405020304" pitchFamily="18" charset="0"/>
                <a:cs typeface="Times New Roman" panose="02020603050405020304" pitchFamily="18" charset="0"/>
              </a:rPr>
              <a:t> - результативность</a:t>
            </a:r>
          </a:p>
          <a:p>
            <a:pPr marL="0" indent="0">
              <a:buNone/>
            </a:pPr>
            <a:r>
              <a:rPr lang="ru-RU" sz="3600" dirty="0">
                <a:latin typeface="Times New Roman" panose="02020603050405020304" pitchFamily="18" charset="0"/>
                <a:cs typeface="Times New Roman" panose="02020603050405020304" pitchFamily="18" charset="0"/>
              </a:rPr>
              <a:t> - научность и созидание</a:t>
            </a:r>
          </a:p>
        </p:txBody>
      </p:sp>
    </p:spTree>
    <p:extLst>
      <p:ext uri="{BB962C8B-B14F-4D97-AF65-F5344CB8AC3E}">
        <p14:creationId xmlns:p14="http://schemas.microsoft.com/office/powerpoint/2010/main" val="3350297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План проектно-исследовательской  работы</a:t>
            </a:r>
            <a:r>
              <a:rPr lang="ru-RU" dirty="0"/>
              <a:t>:</a:t>
            </a:r>
          </a:p>
        </p:txBody>
      </p:sp>
      <p:sp>
        <p:nvSpPr>
          <p:cNvPr id="3" name="Объект 2"/>
          <p:cNvSpPr>
            <a:spLocks noGrp="1"/>
          </p:cNvSpPr>
          <p:nvPr>
            <p:ph idx="1"/>
          </p:nvPr>
        </p:nvSpPr>
        <p:spPr>
          <a:xfrm>
            <a:off x="838199" y="1289154"/>
            <a:ext cx="11153931" cy="5186597"/>
          </a:xfrm>
        </p:spPr>
        <p:txBody>
          <a:bodyPr>
            <a:normAutofit fontScale="92500" lnSpcReduction="10000"/>
          </a:bodyPr>
          <a:lstStyle/>
          <a:p>
            <a:pPr lvl="0"/>
            <a:r>
              <a:rPr lang="ru-RU" dirty="0"/>
              <a:t>выбор темы, обсуждение;</a:t>
            </a:r>
          </a:p>
          <a:p>
            <a:pPr lvl="0"/>
            <a:r>
              <a:rPr lang="ru-RU" dirty="0"/>
              <a:t>составление плана работы;</a:t>
            </a:r>
          </a:p>
          <a:p>
            <a:pPr lvl="0"/>
            <a:r>
              <a:rPr lang="ru-RU" dirty="0"/>
              <a:t>постановка познавательной или практической задачи, цели, вопроса, проблемной ситуации, поиск её формулировки с различных точек зрения;</a:t>
            </a:r>
          </a:p>
          <a:p>
            <a:pPr lvl="0"/>
            <a:r>
              <a:rPr lang="ru-RU" dirty="0"/>
              <a:t>подбор литературы, сбор информации;</a:t>
            </a:r>
          </a:p>
          <a:p>
            <a:pPr lvl="0"/>
            <a:r>
              <a:rPr lang="ru-RU" dirty="0"/>
              <a:t>изучение теоретической части вопроса;</a:t>
            </a:r>
          </a:p>
          <a:p>
            <a:pPr lvl="0"/>
            <a:r>
              <a:rPr lang="ru-RU" dirty="0"/>
              <a:t>выполнение практической части, поиск решения, при котором высказанные идеи подвергаются анализу;</a:t>
            </a:r>
          </a:p>
          <a:p>
            <a:pPr lvl="0"/>
            <a:r>
              <a:rPr lang="ru-RU" dirty="0"/>
              <a:t>составление выводов по работе;</a:t>
            </a:r>
          </a:p>
          <a:p>
            <a:pPr lvl="0"/>
            <a:r>
              <a:rPr lang="ru-RU" dirty="0"/>
              <a:t>защита проекта работы  - представление своего исследования перед аудиторией</a:t>
            </a:r>
          </a:p>
          <a:p>
            <a:pPr lvl="0"/>
            <a:r>
              <a:rPr lang="ru-RU" dirty="0"/>
              <a:t>рефлексия</a:t>
            </a:r>
          </a:p>
          <a:p>
            <a:endParaRPr lang="ru-RU" dirty="0"/>
          </a:p>
        </p:txBody>
      </p:sp>
    </p:spTree>
    <p:extLst>
      <p:ext uri="{BB962C8B-B14F-4D97-AF65-F5344CB8AC3E}">
        <p14:creationId xmlns:p14="http://schemas.microsoft.com/office/powerpoint/2010/main" val="3173202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Функции</a:t>
            </a:r>
          </a:p>
        </p:txBody>
      </p:sp>
      <p:sp>
        <p:nvSpPr>
          <p:cNvPr id="3" name="Текст 2"/>
          <p:cNvSpPr>
            <a:spLocks noGrp="1"/>
          </p:cNvSpPr>
          <p:nvPr>
            <p:ph type="body" idx="1"/>
          </p:nvPr>
        </p:nvSpPr>
        <p:spPr>
          <a:xfrm>
            <a:off x="839788" y="1169233"/>
            <a:ext cx="5157787" cy="749508"/>
          </a:xfrm>
        </p:spPr>
        <p:txBody>
          <a:bodyPr/>
          <a:lstStyle/>
          <a:p>
            <a:pPr algn="ctr"/>
            <a:r>
              <a:rPr lang="ru-RU" dirty="0"/>
              <a:t>учителя</a:t>
            </a:r>
          </a:p>
        </p:txBody>
      </p:sp>
      <p:sp>
        <p:nvSpPr>
          <p:cNvPr id="4" name="Объект 3"/>
          <p:cNvSpPr>
            <a:spLocks noGrp="1"/>
          </p:cNvSpPr>
          <p:nvPr>
            <p:ph sz="half" idx="2"/>
          </p:nvPr>
        </p:nvSpPr>
        <p:spPr>
          <a:xfrm>
            <a:off x="839787" y="1918740"/>
            <a:ext cx="5157787" cy="4482059"/>
          </a:xfrm>
        </p:spPr>
        <p:txBody>
          <a:bodyPr>
            <a:normAutofit/>
          </a:bodyPr>
          <a:lstStyle/>
          <a:p>
            <a:pPr lvl="0"/>
            <a:r>
              <a:rPr lang="ru-RU" sz="2200" dirty="0">
                <a:latin typeface="Times New Roman" panose="02020603050405020304" pitchFamily="18" charset="0"/>
                <a:cs typeface="Times New Roman" panose="02020603050405020304" pitchFamily="18" charset="0"/>
              </a:rPr>
              <a:t>Разработать индивидуальную траекторию работы с каждым учеником;</a:t>
            </a:r>
          </a:p>
          <a:p>
            <a:pPr lvl="0"/>
            <a:r>
              <a:rPr lang="ru-RU" sz="2200" dirty="0">
                <a:latin typeface="Times New Roman" panose="02020603050405020304" pitchFamily="18" charset="0"/>
                <a:cs typeface="Times New Roman" panose="02020603050405020304" pitchFamily="18" charset="0"/>
              </a:rPr>
              <a:t>оказать помощь в отборе материала для содержания работы;</a:t>
            </a:r>
          </a:p>
          <a:p>
            <a:pPr lvl="0"/>
            <a:r>
              <a:rPr lang="ru-RU" sz="2200" dirty="0">
                <a:latin typeface="Times New Roman" panose="02020603050405020304" pitchFamily="18" charset="0"/>
                <a:cs typeface="Times New Roman" panose="02020603050405020304" pitchFamily="18" charset="0"/>
              </a:rPr>
              <a:t>обеспечить разноплановую организацию самообучения учащихся;</a:t>
            </a:r>
          </a:p>
          <a:p>
            <a:pPr lvl="0"/>
            <a:r>
              <a:rPr lang="ru-RU" sz="2200" dirty="0">
                <a:latin typeface="Times New Roman" panose="02020603050405020304" pitchFamily="18" charset="0"/>
                <a:cs typeface="Times New Roman" panose="02020603050405020304" pitchFamily="18" charset="0"/>
              </a:rPr>
              <a:t>сформировать умения учащихся самостоятельно добывать знания, критически осмысливать полученную информацию, уметь синтезировать знания, делать выводы - осознанное овладение приёмами учебного труда.</a:t>
            </a:r>
          </a:p>
          <a:p>
            <a:endParaRPr lang="ru-RU" dirty="0"/>
          </a:p>
        </p:txBody>
      </p:sp>
      <p:sp>
        <p:nvSpPr>
          <p:cNvPr id="5" name="Текст 4"/>
          <p:cNvSpPr>
            <a:spLocks noGrp="1"/>
          </p:cNvSpPr>
          <p:nvPr>
            <p:ph type="body" sz="quarter" idx="3"/>
          </p:nvPr>
        </p:nvSpPr>
        <p:spPr>
          <a:xfrm>
            <a:off x="6172200" y="1379095"/>
            <a:ext cx="5183188" cy="539645"/>
          </a:xfrm>
        </p:spPr>
        <p:txBody>
          <a:bodyPr/>
          <a:lstStyle/>
          <a:p>
            <a:pPr algn="ctr"/>
            <a:r>
              <a:rPr lang="ru-RU" dirty="0"/>
              <a:t>ученика</a:t>
            </a:r>
          </a:p>
        </p:txBody>
      </p:sp>
      <p:sp>
        <p:nvSpPr>
          <p:cNvPr id="6" name="Объект 5"/>
          <p:cNvSpPr>
            <a:spLocks noGrp="1"/>
          </p:cNvSpPr>
          <p:nvPr>
            <p:ph sz="quarter" idx="4"/>
          </p:nvPr>
        </p:nvSpPr>
        <p:spPr>
          <a:xfrm>
            <a:off x="6462269" y="1918740"/>
            <a:ext cx="5499882" cy="4340719"/>
          </a:xfrm>
        </p:spPr>
        <p:txBody>
          <a:bodyPr>
            <a:noAutofit/>
          </a:bodyPr>
          <a:lstStyle/>
          <a:p>
            <a:pPr lvl="0"/>
            <a:r>
              <a:rPr lang="ru-RU" sz="2000" dirty="0">
                <a:latin typeface="Times New Roman" panose="02020603050405020304" pitchFamily="18" charset="0"/>
                <a:cs typeface="Times New Roman" panose="02020603050405020304" pitchFamily="18" charset="0"/>
              </a:rPr>
              <a:t>иметь чёткие представления о целях , которые преследует  исследование;</a:t>
            </a:r>
          </a:p>
          <a:p>
            <a:pPr lvl="0"/>
            <a:r>
              <a:rPr lang="ru-RU" sz="2000" dirty="0">
                <a:latin typeface="Times New Roman" panose="02020603050405020304" pitchFamily="18" charset="0"/>
                <a:cs typeface="Times New Roman" panose="02020603050405020304" pitchFamily="18" charset="0"/>
              </a:rPr>
              <a:t>быть ориентированными на решение задач, поставленных в работе;</a:t>
            </a:r>
          </a:p>
          <a:p>
            <a:pPr lvl="0"/>
            <a:r>
              <a:rPr lang="ru-RU" sz="2000" dirty="0">
                <a:latin typeface="Times New Roman" panose="02020603050405020304" pitchFamily="18" charset="0"/>
                <a:cs typeface="Times New Roman" panose="02020603050405020304" pitchFamily="18" charset="0"/>
              </a:rPr>
              <a:t>осознавать мотивы своей деятельности;</a:t>
            </a:r>
          </a:p>
          <a:p>
            <a:pPr lvl="0"/>
            <a:r>
              <a:rPr lang="ru-RU" sz="2000" dirty="0">
                <a:latin typeface="Times New Roman" panose="02020603050405020304" pitchFamily="18" charset="0"/>
                <a:cs typeface="Times New Roman" panose="02020603050405020304" pitchFamily="18" charset="0"/>
              </a:rPr>
              <a:t> уметь планировать учебную деятельность;</a:t>
            </a:r>
          </a:p>
          <a:p>
            <a:pPr lvl="0"/>
            <a:r>
              <a:rPr lang="ru-RU" sz="2000" dirty="0">
                <a:latin typeface="Times New Roman" panose="02020603050405020304" pitchFamily="18" charset="0"/>
                <a:cs typeface="Times New Roman" panose="02020603050405020304" pitchFamily="18" charset="0"/>
              </a:rPr>
              <a:t>уметь самостоятельно оценивать свою деятельность;</a:t>
            </a:r>
          </a:p>
          <a:p>
            <a:pPr lvl="0"/>
            <a:r>
              <a:rPr lang="ru-RU" sz="2000" dirty="0">
                <a:latin typeface="Times New Roman" panose="02020603050405020304" pitchFamily="18" charset="0"/>
                <a:cs typeface="Times New Roman" panose="02020603050405020304" pitchFamily="18" charset="0"/>
              </a:rPr>
              <a:t>при возникновении трудностей уметь концентрировать психические и физические силы на достижение поставленной цели;</a:t>
            </a:r>
          </a:p>
          <a:p>
            <a:r>
              <a:rPr lang="ru-RU" sz="2000" dirty="0">
                <a:latin typeface="Times New Roman" panose="02020603050405020304" pitchFamily="18" charset="0"/>
                <a:cs typeface="Times New Roman" panose="02020603050405020304" pitchFamily="18" charset="0"/>
              </a:rPr>
              <a:t>уметь нести ответственность за правильность своего выбора уровня исследования.</a:t>
            </a:r>
          </a:p>
        </p:txBody>
      </p:sp>
    </p:spTree>
    <p:extLst>
      <p:ext uri="{BB962C8B-B14F-4D97-AF65-F5344CB8AC3E}">
        <p14:creationId xmlns:p14="http://schemas.microsoft.com/office/powerpoint/2010/main" val="1213291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Памятка исследователю: необходимо помнить:</a:t>
            </a:r>
          </a:p>
        </p:txBody>
      </p:sp>
      <p:sp>
        <p:nvSpPr>
          <p:cNvPr id="3" name="Объект 2"/>
          <p:cNvSpPr>
            <a:spLocks noGrp="1"/>
          </p:cNvSpPr>
          <p:nvPr>
            <p:ph sz="half" idx="1"/>
          </p:nvPr>
        </p:nvSpPr>
        <p:spPr/>
        <p:txBody>
          <a:bodyPr>
            <a:normAutofit fontScale="62500" lnSpcReduction="20000"/>
          </a:bodyPr>
          <a:lstStyle/>
          <a:p>
            <a:r>
              <a:rPr lang="ru-RU" dirty="0">
                <a:latin typeface="Arial Black" panose="020B0A04020102020204" pitchFamily="34" charset="0"/>
              </a:rPr>
              <a:t>Правильно выбрать </a:t>
            </a:r>
            <a:r>
              <a:rPr lang="ru-RU" i="1" dirty="0">
                <a:latin typeface="Arial Black" panose="020B0A04020102020204" pitchFamily="34" charset="0"/>
              </a:rPr>
              <a:t>тему</a:t>
            </a:r>
            <a:r>
              <a:rPr lang="ru-RU" dirty="0">
                <a:latin typeface="Arial Black" panose="020B0A04020102020204" pitchFamily="34" charset="0"/>
              </a:rPr>
              <a:t> исследования. </a:t>
            </a:r>
          </a:p>
          <a:p>
            <a:endParaRPr lang="ru-RU" dirty="0">
              <a:latin typeface="Arial Black" panose="020B0A04020102020204" pitchFamily="34" charset="0"/>
            </a:endParaRPr>
          </a:p>
          <a:p>
            <a:r>
              <a:rPr lang="ru-RU" b="1" dirty="0">
                <a:latin typeface="Arial Black" panose="020B0A04020102020204" pitchFamily="34" charset="0"/>
              </a:rPr>
              <a:t>Тщательно продумать и сформулировать  </a:t>
            </a:r>
            <a:r>
              <a:rPr lang="ru-RU" b="1" i="1" dirty="0">
                <a:latin typeface="Arial Black" panose="020B0A04020102020204" pitchFamily="34" charset="0"/>
              </a:rPr>
              <a:t>ключевой исследовательский вопрос </a:t>
            </a:r>
            <a:r>
              <a:rPr lang="ru-RU" b="1" dirty="0">
                <a:latin typeface="Arial Black" panose="020B0A04020102020204" pitchFamily="34" charset="0"/>
              </a:rPr>
              <a:t>и, если возможно, </a:t>
            </a:r>
            <a:r>
              <a:rPr lang="ru-RU" b="1" i="1" dirty="0">
                <a:latin typeface="Arial Black" panose="020B0A04020102020204" pitchFamily="34" charset="0"/>
              </a:rPr>
              <a:t>гипотезу</a:t>
            </a:r>
            <a:r>
              <a:rPr lang="ru-RU" b="1" dirty="0">
                <a:latin typeface="Arial Black" panose="020B0A04020102020204" pitchFamily="34" charset="0"/>
              </a:rPr>
              <a:t>.</a:t>
            </a:r>
          </a:p>
          <a:p>
            <a:endParaRPr lang="ru-RU" b="1" dirty="0">
              <a:latin typeface="Arial Black" panose="020B0A04020102020204" pitchFamily="34" charset="0"/>
            </a:endParaRPr>
          </a:p>
          <a:p>
            <a:r>
              <a:rPr lang="ru-RU" dirty="0">
                <a:latin typeface="Arial Black" panose="020B0A04020102020204" pitchFamily="34" charset="0"/>
              </a:rPr>
              <a:t>. Спланировать, как, когда и где будет </a:t>
            </a:r>
            <a:r>
              <a:rPr lang="ru-RU" b="1" i="1" dirty="0">
                <a:latin typeface="Arial Black" panose="020B0A04020102020204" pitchFamily="34" charset="0"/>
              </a:rPr>
              <a:t>собран материал</a:t>
            </a:r>
            <a:r>
              <a:rPr lang="ru-RU" i="1" dirty="0">
                <a:latin typeface="Arial Black" panose="020B0A04020102020204" pitchFamily="34" charset="0"/>
              </a:rPr>
              <a:t> </a:t>
            </a:r>
            <a:r>
              <a:rPr lang="ru-RU" dirty="0">
                <a:latin typeface="Arial Black" panose="020B0A04020102020204" pitchFamily="34" charset="0"/>
              </a:rPr>
              <a:t>для исследования</a:t>
            </a:r>
            <a:r>
              <a:rPr lang="ru-RU" dirty="0"/>
              <a:t>.</a:t>
            </a:r>
          </a:p>
          <a:p>
            <a:endParaRPr lang="ru-RU" dirty="0"/>
          </a:p>
          <a:p>
            <a:r>
              <a:rPr lang="ru-RU" dirty="0">
                <a:latin typeface="Arial Black" panose="020B0A04020102020204" pitchFamily="34" charset="0"/>
              </a:rPr>
              <a:t>Использовать соответствующую предмету исследования </a:t>
            </a:r>
            <a:r>
              <a:rPr lang="ru-RU" sz="3200" b="1" i="1" dirty="0">
                <a:latin typeface="Arial Black" panose="020B0A04020102020204" pitchFamily="34" charset="0"/>
              </a:rPr>
              <a:t>терминологию</a:t>
            </a:r>
            <a:r>
              <a:rPr lang="ru-RU" sz="3200" dirty="0">
                <a:latin typeface="Arial Black" panose="020B0A04020102020204" pitchFamily="34" charset="0"/>
              </a:rPr>
              <a:t>, </a:t>
            </a:r>
            <a:r>
              <a:rPr lang="ru-RU" sz="3200" b="1" i="1" dirty="0">
                <a:latin typeface="Arial Black" panose="020B0A04020102020204" pitchFamily="34" charset="0"/>
              </a:rPr>
              <a:t>научный язык.</a:t>
            </a:r>
            <a:endParaRPr lang="ru-RU" sz="3200" dirty="0">
              <a:latin typeface="Arial Black" panose="020B0A04020102020204" pitchFamily="34" charset="0"/>
            </a:endParaRPr>
          </a:p>
          <a:p>
            <a:endParaRPr lang="ru-RU" dirty="0"/>
          </a:p>
        </p:txBody>
      </p:sp>
      <p:sp>
        <p:nvSpPr>
          <p:cNvPr id="4" name="Объект 3"/>
          <p:cNvSpPr>
            <a:spLocks noGrp="1"/>
          </p:cNvSpPr>
          <p:nvPr>
            <p:ph sz="half" idx="2"/>
          </p:nvPr>
        </p:nvSpPr>
        <p:spPr/>
        <p:txBody>
          <a:bodyPr>
            <a:normAutofit fontScale="62500" lnSpcReduction="20000"/>
          </a:bodyPr>
          <a:lstStyle/>
          <a:p>
            <a:pPr algn="just"/>
            <a:r>
              <a:rPr lang="ru-RU" dirty="0">
                <a:latin typeface="Arial Black" panose="020B0A04020102020204" pitchFamily="34" charset="0"/>
              </a:rPr>
              <a:t>Правильно оформлять </a:t>
            </a:r>
            <a:r>
              <a:rPr lang="ru-RU" i="1" dirty="0">
                <a:latin typeface="Arial Black" panose="020B0A04020102020204" pitchFamily="34" charset="0"/>
              </a:rPr>
              <a:t>цитаты и ссылки</a:t>
            </a:r>
            <a:r>
              <a:rPr lang="ru-RU" dirty="0">
                <a:latin typeface="Arial Black" panose="020B0A04020102020204" pitchFamily="34" charset="0"/>
              </a:rPr>
              <a:t>.</a:t>
            </a:r>
          </a:p>
          <a:p>
            <a:pPr algn="just"/>
            <a:endParaRPr lang="ru-RU" dirty="0">
              <a:latin typeface="Arial Black" panose="020B0A04020102020204" pitchFamily="34" charset="0"/>
            </a:endParaRPr>
          </a:p>
          <a:p>
            <a:pPr algn="just"/>
            <a:r>
              <a:rPr lang="ru-RU" dirty="0">
                <a:latin typeface="Arial Black" panose="020B0A04020102020204" pitchFamily="34" charset="0"/>
              </a:rPr>
              <a:t> </a:t>
            </a:r>
            <a:r>
              <a:rPr lang="ru-RU" i="1" dirty="0">
                <a:latin typeface="Arial Black" panose="020B0A04020102020204" pitchFamily="34" charset="0"/>
              </a:rPr>
              <a:t>Подготовиться к публичной презентации </a:t>
            </a:r>
            <a:r>
              <a:rPr lang="ru-RU" dirty="0">
                <a:latin typeface="Arial Black" panose="020B0A04020102020204" pitchFamily="34" charset="0"/>
              </a:rPr>
              <a:t>исследования, полностью осветить все аспекты исследования, заявленные в работе, сделать грамотные выводы.</a:t>
            </a:r>
          </a:p>
          <a:p>
            <a:pPr algn="just"/>
            <a:endParaRPr lang="ru-RU" dirty="0">
              <a:latin typeface="Arial Black" panose="020B0A04020102020204" pitchFamily="34" charset="0"/>
            </a:endParaRPr>
          </a:p>
          <a:p>
            <a:pPr algn="just"/>
            <a:r>
              <a:rPr lang="ru-RU" dirty="0">
                <a:latin typeface="Arial Black" panose="020B0A04020102020204" pitchFamily="34" charset="0"/>
              </a:rPr>
              <a:t>Свободно </a:t>
            </a:r>
            <a:r>
              <a:rPr lang="ru-RU" i="1" dirty="0">
                <a:latin typeface="Arial Black" panose="020B0A04020102020204" pitchFamily="34" charset="0"/>
              </a:rPr>
              <a:t>владеть материалом </a:t>
            </a:r>
            <a:r>
              <a:rPr lang="ru-RU" dirty="0">
                <a:latin typeface="Arial Black" panose="020B0A04020102020204" pitchFamily="34" charset="0"/>
              </a:rPr>
              <a:t>по своей теме, не читать записи, быть уверенным в себе.</a:t>
            </a:r>
          </a:p>
          <a:p>
            <a:pPr algn="just"/>
            <a:endParaRPr lang="ru-RU" dirty="0">
              <a:latin typeface="Arial Black" panose="020B0A04020102020204" pitchFamily="34" charset="0"/>
            </a:endParaRPr>
          </a:p>
          <a:p>
            <a:pPr algn="just"/>
            <a:r>
              <a:rPr lang="ru-RU" dirty="0">
                <a:latin typeface="Arial Black" panose="020B0A04020102020204" pitchFamily="34" charset="0"/>
              </a:rPr>
              <a:t>Уметь </a:t>
            </a:r>
            <a:r>
              <a:rPr lang="ru-RU" i="1" dirty="0">
                <a:latin typeface="Arial Black" panose="020B0A04020102020204" pitchFamily="34" charset="0"/>
              </a:rPr>
              <a:t>критично осмыслить </a:t>
            </a:r>
            <a:r>
              <a:rPr lang="ru-RU" dirty="0">
                <a:latin typeface="Arial Black" panose="020B0A04020102020204" pitchFamily="34" charset="0"/>
              </a:rPr>
              <a:t>полученный результат,  провести </a:t>
            </a:r>
            <a:r>
              <a:rPr lang="ru-RU" i="1" dirty="0">
                <a:latin typeface="Arial Black" panose="020B0A04020102020204" pitchFamily="34" charset="0"/>
              </a:rPr>
              <a:t>рефлексию</a:t>
            </a:r>
            <a:endParaRPr lang="ru-RU" dirty="0"/>
          </a:p>
        </p:txBody>
      </p:sp>
    </p:spTree>
    <p:extLst>
      <p:ext uri="{BB962C8B-B14F-4D97-AF65-F5344CB8AC3E}">
        <p14:creationId xmlns:p14="http://schemas.microsoft.com/office/powerpoint/2010/main" val="41026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75184"/>
            <a:ext cx="10515600" cy="1325563"/>
          </a:xfrm>
        </p:spPr>
        <p:txBody>
          <a:bodyPr/>
          <a:lstStyle/>
          <a:p>
            <a:pPr algn="ctr"/>
            <a:r>
              <a:rPr lang="ru-RU" b="1" dirty="0">
                <a:latin typeface="Arial Black" panose="020B0A04020102020204" pitchFamily="34" charset="0"/>
              </a:rPr>
              <a:t>Структура исследовательского проекта</a:t>
            </a:r>
            <a:endParaRPr lang="ru-RU" b="1" dirty="0"/>
          </a:p>
        </p:txBody>
      </p:sp>
      <p:sp>
        <p:nvSpPr>
          <p:cNvPr id="3" name="Объект 2"/>
          <p:cNvSpPr>
            <a:spLocks noGrp="1"/>
          </p:cNvSpPr>
          <p:nvPr>
            <p:ph idx="1"/>
          </p:nvPr>
        </p:nvSpPr>
        <p:spPr>
          <a:xfrm>
            <a:off x="838200" y="1600748"/>
            <a:ext cx="10515600" cy="5009914"/>
          </a:xfrm>
        </p:spPr>
        <p:txBody>
          <a:bodyPr>
            <a:normAutofit fontScale="92500" lnSpcReduction="10000"/>
          </a:bodyPr>
          <a:lstStyle/>
          <a:p>
            <a:r>
              <a:rPr lang="ru-RU" dirty="0">
                <a:latin typeface="Arial Black" panose="020B0A04020102020204" pitchFamily="34" charset="0"/>
              </a:rPr>
              <a:t>Вступление – </a:t>
            </a:r>
            <a:r>
              <a:rPr lang="en-US" dirty="0">
                <a:latin typeface="Arial Black" panose="020B0A04020102020204" pitchFamily="34" charset="0"/>
              </a:rPr>
              <a:t>Rationale</a:t>
            </a:r>
          </a:p>
          <a:p>
            <a:r>
              <a:rPr lang="ru-RU" dirty="0">
                <a:latin typeface="Arial Black" panose="020B0A04020102020204" pitchFamily="34" charset="0"/>
              </a:rPr>
              <a:t>Основная часть – главы и подразделы</a:t>
            </a:r>
          </a:p>
          <a:p>
            <a:r>
              <a:rPr lang="en-US" dirty="0">
                <a:latin typeface="Arial Black" panose="020B0A04020102020204" pitchFamily="34" charset="0"/>
              </a:rPr>
              <a:t>Chapter I.</a:t>
            </a:r>
          </a:p>
          <a:p>
            <a:r>
              <a:rPr lang="en-US" dirty="0">
                <a:latin typeface="Arial Black" panose="020B0A04020102020204" pitchFamily="34" charset="0"/>
              </a:rPr>
              <a:t>I.1</a:t>
            </a:r>
          </a:p>
          <a:p>
            <a:r>
              <a:rPr lang="en-US" dirty="0">
                <a:latin typeface="Arial Black" panose="020B0A04020102020204" pitchFamily="34" charset="0"/>
              </a:rPr>
              <a:t>I.2</a:t>
            </a:r>
          </a:p>
          <a:p>
            <a:r>
              <a:rPr lang="en-US" dirty="0">
                <a:latin typeface="Arial Black" panose="020B0A04020102020204" pitchFamily="34" charset="0"/>
              </a:rPr>
              <a:t>Chapter II.</a:t>
            </a:r>
          </a:p>
          <a:p>
            <a:r>
              <a:rPr lang="en-US" dirty="0">
                <a:latin typeface="Arial Black" panose="020B0A04020102020204" pitchFamily="34" charset="0"/>
              </a:rPr>
              <a:t>II.1</a:t>
            </a:r>
          </a:p>
          <a:p>
            <a:r>
              <a:rPr lang="en-US" dirty="0">
                <a:latin typeface="Arial Black" panose="020B0A04020102020204" pitchFamily="34" charset="0"/>
              </a:rPr>
              <a:t>II.2</a:t>
            </a:r>
          </a:p>
          <a:p>
            <a:r>
              <a:rPr lang="ru-RU" dirty="0">
                <a:latin typeface="Arial Black" panose="020B0A04020102020204" pitchFamily="34" charset="0"/>
              </a:rPr>
              <a:t>Заключение – </a:t>
            </a:r>
            <a:r>
              <a:rPr lang="en-US" dirty="0">
                <a:latin typeface="Arial Black" panose="020B0A04020102020204" pitchFamily="34" charset="0"/>
              </a:rPr>
              <a:t>Conclusion</a:t>
            </a:r>
          </a:p>
          <a:p>
            <a:r>
              <a:rPr lang="ru-RU" dirty="0">
                <a:latin typeface="Arial Black" panose="020B0A04020102020204" pitchFamily="34" charset="0"/>
              </a:rPr>
              <a:t>Приложение – </a:t>
            </a:r>
            <a:r>
              <a:rPr lang="en-US" dirty="0">
                <a:latin typeface="Arial Black" panose="020B0A04020102020204" pitchFamily="34" charset="0"/>
              </a:rPr>
              <a:t>Appendix</a:t>
            </a:r>
          </a:p>
          <a:p>
            <a:r>
              <a:rPr lang="ru-RU" dirty="0">
                <a:latin typeface="Arial Black" panose="020B0A04020102020204" pitchFamily="34" charset="0"/>
              </a:rPr>
              <a:t>Список источников - </a:t>
            </a:r>
            <a:r>
              <a:rPr lang="en-US" dirty="0">
                <a:latin typeface="Arial Black" panose="020B0A04020102020204" pitchFamily="34" charset="0"/>
              </a:rPr>
              <a:t>Bibliograph</a:t>
            </a:r>
            <a:r>
              <a:rPr lang="en-US" dirty="0"/>
              <a:t>y</a:t>
            </a:r>
            <a:endParaRPr lang="ru-RU" dirty="0"/>
          </a:p>
          <a:p>
            <a:endParaRPr lang="ru-RU" dirty="0"/>
          </a:p>
        </p:txBody>
      </p:sp>
    </p:spTree>
    <p:extLst>
      <p:ext uri="{BB962C8B-B14F-4D97-AF65-F5344CB8AC3E}">
        <p14:creationId xmlns:p14="http://schemas.microsoft.com/office/powerpoint/2010/main" val="147239629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837</TotalTime>
  <Words>2114</Words>
  <Application>Microsoft Macintosh PowerPoint</Application>
  <PresentationFormat>Широкоэкранный</PresentationFormat>
  <Paragraphs>262</Paragraphs>
  <Slides>25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25</vt:i4>
      </vt:variant>
    </vt:vector>
  </HeadingPairs>
  <TitlesOfParts>
    <vt:vector size="31" baseType="lpstr">
      <vt:lpstr>Arial</vt:lpstr>
      <vt:lpstr>Arial Black</vt:lpstr>
      <vt:lpstr>Calibri</vt:lpstr>
      <vt:lpstr>Calibri Light</vt:lpstr>
      <vt:lpstr>Times New Roman</vt:lpstr>
      <vt:lpstr>Тема Office</vt:lpstr>
      <vt:lpstr>Проектно-исследовательская деятельность учащихся на уроках английского языка</vt:lpstr>
      <vt:lpstr>Проектно-исследовательская деятельность учащихся  - это</vt:lpstr>
      <vt:lpstr>Цель: Развитие способностей учащихся на основе формирования устойчивого интереса к проектной и исследовательской деятельности</vt:lpstr>
      <vt:lpstr>Задачи:</vt:lpstr>
      <vt:lpstr>Принципы проектно-исследовательской   деятельности</vt:lpstr>
      <vt:lpstr>План проектно-исследовательской  работы:</vt:lpstr>
      <vt:lpstr>Функции</vt:lpstr>
      <vt:lpstr>Памятка исследователю: необходимо помнить:</vt:lpstr>
      <vt:lpstr>Структура исследовательского проекта</vt:lpstr>
      <vt:lpstr>Структура Rationale</vt:lpstr>
      <vt:lpstr>Rationale</vt:lpstr>
      <vt:lpstr>Useful Vocabulary Items</vt:lpstr>
      <vt:lpstr>The research/article</vt:lpstr>
      <vt:lpstr>Relevant Phrases</vt:lpstr>
      <vt:lpstr>Phrases to point out the originality of the research</vt:lpstr>
      <vt:lpstr>Relavant linking phrases</vt:lpstr>
      <vt:lpstr>Объект и предмет исследования</vt:lpstr>
      <vt:lpstr>Актуальность исследования</vt:lpstr>
      <vt:lpstr>Гипотеза исследования должна</vt:lpstr>
      <vt:lpstr>Исследование</vt:lpstr>
      <vt:lpstr>Структура исследования</vt:lpstr>
      <vt:lpstr>Критерии оценивания проекта</vt:lpstr>
      <vt:lpstr>Презентация PowerPoint</vt:lpstr>
      <vt:lpstr>Презентация PowerPoint</vt:lpstr>
      <vt:lpstr>Спасибо за внимание!</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Проектно-исследовательская деятельность учащихся на уроках английского языка</dc:title>
  <dc:creator>Сергей Хапаев</dc:creator>
  <cp:lastModifiedBy>Хапаева Мария Сергеевна</cp:lastModifiedBy>
  <cp:revision>59</cp:revision>
  <dcterms:created xsi:type="dcterms:W3CDTF">2017-01-22T09:51:57Z</dcterms:created>
  <dcterms:modified xsi:type="dcterms:W3CDTF">2021-11-06T15:29:41Z</dcterms:modified>
</cp:coreProperties>
</file>