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303" r:id="rId4"/>
    <p:sldId id="294" r:id="rId5"/>
    <p:sldId id="297" r:id="rId6"/>
    <p:sldId id="258" r:id="rId7"/>
    <p:sldId id="259" r:id="rId8"/>
    <p:sldId id="304" r:id="rId9"/>
    <p:sldId id="295" r:id="rId10"/>
    <p:sldId id="307" r:id="rId11"/>
    <p:sldId id="301" r:id="rId12"/>
    <p:sldId id="262" r:id="rId13"/>
    <p:sldId id="289" r:id="rId14"/>
    <p:sldId id="288" r:id="rId15"/>
    <p:sldId id="286" r:id="rId16"/>
    <p:sldId id="290" r:id="rId17"/>
    <p:sldId id="291" r:id="rId18"/>
    <p:sldId id="285" r:id="rId19"/>
    <p:sldId id="276" r:id="rId20"/>
    <p:sldId id="306" r:id="rId21"/>
    <p:sldId id="280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3209C7"/>
    <a:srgbClr val="CD0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6161" autoAdjust="0"/>
  </p:normalViewPr>
  <p:slideViewPr>
    <p:cSldViewPr>
      <p:cViewPr varScale="1">
        <p:scale>
          <a:sx n="73" d="100"/>
          <a:sy n="73" d="100"/>
        </p:scale>
        <p:origin x="11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&amp;Vcy;&amp;ocy;&amp;zcy;&amp;dcy;&amp;ucy;&amp;shcy;&amp;ncy;&amp;ycy;&amp;iecy; &amp;shcy;&amp;acy;&amp;rcy;&amp;ycy; - &amp;Mcy;&amp;acy;&amp;rcy;&amp;icy;&amp;ncy;&amp;acy; &amp;Vcy;&amp;lcy;&amp;acy;&amp;dcy;&amp;icy;&amp;mcy;&amp;icy;&amp;rcy;&amp;ocy;&amp;vcy;&amp;ncy;&amp;acy; &amp;Kcy;&amp;ocy;&amp;rcy;&amp;iecy;&amp;pcy;&amp;icy;&amp;ncy;&amp;acy;"/>
          <p:cNvPicPr>
            <a:picLocks noChangeAspect="1" noChangeArrowheads="1"/>
          </p:cNvPicPr>
          <p:nvPr userDrawn="1"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 rot="433856">
            <a:off x="6651373" y="304269"/>
            <a:ext cx="2225900" cy="2588257"/>
          </a:xfrm>
          <a:prstGeom prst="rect">
            <a:avLst/>
          </a:prstGeom>
          <a:noFill/>
        </p:spPr>
      </p:pic>
      <p:pic>
        <p:nvPicPr>
          <p:cNvPr id="12290" name="Picture 2" descr="&amp;Lcy;&amp;yucy;&amp;dcy;&amp;icy; &amp;Rcy;&amp;acy;&amp;scy;&amp;tcy;&amp;rcy;&amp;ocy;&amp;vcy;&amp;ycy;&amp;jcy; &amp;kcy;&amp;lcy;&amp;icy;&amp;pcy;&amp;acy;&amp;rcy;&amp;tcy; png &amp;vcy;&amp;ycy;&amp;scy;&amp;ocy;&amp;kcy;&amp;ocy;&amp;gcy;&amp;ocy; &amp;rcy;&amp;acy;&amp;zcy;&amp;rcy;&amp;iecy;&amp;shcy;&amp;iecy;&amp;ncy;&amp;icy;&amp;yacy; - &amp;bcy;&amp;iecy;&amp;scy;&amp;pcy;&amp;lcy;&amp;acy;&amp;tcy;&amp;ncy;&amp;ocy; &amp;scy;&amp;kcy;&amp;acy;&amp;chcy;&amp;acy;&amp;tcy;&amp;softcy; &amp;bcy;&amp;iecy;&amp;zcy; &amp;rcy;&amp;iecy;&amp;gcy;&amp;icy;&amp;scy;&amp;tcy;&amp;rcy;&amp;acy;&amp;tscy;&amp;icy;&amp;icy;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48720"/>
            <a:ext cx="4500594" cy="2419069"/>
          </a:xfrm>
          <a:prstGeom prst="rect">
            <a:avLst/>
          </a:prstGeom>
          <a:noFill/>
        </p:spPr>
      </p:pic>
      <p:pic>
        <p:nvPicPr>
          <p:cNvPr id="12294" name="Picture 6" descr="Transparent Rainbow Free Clipart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20115787">
            <a:off x="-355263" y="403170"/>
            <a:ext cx="7957481" cy="4144406"/>
          </a:xfrm>
          <a:prstGeom prst="rect">
            <a:avLst/>
          </a:prstGeom>
          <a:noFill/>
        </p:spPr>
      </p:pic>
      <p:pic>
        <p:nvPicPr>
          <p:cNvPr id="12302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&amp;Vcy;&amp;ocy;&amp;zcy;&amp;dcy;&amp;ucy;&amp;shcy;&amp;ncy;&amp;ycy;&amp;iecy; &amp;shcy;&amp;acy;&amp;rcy;&amp;ycy; - &amp;Mcy;&amp;acy;&amp;rcy;&amp;icy;&amp;ncy;&amp;acy; &amp;Vcy;&amp;lcy;&amp;acy;&amp;dcy;&amp;icy;&amp;mcy;&amp;icy;&amp;rcy;&amp;ocy;&amp;vcy;&amp;ncy;&amp;acy; &amp;Kcy;&amp;ocy;&amp;rcy;&amp;iecy;&amp;pcy;&amp;icy;&amp;ncy;&amp;acy;"/>
          <p:cNvPicPr>
            <a:picLocks noChangeAspect="1" noChangeArrowheads="1"/>
          </p:cNvPicPr>
          <p:nvPr userDrawn="1"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 rot="433856">
            <a:off x="6651373" y="304269"/>
            <a:ext cx="2225900" cy="2588257"/>
          </a:xfrm>
          <a:prstGeom prst="rect">
            <a:avLst/>
          </a:prstGeom>
          <a:noFill/>
        </p:spPr>
      </p:pic>
      <p:pic>
        <p:nvPicPr>
          <p:cNvPr id="8" name="Picture 6" descr="Transparent Rainbow Free Clipart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20115787">
            <a:off x="-641016" y="331732"/>
            <a:ext cx="7957481" cy="4144406"/>
          </a:xfrm>
          <a:prstGeom prst="rect">
            <a:avLst/>
          </a:prstGeom>
          <a:noFill/>
        </p:spPr>
      </p:pic>
      <p:pic>
        <p:nvPicPr>
          <p:cNvPr id="9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4"/>
          <a:srcRect l="74688"/>
          <a:stretch>
            <a:fillRect/>
          </a:stretch>
        </p:blipFill>
        <p:spPr bwMode="auto">
          <a:xfrm>
            <a:off x="7358082" y="1857364"/>
            <a:ext cx="1643074" cy="48684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Lcy;&amp;yucy;&amp;dcy;&amp;icy; &amp;Rcy;&amp;acy;&amp;scy;&amp;tcy;&amp;rcy;&amp;ocy;&amp;vcy;&amp;ycy;&amp;jcy; &amp;kcy;&amp;lcy;&amp;icy;&amp;pcy;&amp;acy;&amp;rcy;&amp;tcy; png &amp;vcy;&amp;ycy;&amp;scy;&amp;ocy;&amp;kcy;&amp;ocy;&amp;gcy;&amp;ocy; &amp;rcy;&amp;acy;&amp;zcy;&amp;rcy;&amp;iecy;&amp;shcy;&amp;iecy;&amp;ncy;&amp;icy;&amp;yacy; - &amp;bcy;&amp;iecy;&amp;scy;&amp;pcy;&amp;lcy;&amp;acy;&amp;tcy;&amp;ncy;&amp;ocy; &amp;scy;&amp;kcy;&amp;acy;&amp;chcy;&amp;acy;&amp;tcy;&amp;softcy; &amp;bcy;&amp;iecy;&amp;zcy; &amp;rcy;&amp;iecy;&amp;gcy;&amp;icy;&amp;scy;&amp;tcy;&amp;rcy;&amp;acy;&amp;tscy;&amp;icy;&amp;icy;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47893"/>
            <a:ext cx="3571900" cy="1919896"/>
          </a:xfrm>
          <a:prstGeom prst="rect">
            <a:avLst/>
          </a:prstGeom>
          <a:noFill/>
        </p:spPr>
      </p:pic>
      <p:pic>
        <p:nvPicPr>
          <p:cNvPr id="9" name="Picture 6" descr="Transparent Rainbow Free Clipart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702140">
            <a:off x="3804111" y="429292"/>
            <a:ext cx="5890116" cy="3067684"/>
          </a:xfrm>
          <a:prstGeom prst="rect">
            <a:avLst/>
          </a:prstGeom>
          <a:noFill/>
        </p:spPr>
      </p:pic>
      <p:pic>
        <p:nvPicPr>
          <p:cNvPr id="10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4"/>
          <a:srcRect t="-1190" r="84822"/>
          <a:stretch>
            <a:fillRect/>
          </a:stretch>
        </p:blipFill>
        <p:spPr bwMode="auto">
          <a:xfrm>
            <a:off x="214282" y="214290"/>
            <a:ext cx="985822" cy="4929222"/>
          </a:xfrm>
          <a:prstGeom prst="rect">
            <a:avLst/>
          </a:prstGeom>
          <a:noFill/>
        </p:spPr>
      </p:pic>
      <p:pic>
        <p:nvPicPr>
          <p:cNvPr id="11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4"/>
          <a:srcRect l="12500" r="26562" b="80208"/>
          <a:stretch>
            <a:fillRect/>
          </a:stretch>
        </p:blipFill>
        <p:spPr bwMode="auto">
          <a:xfrm>
            <a:off x="928661" y="214290"/>
            <a:ext cx="3286149" cy="80045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vechnostb.narod.ru/foncv_zvzarja.jpg"/>
          <p:cNvPicPr>
            <a:picLocks noChangeAspect="1" noChangeArrowheads="1"/>
          </p:cNvPicPr>
          <p:nvPr userDrawn="1"/>
        </p:nvPicPr>
        <p:blipFill>
          <a:blip r:embed="rId13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1" name="Picture 4" descr="http://vechnostb.narod.ru/foncv_zvzarja.jpg"/>
          <p:cNvPicPr>
            <a:picLocks noChangeAspect="1" noChangeArrowheads="1"/>
          </p:cNvPicPr>
          <p:nvPr userDrawn="1"/>
        </p:nvPicPr>
        <p:blipFill>
          <a:blip r:embed="rId13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frame">
            <a:avLst>
              <a:gd name="adj1" fmla="val 4015"/>
            </a:avLst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052736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ru-RU" sz="3600" b="1" i="1" spc="50" dirty="0" smtClean="0">
                <a:ln w="11430"/>
                <a:solidFill>
                  <a:srgbClr val="3209C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Проект:</a:t>
            </a:r>
          </a:p>
          <a:p>
            <a:pPr algn="ctr">
              <a:defRPr/>
            </a:pPr>
            <a:r>
              <a:rPr lang="ru-RU" sz="3600" b="1" i="1" spc="50" dirty="0" smtClean="0">
                <a:ln w="11430"/>
                <a:solidFill>
                  <a:srgbClr val="3209C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i="1" spc="50" dirty="0" smtClean="0">
                <a:ln w="11430"/>
                <a:solidFill>
                  <a:srgbClr val="3209C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800" b="1" i="1" spc="50" dirty="0" err="1" smtClean="0">
                <a:ln w="11430"/>
                <a:solidFill>
                  <a:srgbClr val="3209C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Кинезиология</a:t>
            </a:r>
            <a:r>
              <a:rPr lang="ru-RU" sz="4800" b="1" i="1" spc="50" dirty="0" smtClean="0">
                <a:ln w="11430"/>
                <a:solidFill>
                  <a:srgbClr val="3209C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4800" b="1" i="1" spc="50" dirty="0" smtClean="0">
                <a:ln w="11430"/>
                <a:solidFill>
                  <a:srgbClr val="3209C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</a:t>
            </a:r>
            <a:r>
              <a:rPr lang="ru-RU" sz="4800" b="1" i="1" spc="50" dirty="0">
                <a:ln w="11430"/>
                <a:solidFill>
                  <a:srgbClr val="3209C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 подготовки детей к </a:t>
            </a:r>
            <a:r>
              <a:rPr lang="ru-RU" sz="4800" b="1" i="1" spc="50" dirty="0" smtClean="0">
                <a:ln w="11430"/>
                <a:solidFill>
                  <a:srgbClr val="3209C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школе»</a:t>
            </a:r>
            <a:endParaRPr lang="ru-RU" sz="4800" dirty="0">
              <a:solidFill>
                <a:srgbClr val="3209C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7752" y="5786454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МБДОУ «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ЦРР-детский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сад №5» ДГО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Воспитатели: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Яцина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В.Б.,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Хиневич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Е.В.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sz="4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D03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988840"/>
            <a:ext cx="69127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занятий</a:t>
            </a:r>
            <a:endParaRPr lang="ru-RU" sz="28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8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8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0" i="1" u="none" strike="noStrike" dirty="0">
              <a:solidFill>
                <a:srgbClr val="CC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198044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- Реализация проекта</a:t>
            </a:r>
            <a:endParaRPr lang="ru-RU" sz="2800" dirty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17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 из результативных методов подготовки к школе является </a:t>
            </a:r>
            <a:endParaRPr lang="ru-RU" sz="2800" b="1" dirty="0" smtClean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lang="ru-RU" sz="2800" b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наука о развитии умственных способностей через определенные двигательные упражнения. </a:t>
            </a:r>
            <a:endParaRPr lang="ru-RU" sz="2800" b="1" dirty="0" smtClean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они  позволяют создать новые нейронные связи и улучшить  работу головного мозга, отвечающего за развитие психических процессов и интеллекта. Развитие интеллекта напрямую зависит от </a:t>
            </a:r>
            <a:r>
              <a:rPr lang="ru-RU" sz="2800" b="1" dirty="0" err="1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b="1" dirty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полушарий головного мозга, их взаимодействия. </a:t>
            </a:r>
          </a:p>
        </p:txBody>
      </p:sp>
    </p:spTree>
    <p:extLst>
      <p:ext uri="{BB962C8B-B14F-4D97-AF65-F5344CB8AC3E}">
        <p14:creationId xmlns:p14="http://schemas.microsoft.com/office/powerpoint/2010/main" val="2730509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836712"/>
            <a:ext cx="8667368" cy="150304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3209C7"/>
                </a:solidFill>
              </a:rPr>
              <a:t>Использование </a:t>
            </a:r>
            <a:r>
              <a:rPr lang="ru-RU" sz="2800" b="1" dirty="0" err="1" smtClean="0">
                <a:solidFill>
                  <a:srgbClr val="3209C7"/>
                </a:solidFill>
              </a:rPr>
              <a:t>кинезиологических</a:t>
            </a:r>
            <a:r>
              <a:rPr lang="ru-RU" sz="2800" b="1" dirty="0" smtClean="0">
                <a:solidFill>
                  <a:srgbClr val="3209C7"/>
                </a:solidFill>
              </a:rPr>
              <a:t> методов в коррекции обучения и оздоровления дошкольников: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 smtClean="0">
                <a:solidFill>
                  <a:srgbClr val="CC0099"/>
                </a:solidFill>
              </a:rPr>
              <a:t> </a:t>
            </a:r>
            <a:r>
              <a:rPr lang="ru-RU" sz="2000" b="1" dirty="0" smtClean="0">
                <a:solidFill>
                  <a:srgbClr val="CC0099"/>
                </a:solidFill>
              </a:rPr>
              <a:t>Растяжки – </a:t>
            </a:r>
            <a:r>
              <a:rPr lang="ru-RU" sz="2000" dirty="0" smtClean="0">
                <a:solidFill>
                  <a:srgbClr val="CC0099"/>
                </a:solidFill>
              </a:rPr>
              <a:t>нормализуют </a:t>
            </a:r>
            <a:r>
              <a:rPr lang="ru-RU" sz="2000" dirty="0" err="1" smtClean="0">
                <a:solidFill>
                  <a:srgbClr val="CC0099"/>
                </a:solidFill>
              </a:rPr>
              <a:t>гипертонус</a:t>
            </a:r>
            <a:r>
              <a:rPr lang="ru-RU" sz="2000" dirty="0" smtClean="0">
                <a:solidFill>
                  <a:srgbClr val="CC0099"/>
                </a:solidFill>
              </a:rPr>
              <a:t>( </a:t>
            </a:r>
            <a:r>
              <a:rPr lang="ru-RU" sz="2000" dirty="0" err="1" smtClean="0">
                <a:solidFill>
                  <a:srgbClr val="CC0099"/>
                </a:solidFill>
              </a:rPr>
              <a:t>неконтролиркемое</a:t>
            </a:r>
            <a:r>
              <a:rPr lang="ru-RU" sz="2000" dirty="0" smtClean="0">
                <a:solidFill>
                  <a:srgbClr val="CC0099"/>
                </a:solidFill>
              </a:rPr>
              <a:t> чрезмерное мышечное напряжение) и </a:t>
            </a:r>
            <a:r>
              <a:rPr lang="ru-RU" sz="2000" dirty="0" err="1" smtClean="0">
                <a:solidFill>
                  <a:srgbClr val="CC0099"/>
                </a:solidFill>
              </a:rPr>
              <a:t>гипнотонус</a:t>
            </a:r>
            <a:r>
              <a:rPr lang="ru-RU" sz="2000" dirty="0" smtClean="0">
                <a:solidFill>
                  <a:srgbClr val="CC0099"/>
                </a:solidFill>
              </a:rPr>
              <a:t>( неконтролируемая мышечная вялость)« Сорви яблоки», «</a:t>
            </a:r>
            <a:r>
              <a:rPr lang="ru-RU" sz="2000" dirty="0" err="1" smtClean="0">
                <a:solidFill>
                  <a:srgbClr val="CC0099"/>
                </a:solidFill>
              </a:rPr>
              <a:t>Тряпична</a:t>
            </a:r>
            <a:r>
              <a:rPr lang="ru-RU" sz="2000" dirty="0" smtClean="0">
                <a:solidFill>
                  <a:srgbClr val="CC0099"/>
                </a:solidFill>
              </a:rPr>
              <a:t> кукла и солдат»</a:t>
            </a:r>
            <a:br>
              <a:rPr lang="ru-RU" sz="2000" dirty="0" smtClean="0">
                <a:solidFill>
                  <a:srgbClr val="CC0099"/>
                </a:solidFill>
              </a:rPr>
            </a:br>
            <a:r>
              <a:rPr lang="ru-RU" sz="2000" b="1" dirty="0" smtClean="0">
                <a:solidFill>
                  <a:srgbClr val="CC0099"/>
                </a:solidFill>
              </a:rPr>
              <a:t>Дыхательные упражнения-</a:t>
            </a:r>
            <a:r>
              <a:rPr lang="ru-RU" sz="2000" dirty="0">
                <a:solidFill>
                  <a:srgbClr val="CC0099"/>
                </a:solidFill>
              </a:rPr>
              <a:t>улучшают ритмику организма, развивают самоконтроль и произвольность</a:t>
            </a:r>
            <a:r>
              <a:rPr lang="ru-RU" sz="2000" b="1" dirty="0" smtClean="0">
                <a:solidFill>
                  <a:srgbClr val="CC0099"/>
                </a:solidFill>
              </a:rPr>
              <a:t>: </a:t>
            </a:r>
            <a:r>
              <a:rPr lang="ru-RU" sz="2000" dirty="0" smtClean="0">
                <a:solidFill>
                  <a:srgbClr val="CC0099"/>
                </a:solidFill>
              </a:rPr>
              <a:t>«Свеча», «Дышим носом», «Надуй шарик»        </a:t>
            </a:r>
            <a:br>
              <a:rPr lang="ru-RU" sz="2000" dirty="0" smtClean="0">
                <a:solidFill>
                  <a:srgbClr val="CC0099"/>
                </a:solidFill>
              </a:rPr>
            </a:br>
            <a:r>
              <a:rPr lang="ru-RU" sz="2000" dirty="0" smtClean="0">
                <a:solidFill>
                  <a:srgbClr val="CC0099"/>
                </a:solidFill>
              </a:rPr>
              <a:t>  </a:t>
            </a:r>
            <a:r>
              <a:rPr lang="ru-RU" sz="2000" b="1" dirty="0" smtClean="0">
                <a:solidFill>
                  <a:srgbClr val="CC0099"/>
                </a:solidFill>
              </a:rPr>
              <a:t>Глазодвигательные упражнения-</a:t>
            </a:r>
            <a:r>
              <a:rPr lang="ru-RU" sz="2000" dirty="0">
                <a:solidFill>
                  <a:srgbClr val="CC0099"/>
                </a:solidFill>
              </a:rPr>
              <a:t>позволяют расширить поле зрения, улучшить восприятие. </a:t>
            </a:r>
            <a:r>
              <a:rPr lang="ru-RU" sz="2000" dirty="0" smtClean="0">
                <a:solidFill>
                  <a:srgbClr val="CC0099"/>
                </a:solidFill>
              </a:rPr>
              <a:t> Взгляд влево-вверх», «Слон»</a:t>
            </a:r>
            <a:br>
              <a:rPr lang="ru-RU" sz="2000" dirty="0" smtClean="0">
                <a:solidFill>
                  <a:srgbClr val="CC0099"/>
                </a:solidFill>
              </a:rPr>
            </a:br>
            <a:r>
              <a:rPr lang="ru-RU" sz="2000" b="1" dirty="0" smtClean="0">
                <a:solidFill>
                  <a:srgbClr val="CC0099"/>
                </a:solidFill>
              </a:rPr>
              <a:t>Телесные движения- </a:t>
            </a:r>
            <a:r>
              <a:rPr lang="ru-RU" sz="2000" dirty="0" smtClean="0">
                <a:solidFill>
                  <a:srgbClr val="CC0099"/>
                </a:solidFill>
              </a:rPr>
              <a:t>развивают межполушарное взаимодействие, снимают мышечные зажимы: «</a:t>
            </a:r>
            <a:r>
              <a:rPr lang="ru-RU" sz="2000" dirty="0" err="1" smtClean="0">
                <a:solidFill>
                  <a:srgbClr val="CC0099"/>
                </a:solidFill>
              </a:rPr>
              <a:t>Колечко»,«Ухо</a:t>
            </a:r>
            <a:r>
              <a:rPr lang="ru-RU" sz="2000" dirty="0" smtClean="0">
                <a:solidFill>
                  <a:srgbClr val="CC0099"/>
                </a:solidFill>
              </a:rPr>
              <a:t>-нос»,  «Колено-локоть»,  «Паровозик», «Перекрестное </a:t>
            </a:r>
            <a:r>
              <a:rPr lang="ru-RU" sz="2000" dirty="0" err="1" smtClean="0">
                <a:solidFill>
                  <a:srgbClr val="CC0099"/>
                </a:solidFill>
              </a:rPr>
              <a:t>маршерование</a:t>
            </a:r>
            <a:r>
              <a:rPr lang="ru-RU" sz="2000" dirty="0" smtClean="0">
                <a:solidFill>
                  <a:srgbClr val="CC0099"/>
                </a:solidFill>
              </a:rPr>
              <a:t>», </a:t>
            </a:r>
            <a:r>
              <a:rPr lang="ru-RU" sz="2000" b="1" dirty="0" smtClean="0">
                <a:solidFill>
                  <a:srgbClr val="CC0099"/>
                </a:solidFill>
              </a:rPr>
              <a:t/>
            </a:r>
            <a:br>
              <a:rPr lang="ru-RU" sz="2000" b="1" dirty="0" smtClean="0">
                <a:solidFill>
                  <a:srgbClr val="CC0099"/>
                </a:solidFill>
              </a:rPr>
            </a:br>
            <a:r>
              <a:rPr lang="ru-RU" sz="2000" b="1" dirty="0" smtClean="0">
                <a:solidFill>
                  <a:srgbClr val="CC0099"/>
                </a:solidFill>
              </a:rPr>
              <a:t>Упражнения на релаксацию-</a:t>
            </a:r>
            <a:r>
              <a:rPr lang="ru-RU" sz="2000" dirty="0"/>
              <a:t> </a:t>
            </a:r>
            <a:r>
              <a:rPr lang="ru-RU" sz="2000" dirty="0">
                <a:solidFill>
                  <a:srgbClr val="CC0099"/>
                </a:solidFill>
              </a:rPr>
              <a:t>способствуют расслаблению, снятию </a:t>
            </a:r>
            <a:r>
              <a:rPr lang="ru-RU" sz="2000" dirty="0" smtClean="0">
                <a:solidFill>
                  <a:srgbClr val="CC0099"/>
                </a:solidFill>
              </a:rPr>
              <a:t>напряжения: «Дирижер», «Путешествие на облаках»</a:t>
            </a:r>
            <a:r>
              <a:rPr lang="ru-RU" sz="2000" b="1" dirty="0" smtClean="0">
                <a:solidFill>
                  <a:srgbClr val="CC0099"/>
                </a:solidFill>
              </a:rPr>
              <a:t/>
            </a:r>
            <a:br>
              <a:rPr lang="ru-RU" sz="2000" b="1" dirty="0" smtClean="0">
                <a:solidFill>
                  <a:srgbClr val="CC0099"/>
                </a:solidFill>
              </a:rPr>
            </a:br>
            <a:r>
              <a:rPr lang="ru-RU" sz="1600" b="1" dirty="0" smtClean="0">
                <a:solidFill>
                  <a:srgbClr val="CC0099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11144" cy="7796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Упражнение «Кулак-ребро-ладонь</a:t>
            </a:r>
            <a:r>
              <a:rPr lang="ru-RU" sz="3200" dirty="0" smtClean="0">
                <a:solidFill>
                  <a:srgbClr val="3209C7"/>
                </a:solidFill>
              </a:rPr>
              <a:t>»</a:t>
            </a:r>
            <a:endParaRPr lang="ru-RU" sz="3200" dirty="0">
              <a:solidFill>
                <a:srgbClr val="3209C7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1520" y="1124745"/>
            <a:ext cx="8640960" cy="17281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t="13219" r="8245" b="3710"/>
          <a:stretch/>
        </p:blipFill>
        <p:spPr>
          <a:xfrm>
            <a:off x="971600" y="1268760"/>
            <a:ext cx="7157595" cy="5112568"/>
          </a:xfrm>
        </p:spPr>
      </p:pic>
    </p:spTree>
    <p:extLst>
      <p:ext uri="{BB962C8B-B14F-4D97-AF65-F5344CB8AC3E}">
        <p14:creationId xmlns:p14="http://schemas.microsoft.com/office/powerpoint/2010/main" val="940014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3209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«Зеркальное рисование»</a:t>
            </a:r>
            <a:endParaRPr lang="ru-RU" sz="3200" b="1" i="1" dirty="0">
              <a:solidFill>
                <a:srgbClr val="3209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" b="12545"/>
          <a:stretch/>
        </p:blipFill>
        <p:spPr>
          <a:xfrm>
            <a:off x="1043608" y="1196752"/>
            <a:ext cx="7304679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4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7500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09C7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Упражнение «Колечко»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09C7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b="11151"/>
          <a:stretch/>
        </p:blipFill>
        <p:spPr>
          <a:xfrm rot="10800000">
            <a:off x="1331640" y="1484784"/>
            <a:ext cx="6939080" cy="483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34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r="5113" b="1701"/>
          <a:stretch/>
        </p:blipFill>
        <p:spPr>
          <a:xfrm>
            <a:off x="1259632" y="1268760"/>
            <a:ext cx="6804248" cy="513877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3209C7"/>
                </a:solidFill>
              </a:rPr>
              <a:t>Упражнение </a:t>
            </a:r>
            <a:r>
              <a:rPr lang="ru-RU" sz="3600" dirty="0" smtClean="0">
                <a:solidFill>
                  <a:srgbClr val="3209C7"/>
                </a:solidFill>
              </a:rPr>
              <a:t> с шариком Су-</a:t>
            </a:r>
            <a:r>
              <a:rPr lang="ru-RU" sz="3600" dirty="0" err="1" smtClean="0">
                <a:solidFill>
                  <a:srgbClr val="3209C7"/>
                </a:solidFill>
              </a:rPr>
              <a:t>Джок</a:t>
            </a:r>
            <a:r>
              <a:rPr lang="ru-RU" sz="3600" dirty="0" smtClean="0">
                <a:solidFill>
                  <a:srgbClr val="3209C7"/>
                </a:solidFill>
              </a:rPr>
              <a:t>( </a:t>
            </a:r>
            <a:r>
              <a:rPr lang="ru-RU" sz="3600" dirty="0" smtClean="0">
                <a:solidFill>
                  <a:srgbClr val="3209C7"/>
                </a:solidFill>
              </a:rPr>
              <a:t>«Шишка»)</a:t>
            </a:r>
            <a:endParaRPr lang="ru-RU" sz="3600" dirty="0">
              <a:solidFill>
                <a:srgbClr val="3209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209C7"/>
                </a:solidFill>
              </a:rPr>
              <a:t>Упражнение «Сорви яблоко»</a:t>
            </a:r>
            <a:endParaRPr lang="ru-RU" dirty="0">
              <a:solidFill>
                <a:srgbClr val="3209C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21652" b="10100"/>
          <a:stretch/>
        </p:blipFill>
        <p:spPr>
          <a:xfrm rot="10800000">
            <a:off x="252566" y="1124744"/>
            <a:ext cx="4138002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651" b="11150"/>
          <a:stretch/>
        </p:blipFill>
        <p:spPr>
          <a:xfrm rot="10800000">
            <a:off x="4932040" y="966530"/>
            <a:ext cx="3408608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3800" r="11151" b="17801"/>
          <a:stretch/>
        </p:blipFill>
        <p:spPr>
          <a:xfrm rot="5400000">
            <a:off x="801861" y="3646888"/>
            <a:ext cx="3449955" cy="2972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6601" r="19550" b="8000"/>
          <a:stretch/>
        </p:blipFill>
        <p:spPr>
          <a:xfrm rot="5400000">
            <a:off x="4802270" y="3514448"/>
            <a:ext cx="3425939" cy="316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44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7500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09C7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Упражнение «Ухо-нос»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09C7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r="-400"/>
          <a:stretch/>
        </p:blipFill>
        <p:spPr>
          <a:xfrm>
            <a:off x="428596" y="1389377"/>
            <a:ext cx="8325709" cy="454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9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300" r="19288" b="4851"/>
          <a:stretch/>
        </p:blipFill>
        <p:spPr>
          <a:xfrm>
            <a:off x="817477" y="1196752"/>
            <a:ext cx="7509045" cy="564132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600" dirty="0" smtClean="0">
                <a:solidFill>
                  <a:srgbClr val="3209C7"/>
                </a:solidFill>
              </a:rPr>
              <a:t>Упражнение «Осень</a:t>
            </a:r>
            <a:r>
              <a:rPr lang="ru-RU" sz="3600" dirty="0" smtClean="0">
                <a:solidFill>
                  <a:srgbClr val="3209C7"/>
                </a:solidFill>
              </a:rPr>
              <a:t>»                                      </a:t>
            </a:r>
            <a:r>
              <a:rPr lang="ru-RU" sz="2000" dirty="0" smtClean="0">
                <a:solidFill>
                  <a:srgbClr val="3209C7"/>
                </a:solidFill>
              </a:rPr>
              <a:t>( упражнение с речевым сопровождением)</a:t>
            </a:r>
            <a:endParaRPr lang="ru-RU" sz="2000" dirty="0">
              <a:solidFill>
                <a:srgbClr val="3209C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sz="4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D03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08720"/>
            <a:ext cx="75608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3209C7"/>
                </a:solidFill>
              </a:rPr>
              <a:t>Вид проект: </a:t>
            </a:r>
            <a:r>
              <a:rPr lang="ru-RU" sz="3200" i="1" dirty="0">
                <a:solidFill>
                  <a:srgbClr val="CC0099"/>
                </a:solidFill>
              </a:rPr>
              <a:t>информационный, практико-ориентированный</a:t>
            </a:r>
            <a:br>
              <a:rPr lang="ru-RU" sz="3200" i="1" dirty="0">
                <a:solidFill>
                  <a:srgbClr val="CC0099"/>
                </a:solidFill>
              </a:rPr>
            </a:br>
            <a:r>
              <a:rPr lang="ru-RU" sz="3200" i="1" dirty="0">
                <a:solidFill>
                  <a:srgbClr val="3209C7"/>
                </a:solidFill>
              </a:rPr>
              <a:t>Участники проекта: </a:t>
            </a:r>
            <a:r>
              <a:rPr lang="ru-RU" sz="3200" i="1" dirty="0">
                <a:solidFill>
                  <a:srgbClr val="CC0099"/>
                </a:solidFill>
              </a:rPr>
              <a:t>воспитатели, логопед, воспитанники подготовительной к школе группы №7,  родители.</a:t>
            </a:r>
            <a:br>
              <a:rPr lang="ru-RU" sz="3200" i="1" dirty="0">
                <a:solidFill>
                  <a:srgbClr val="CC0099"/>
                </a:solidFill>
              </a:rPr>
            </a:br>
            <a:r>
              <a:rPr lang="ru-RU" sz="3200" i="1" dirty="0">
                <a:solidFill>
                  <a:srgbClr val="3209C7"/>
                </a:solidFill>
              </a:rPr>
              <a:t>Тип проекта: </a:t>
            </a:r>
            <a:r>
              <a:rPr lang="ru-RU" sz="3200" i="1" dirty="0">
                <a:solidFill>
                  <a:srgbClr val="CC0099"/>
                </a:solidFill>
              </a:rPr>
              <a:t>краткосрочной</a:t>
            </a:r>
            <a:br>
              <a:rPr lang="ru-RU" sz="3200" i="1" dirty="0">
                <a:solidFill>
                  <a:srgbClr val="CC0099"/>
                </a:solidFill>
              </a:rPr>
            </a:br>
            <a:endParaRPr lang="ru-RU" sz="3200" i="1" dirty="0" smtClean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ru-RU" sz="2800" dirty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06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sz="4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D03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700808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работы над проектом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0" i="1" u="none" strike="noStrike" dirty="0">
              <a:solidFill>
                <a:srgbClr val="CC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5729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- Итоговый</a:t>
            </a:r>
            <a:endParaRPr lang="ru-RU" sz="3200" dirty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7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285728"/>
            <a:ext cx="43577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09C7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209C7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209C7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928802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52928" cy="79695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3209C7"/>
                </a:solidFill>
              </a:rPr>
              <a:t>Четвертый этап –Заключительный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dirty="0" smtClean="0">
                <a:solidFill>
                  <a:srgbClr val="CC0099"/>
                </a:solidFill>
              </a:rPr>
              <a:t>Таким образом мы считаем, что ежедневное использование </a:t>
            </a:r>
            <a:r>
              <a:rPr lang="ru-RU" sz="2400" dirty="0" err="1" smtClean="0">
                <a:solidFill>
                  <a:srgbClr val="CC0099"/>
                </a:solidFill>
              </a:rPr>
              <a:t>кинезиологических</a:t>
            </a:r>
            <a:r>
              <a:rPr lang="ru-RU" sz="2400" dirty="0" smtClean="0">
                <a:solidFill>
                  <a:srgbClr val="CC0099"/>
                </a:solidFill>
              </a:rPr>
              <a:t> </a:t>
            </a:r>
            <a:r>
              <a:rPr lang="ru-RU" sz="2400" dirty="0" err="1" smtClean="0">
                <a:solidFill>
                  <a:srgbClr val="CC0099"/>
                </a:solidFill>
              </a:rPr>
              <a:t>упражненений</a:t>
            </a:r>
            <a:r>
              <a:rPr lang="ru-RU" sz="2400" dirty="0" smtClean="0">
                <a:solidFill>
                  <a:srgbClr val="CC0099"/>
                </a:solidFill>
              </a:rPr>
              <a:t> в непосредственной образовательной деятельности и режимных моментах </a:t>
            </a:r>
            <a:r>
              <a:rPr lang="ru-RU" sz="2400" dirty="0">
                <a:solidFill>
                  <a:srgbClr val="CC0099"/>
                </a:solidFill>
              </a:rPr>
              <a:t>является эффективным </a:t>
            </a:r>
            <a:r>
              <a:rPr lang="ru-RU" sz="2400" dirty="0" smtClean="0">
                <a:solidFill>
                  <a:srgbClr val="CC0099"/>
                </a:solidFill>
              </a:rPr>
              <a:t>методом</a:t>
            </a:r>
            <a:r>
              <a:rPr lang="ru-RU" sz="2400" dirty="0">
                <a:solidFill>
                  <a:srgbClr val="CC0099"/>
                </a:solidFill>
              </a:rPr>
              <a:t> </a:t>
            </a:r>
            <a:r>
              <a:rPr lang="ru-RU" sz="2400" dirty="0" smtClean="0">
                <a:solidFill>
                  <a:srgbClr val="CC0099"/>
                </a:solidFill>
              </a:rPr>
              <a:t>подготовки к школе , помогают решить проблемные вопросы и достигнуть поставленную цель: у детей улучшилась мыслительная деятельность, память, повысилась устойчивость внимания, они стали лучше чувствовать и осознавать свое тело</a:t>
            </a:r>
            <a:br>
              <a:rPr lang="ru-RU" sz="2400" dirty="0" smtClean="0">
                <a:solidFill>
                  <a:srgbClr val="CC0099"/>
                </a:solidFill>
              </a:rPr>
            </a:br>
            <a:r>
              <a:rPr lang="ru-RU" sz="2400" dirty="0" smtClean="0">
                <a:solidFill>
                  <a:srgbClr val="CC0099"/>
                </a:solidFill>
              </a:rPr>
              <a:t>снизилась тревожность, улучшились коммуникативные</a:t>
            </a:r>
            <a:br>
              <a:rPr lang="ru-RU" sz="2400" dirty="0" smtClean="0">
                <a:solidFill>
                  <a:srgbClr val="CC0099"/>
                </a:solidFill>
              </a:rPr>
            </a:br>
            <a:endParaRPr lang="ru-RU" sz="2400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214554"/>
            <a:ext cx="857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Спасибо за внимание!</a:t>
            </a:r>
            <a:b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06489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CC0099"/>
                </a:solidFill>
              </a:rPr>
              <a:t>Многие </a:t>
            </a:r>
            <a:r>
              <a:rPr lang="ru-RU" sz="2000" i="1" dirty="0">
                <a:solidFill>
                  <a:srgbClr val="CC0099"/>
                </a:solidFill>
              </a:rPr>
              <a:t>проблемы ребенка, возникновение которых  </a:t>
            </a:r>
            <a:r>
              <a:rPr lang="en-US" sz="2000" i="1" dirty="0" smtClean="0">
                <a:solidFill>
                  <a:srgbClr val="CC0099"/>
                </a:solidFill>
              </a:rPr>
              <a:t>     </a:t>
            </a:r>
          </a:p>
          <a:p>
            <a:r>
              <a:rPr lang="ru-RU" sz="2000" i="1" dirty="0" smtClean="0">
                <a:solidFill>
                  <a:srgbClr val="CC0099"/>
                </a:solidFill>
              </a:rPr>
              <a:t>приписывается </a:t>
            </a:r>
            <a:r>
              <a:rPr lang="ru-RU" sz="2000" i="1" dirty="0">
                <a:solidFill>
                  <a:srgbClr val="CC0099"/>
                </a:solidFill>
              </a:rPr>
              <a:t>социальным факторам (плохое </a:t>
            </a:r>
            <a:endParaRPr lang="en-US" sz="2000" i="1" dirty="0" smtClean="0">
              <a:solidFill>
                <a:srgbClr val="CC0099"/>
              </a:solidFill>
            </a:endParaRPr>
          </a:p>
          <a:p>
            <a:r>
              <a:rPr lang="ru-RU" sz="2000" i="1" dirty="0" smtClean="0">
                <a:solidFill>
                  <a:srgbClr val="CC0099"/>
                </a:solidFill>
              </a:rPr>
              <a:t>настроение</a:t>
            </a:r>
            <a:r>
              <a:rPr lang="ru-RU" sz="2000" i="1" dirty="0">
                <a:solidFill>
                  <a:srgbClr val="CC0099"/>
                </a:solidFill>
              </a:rPr>
              <a:t>, повышенная тревожность, отклонения </a:t>
            </a:r>
            <a:endParaRPr lang="en-US" sz="2000" i="1" dirty="0" smtClean="0">
              <a:solidFill>
                <a:srgbClr val="CC0099"/>
              </a:solidFill>
            </a:endParaRPr>
          </a:p>
          <a:p>
            <a:r>
              <a:rPr lang="ru-RU" sz="2000" i="1" dirty="0" smtClean="0">
                <a:solidFill>
                  <a:srgbClr val="CC0099"/>
                </a:solidFill>
              </a:rPr>
              <a:t>в </a:t>
            </a:r>
            <a:r>
              <a:rPr lang="ru-RU" sz="2000" i="1" dirty="0">
                <a:solidFill>
                  <a:srgbClr val="CC0099"/>
                </a:solidFill>
              </a:rPr>
              <a:t>поведении </a:t>
            </a:r>
            <a:endParaRPr lang="en-US" sz="2000" i="1" dirty="0" smtClean="0">
              <a:solidFill>
                <a:srgbClr val="CC0099"/>
              </a:solidFill>
            </a:endParaRPr>
          </a:p>
          <a:p>
            <a:r>
              <a:rPr lang="ru-RU" sz="2000" i="1" dirty="0" smtClean="0">
                <a:solidFill>
                  <a:srgbClr val="CC0099"/>
                </a:solidFill>
              </a:rPr>
              <a:t>и </a:t>
            </a:r>
            <a:r>
              <a:rPr lang="ru-RU" sz="2000" i="1" dirty="0" err="1">
                <a:solidFill>
                  <a:srgbClr val="CC0099"/>
                </a:solidFill>
              </a:rPr>
              <a:t>т.п</a:t>
            </a:r>
            <a:r>
              <a:rPr lang="ru-RU" sz="2000" i="1" dirty="0">
                <a:solidFill>
                  <a:srgbClr val="CC0099"/>
                </a:solidFill>
              </a:rPr>
              <a:t>), могут быть следствием недостаточной </a:t>
            </a:r>
            <a:r>
              <a:rPr lang="ru-RU" sz="2000" i="1" dirty="0" smtClean="0">
                <a:solidFill>
                  <a:srgbClr val="CC0099"/>
                </a:solidFill>
              </a:rPr>
              <a:t>работы</a:t>
            </a:r>
            <a:endParaRPr lang="en-US" sz="2000" i="1" dirty="0" smtClean="0">
              <a:solidFill>
                <a:srgbClr val="CC0099"/>
              </a:solidFill>
            </a:endParaRPr>
          </a:p>
          <a:p>
            <a:r>
              <a:rPr lang="ru-RU" sz="2000" i="1" dirty="0" smtClean="0">
                <a:solidFill>
                  <a:srgbClr val="CC0099"/>
                </a:solidFill>
              </a:rPr>
              <a:t> </a:t>
            </a:r>
            <a:r>
              <a:rPr lang="ru-RU" sz="2000" i="1" dirty="0">
                <a:solidFill>
                  <a:srgbClr val="CC0099"/>
                </a:solidFill>
              </a:rPr>
              <a:t>мозга</a:t>
            </a:r>
            <a:r>
              <a:rPr lang="ru-RU" sz="2000" i="1" dirty="0" smtClean="0">
                <a:solidFill>
                  <a:srgbClr val="CC0099"/>
                </a:solidFill>
              </a:rPr>
              <a:t>. Основная </a:t>
            </a:r>
            <a:r>
              <a:rPr lang="ru-RU" sz="2000" i="1" dirty="0">
                <a:solidFill>
                  <a:srgbClr val="CC0099"/>
                </a:solidFill>
              </a:rPr>
              <a:t>причина, которой  низкий </a:t>
            </a:r>
            <a:r>
              <a:rPr lang="ru-RU" sz="2000" i="1" dirty="0" smtClean="0">
                <a:solidFill>
                  <a:srgbClr val="CC0099"/>
                </a:solidFill>
              </a:rPr>
              <a:t>уровень</a:t>
            </a:r>
            <a:endParaRPr lang="en-US" sz="2000" i="1" dirty="0" smtClean="0">
              <a:solidFill>
                <a:srgbClr val="CC0099"/>
              </a:solidFill>
            </a:endParaRPr>
          </a:p>
          <a:p>
            <a:r>
              <a:rPr lang="ru-RU" sz="2000" i="1" dirty="0" smtClean="0">
                <a:solidFill>
                  <a:srgbClr val="CC0099"/>
                </a:solidFill>
              </a:rPr>
              <a:t> </a:t>
            </a:r>
            <a:r>
              <a:rPr lang="ru-RU" sz="2000" i="1" dirty="0" err="1">
                <a:solidFill>
                  <a:srgbClr val="CC0099"/>
                </a:solidFill>
              </a:rPr>
              <a:t>нейродинамики</a:t>
            </a:r>
            <a:r>
              <a:rPr lang="ru-RU" sz="2000" i="1" dirty="0">
                <a:solidFill>
                  <a:srgbClr val="CC0099"/>
                </a:solidFill>
              </a:rPr>
              <a:t> (низкий тонус мозга).</a:t>
            </a:r>
          </a:p>
          <a:p>
            <a:r>
              <a:rPr lang="ru-RU" sz="2000" i="1" dirty="0" smtClean="0">
                <a:solidFill>
                  <a:srgbClr val="CC0099"/>
                </a:solidFill>
              </a:rPr>
              <a:t>Применение </a:t>
            </a:r>
            <a:r>
              <a:rPr lang="ru-RU" sz="2000" i="1" dirty="0">
                <a:solidFill>
                  <a:srgbClr val="CC0099"/>
                </a:solidFill>
              </a:rPr>
              <a:t>метода </a:t>
            </a:r>
            <a:r>
              <a:rPr lang="ru-RU" sz="2000" i="1" dirty="0" err="1">
                <a:solidFill>
                  <a:srgbClr val="CC0099"/>
                </a:solidFill>
              </a:rPr>
              <a:t>кинезиологической</a:t>
            </a:r>
            <a:r>
              <a:rPr lang="ru-RU" sz="2000" i="1" dirty="0">
                <a:solidFill>
                  <a:srgbClr val="CC0099"/>
                </a:solidFill>
              </a:rPr>
              <a:t> коррекции позволяет улучшить у ребенка память, внимание, речь, пространственные представления, мелкую и крупную моторику, снижает утомляемость, повышает способность к произвольному контролю. Позволяет активизировать межполушарное взаимодействие, приводя, к гармонизации баланса жизненной энергии и обладает </a:t>
            </a:r>
            <a:r>
              <a:rPr lang="ru-RU" sz="2000" i="1" dirty="0" err="1">
                <a:solidFill>
                  <a:srgbClr val="CC0099"/>
                </a:solidFill>
              </a:rPr>
              <a:t>оздоравливающим</a:t>
            </a:r>
            <a:r>
              <a:rPr lang="ru-RU" sz="2000" i="1" dirty="0">
                <a:solidFill>
                  <a:srgbClr val="CC0099"/>
                </a:solidFill>
              </a:rPr>
              <a:t> и антистрессовым эффектом, снижает утомляемость, повышает способность к произвольному контролю, улучшает мыслительную деятельность, память и внимание.</a:t>
            </a:r>
          </a:p>
          <a:p>
            <a:r>
              <a:rPr lang="ru-RU" dirty="0"/>
              <a:t> </a:t>
            </a:r>
          </a:p>
          <a:p>
            <a:pPr algn="ctr"/>
            <a:endParaRPr lang="ru-RU" sz="28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600" dirty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9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sz="4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D03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92696"/>
            <a:ext cx="820891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algn="ctr"/>
            <a:r>
              <a:rPr lang="ru-RU" sz="3200" b="1" i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гармоничному умственному развитию дошкольников; развивать межполушарное взаимодействие, </a:t>
            </a:r>
            <a:r>
              <a:rPr lang="ru-RU" sz="3200" b="1" i="1" dirty="0" err="1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коммукативную</a:t>
            </a:r>
            <a:r>
              <a:rPr lang="ru-RU" sz="3200" b="1" i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деятельность, мелкую моторику, память, мышление, внимание, речь. </a:t>
            </a:r>
            <a:endParaRPr lang="ru-RU" sz="3200" dirty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60849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endParaRPr lang="ru-RU" sz="2400" b="1" i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endParaRPr lang="ru-RU" sz="2400" b="1" i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endParaRPr lang="ru-RU" sz="2400" b="1" i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12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980728"/>
            <a:ext cx="561662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детей:</a:t>
            </a: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1.Синхронизация </a:t>
            </a: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полушарий.</a:t>
            </a:r>
            <a:b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2.Развитие </a:t>
            </a: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моторики.</a:t>
            </a:r>
            <a:b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3.Развитие </a:t>
            </a: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способностей.</a:t>
            </a:r>
            <a:b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4.Развитие </a:t>
            </a: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памяти, внимания.</a:t>
            </a:r>
            <a:b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5.Развитие </a:t>
            </a: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  <a:b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6.Развитие </a:t>
            </a: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мышления.</a:t>
            </a:r>
            <a:b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родителей:</a:t>
            </a: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родителей  с </a:t>
            </a:r>
            <a:r>
              <a:rPr lang="ru-RU" sz="24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кинезиологическими</a:t>
            </a: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методиками, их целями и задачами.</a:t>
            </a:r>
            <a:b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родителей применять эти методики на практике.</a:t>
            </a:r>
            <a:br>
              <a:rPr lang="ru-RU" sz="24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0466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600" dirty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39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908720"/>
            <a:ext cx="6840760" cy="5244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3600" b="1" i="1" dirty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</a:t>
            </a:r>
            <a:r>
              <a:rPr lang="ru-RU" sz="3600" b="1" i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</a:t>
            </a:r>
            <a:r>
              <a:rPr lang="ru-RU" sz="3600" b="1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кинезиологических</a:t>
            </a:r>
            <a:r>
              <a:rPr lang="ru-RU" sz="36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упражнений; </a:t>
            </a:r>
            <a:endParaRPr lang="ru-RU" sz="3600" b="1" i="1" dirty="0" smtClean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sz="36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передвижка в родительский уголок.</a:t>
            </a:r>
          </a:p>
          <a:p>
            <a:pPr marL="457200" indent="-457200" algn="just">
              <a:buFontTx/>
              <a:buChar char="-"/>
            </a:pPr>
            <a:endParaRPr lang="ru-RU" sz="3600" b="1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sz="4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D03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198044"/>
            <a:ext cx="74168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20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ежедневно в рамках непосредственной образовательной деятельности и в режимных моментах.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проводятся в доброжелательной обстановке.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детей требуется точное выполнение движений и приемов.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проводятся стоя, сидя и лёжа.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выполняются в медленном темпе от 3 до 5 </a:t>
            </a:r>
            <a:r>
              <a:rPr lang="ru-RU" sz="20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ru-RU" sz="20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указания даются чётко, спокойно.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упражнения педагог выполняет вместе с детьми, </a:t>
            </a:r>
            <a:r>
              <a:rPr lang="ru-RU" sz="20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постепенно </a:t>
            </a:r>
            <a:r>
              <a:rPr lang="ru-RU" sz="20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занятия к занятию увеличивая время и сложность предлагаемых </a:t>
            </a:r>
            <a:r>
              <a:rPr lang="ru-RU" sz="2000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упражнений.</a:t>
            </a:r>
            <a:endParaRPr lang="ru-RU" sz="2000" b="0" i="1" u="none" strike="noStrike" dirty="0">
              <a:solidFill>
                <a:srgbClr val="CC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620688"/>
            <a:ext cx="5054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проекта:</a:t>
            </a:r>
            <a:endParaRPr lang="ru-RU" sz="2800" dirty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sz="4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D03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44823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4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тревожности, пропадание страха отвечать, дети станут спокойнее и </a:t>
            </a:r>
            <a:r>
              <a:rPr lang="ru-RU" sz="2400" b="1" i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уверенее</a:t>
            </a:r>
            <a:r>
              <a:rPr lang="ru-RU" sz="24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4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к обучению;</a:t>
            </a:r>
          </a:p>
          <a:p>
            <a:pPr marL="457200" indent="-457200">
              <a:buFontTx/>
              <a:buChar char="-"/>
            </a:pPr>
            <a:r>
              <a:rPr lang="ru-RU" sz="24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устной речи;</a:t>
            </a:r>
          </a:p>
          <a:p>
            <a:pPr marL="457200" indent="-457200">
              <a:buFontTx/>
              <a:buChar char="-"/>
            </a:pPr>
            <a:r>
              <a:rPr lang="ru-RU" sz="24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логического мышления;</a:t>
            </a:r>
          </a:p>
          <a:p>
            <a:pPr marL="457200" indent="-457200">
              <a:buFontTx/>
              <a:buChar char="-"/>
            </a:pPr>
            <a:r>
              <a:rPr lang="ru-RU" sz="24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коммуникативных навыков;</a:t>
            </a:r>
            <a:endParaRPr lang="ru-RU" sz="2400" b="1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3" y="1052736"/>
            <a:ext cx="5584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3209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ru-RU" sz="2800" dirty="0">
              <a:solidFill>
                <a:srgbClr val="3209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2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sz="4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D03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81369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209C7"/>
                </a:solidFill>
              </a:rPr>
              <a:t>Первый этап - </a:t>
            </a:r>
            <a:r>
              <a:rPr lang="ru-RU" sz="2800" b="1" dirty="0" smtClean="0">
                <a:solidFill>
                  <a:srgbClr val="3209C7"/>
                </a:solidFill>
              </a:rPr>
              <a:t>подготовительный</a:t>
            </a:r>
          </a:p>
          <a:p>
            <a:endParaRPr lang="ru-RU" sz="2800" dirty="0">
              <a:solidFill>
                <a:srgbClr val="3209C7"/>
              </a:solidFill>
            </a:endParaRPr>
          </a:p>
          <a:p>
            <a:r>
              <a:rPr lang="ru-RU" sz="2400" dirty="0">
                <a:solidFill>
                  <a:srgbClr val="CC0099"/>
                </a:solidFill>
              </a:rPr>
              <a:t>1. </a:t>
            </a:r>
            <a:r>
              <a:rPr lang="ru-RU" sz="2400" dirty="0" smtClean="0">
                <a:solidFill>
                  <a:srgbClr val="CC0099"/>
                </a:solidFill>
              </a:rPr>
              <a:t>Сбор информации</a:t>
            </a:r>
            <a:endParaRPr lang="ru-RU" sz="2400" dirty="0">
              <a:solidFill>
                <a:srgbClr val="CC0099"/>
              </a:solidFill>
            </a:endParaRPr>
          </a:p>
          <a:p>
            <a:r>
              <a:rPr lang="ru-RU" sz="2400" dirty="0">
                <a:solidFill>
                  <a:srgbClr val="CC0099"/>
                </a:solidFill>
              </a:rPr>
              <a:t>2. </a:t>
            </a:r>
            <a:r>
              <a:rPr lang="ru-RU" sz="2400" dirty="0" smtClean="0">
                <a:solidFill>
                  <a:srgbClr val="CC0099"/>
                </a:solidFill>
              </a:rPr>
              <a:t>Работа с методической литературой</a:t>
            </a:r>
          </a:p>
          <a:p>
            <a:r>
              <a:rPr lang="ru-RU" sz="2400" dirty="0" smtClean="0">
                <a:solidFill>
                  <a:srgbClr val="CC0099"/>
                </a:solidFill>
              </a:rPr>
              <a:t>3. Составление плана работы над проектом</a:t>
            </a:r>
            <a:endParaRPr lang="ru-RU" sz="2400" dirty="0">
              <a:solidFill>
                <a:srgbClr val="CC0099"/>
              </a:solidFill>
            </a:endParaRPr>
          </a:p>
          <a:p>
            <a:endParaRPr lang="ru-RU" sz="2400" dirty="0" smtClean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29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363</Words>
  <Application>Microsoft Office PowerPoint</Application>
  <PresentationFormat>Экран (4:3)</PresentationFormat>
  <Paragraphs>76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кинезиологических методов в коррекции обучения и оздоровления дошкольников:  Растяжки – нормализуют гипертонус( неконтролиркемое чрезмерное мышечное напряжение) и гипнотонус( неконтролируемая мышечная вялость)« Сорви яблоки», «Тряпична кукла и солдат» Дыхательные упражнения-улучшают ритмику организма, развивают самоконтроль и произвольность: «Свеча», «Дышим носом», «Надуй шарик»           Глазодвигательные упражнения-позволяют расширить поле зрения, улучшить восприятие.  Взгляд влево-вверх», «Слон» Телесные движения- развивают межполушарное взаимодействие, снимают мышечные зажимы: «Колечко»,«Ухо-нос»,  «Колено-локоть»,  «Паровозик», «Перекрестное маршерование»,  Упражнения на релаксацию- способствуют расслаблению, снятию напряжения: «Дирижер», «Путешествие на облаках»  </vt:lpstr>
      <vt:lpstr>      Упражнение «Кулак-ребро-ладонь»</vt:lpstr>
      <vt:lpstr>Упражнение «Зеркальное рисование»</vt:lpstr>
      <vt:lpstr>Презентация PowerPoint</vt:lpstr>
      <vt:lpstr>Упражнение  с шариком Су-Джок( «Шишка»)</vt:lpstr>
      <vt:lpstr>Упражнение «Сорви яблоко»</vt:lpstr>
      <vt:lpstr>Презентация PowerPoint</vt:lpstr>
      <vt:lpstr>Упражнение «Осень»                                      ( упражнение с речевым сопровождением)</vt:lpstr>
      <vt:lpstr>Презентация PowerPoint</vt:lpstr>
      <vt:lpstr>Четвертый этап –Заключительный  Таким образом мы считаем, что ежедневное использование кинезиологических упражненений в непосредственной образовательной деятельности и режимных моментах является эффективным методом подготовки к школе , помогают решить проблемные вопросы и достигнуть поставленную цель: у детей улучшилась мыслительная деятельность, память, повысилась устойчивость внимания, они стали лучше чувствовать и осознавать свое тело снизилась тревожность, улучшились коммуникативные 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user</cp:lastModifiedBy>
  <cp:revision>93</cp:revision>
  <dcterms:created xsi:type="dcterms:W3CDTF">2015-06-10T14:41:28Z</dcterms:created>
  <dcterms:modified xsi:type="dcterms:W3CDTF">2018-11-25T15:36:08Z</dcterms:modified>
</cp:coreProperties>
</file>