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4" r:id="rId5"/>
    <p:sldId id="268" r:id="rId6"/>
    <p:sldId id="267" r:id="rId7"/>
    <p:sldId id="265" r:id="rId8"/>
    <p:sldId id="271" r:id="rId9"/>
    <p:sldId id="266" r:id="rId10"/>
    <p:sldId id="269" r:id="rId11"/>
    <p:sldId id="270" r:id="rId12"/>
    <p:sldId id="272" r:id="rId13"/>
    <p:sldId id="273" r:id="rId14"/>
    <p:sldId id="274" r:id="rId15"/>
    <p:sldId id="275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A56046-9972-41D1-B762-57D6201C4AC2}">
          <p14:sldIdLst>
            <p14:sldId id="256"/>
            <p14:sldId id="261"/>
            <p14:sldId id="262"/>
            <p14:sldId id="264"/>
            <p14:sldId id="268"/>
            <p14:sldId id="267"/>
            <p14:sldId id="265"/>
            <p14:sldId id="271"/>
            <p14:sldId id="266"/>
            <p14:sldId id="269"/>
            <p14:sldId id="270"/>
            <p14:sldId id="272"/>
            <p14:sldId id="273"/>
            <p14:sldId id="274"/>
            <p14:sldId id="275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5484891732283466"/>
          <c:h val="0.909375000000000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explosion val="2"/>
          </c:dPt>
          <c:dLbls>
            <c:dLbl>
              <c:idx val="1"/>
              <c:layout>
                <c:manualLayout>
                  <c:x val="8.0985236220472476E-2"/>
                  <c:y val="-0.24708169291338589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92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Норма</c:v>
                </c:pt>
                <c:pt idx="1">
                  <c:v>Ниже нормы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632185039370082"/>
          <c:y val="0.69337032480314964"/>
          <c:w val="0.33034481627296586"/>
          <c:h val="0.213259350393700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Тревожные сны</c:v>
                </c:pt>
                <c:pt idx="1">
                  <c:v>Страшные сны</c:v>
                </c:pt>
                <c:pt idx="2">
                  <c:v>Хорошие сны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16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i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3454879826770605"/>
          <c:y val="0.6589012189552208"/>
          <c:w val="0.34880019685039371"/>
          <c:h val="0.305395915354330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416666666666667E-2"/>
          <c:y val="0.18239074803149607"/>
          <c:w val="0.71698441601049867"/>
          <c:h val="0.708234251968503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0656774934383202"/>
          <c:y val="0.79977288385826772"/>
          <c:w val="0.16843225065616796"/>
          <c:h val="0.173469980314960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945604152730068E-2"/>
          <c:y val="0.11800342290010105"/>
          <c:w val="0.72413023848414004"/>
          <c:h val="0.83713273481077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 трудом</c:v>
                </c:pt>
                <c:pt idx="1">
                  <c:v>Не сразу</c:v>
                </c:pt>
                <c:pt idx="2">
                  <c:v>Сразу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10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5610703420660119"/>
          <c:y val="0.6988667925786024"/>
          <c:w val="0.22137773698903432"/>
          <c:h val="0.30113320742139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0.37799</cdr:x>
      <cdr:y>0.17719</cdr:y>
    </cdr:from>
    <cdr:to>
      <cdr:x>0.47963</cdr:x>
      <cdr:y>0.26578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720080"/>
          <a:ext cx="619597" cy="3600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8%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0.12201</cdr:x>
      <cdr:y>0.48457</cdr:y>
    </cdr:from>
    <cdr:to>
      <cdr:x>0.25194</cdr:x>
      <cdr:y>0.57087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3744" y="1969284"/>
          <a:ext cx="792088" cy="35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16 %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0.13382</cdr:x>
      <cdr:y>0.29131</cdr:y>
    </cdr:from>
    <cdr:to>
      <cdr:x>0.27557</cdr:x>
      <cdr:y>0.39369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5752" y="1183873"/>
          <a:ext cx="864096" cy="416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32 %</a:t>
          </a:r>
          <a:endParaRPr lang="ru-RU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0.51181</cdr:x>
      <cdr:y>0.44684</cdr:y>
    </cdr:from>
    <cdr:to>
      <cdr:x>0.65356</cdr:x>
      <cdr:y>0.55316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0008" y="181597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56%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0.24013</cdr:x>
      <cdr:y>0.42913</cdr:y>
    </cdr:from>
    <cdr:to>
      <cdr:x>0.37006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63824" y="174396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44%</a:t>
          </a:r>
          <a:endParaRPr lang="ru-RU" sz="16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0.60638</cdr:x>
      <cdr:y>0.46032</cdr:y>
    </cdr:from>
    <cdr:to>
      <cdr:x>0.75532</cdr:x>
      <cdr:y>0.60317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2088232"/>
          <a:ext cx="10081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52%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0.19149</cdr:x>
      <cdr:y>0.38095</cdr:y>
    </cdr:from>
    <cdr:to>
      <cdr:x>0.31915</cdr:x>
      <cdr:y>0.46032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728192"/>
          <a:ext cx="864099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38</a:t>
          </a:r>
          <a:r>
            <a:rPr lang="tt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%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0.0884</cdr:y>
    </cdr:from>
    <cdr:to>
      <cdr:x>0.93738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00557"/>
          <a:ext cx="5714286" cy="309959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B1CC-EB8F-4691-88EA-1B0063AAD66A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5EE9C-7340-493E-8399-4084A32C7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3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EE9C-7340-493E-8399-4084A32C77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6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EE9C-7340-493E-8399-4084A32C77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88424" cy="8640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Школьный конкурс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 проектных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работ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782" y="908720"/>
            <a:ext cx="70845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Исследовательский  проект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«Сон  и  здоровье»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61975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«СОШ №8»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Ахмадишина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Мирра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3-б класс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atch-house.ru/local/images/cs/_jpg_1360753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0" y="2264803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Фото_для__личных_дел_1-б_класс\_DSC0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47493"/>
            <a:ext cx="2592288" cy="3552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 сны  ты видишь?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9082835"/>
              </p:ext>
            </p:extLst>
          </p:nvPr>
        </p:nvGraphicFramePr>
        <p:xfrm>
          <a:off x="1524000" y="1397000"/>
          <a:ext cx="6864424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7944" y="29969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52%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Просыпаешься ли ты по ночам?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226610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51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707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быстро ты засыпаешь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787580"/>
              </p:ext>
            </p:extLst>
          </p:nvPr>
        </p:nvGraphicFramePr>
        <p:xfrm>
          <a:off x="1259632" y="1484784"/>
          <a:ext cx="67687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3848" y="41142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10%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17632" cy="27991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Донести до ребят правила сна и необходимость их соблюдения – важная задача.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Попросила 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дать рекомендации школьного врача –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Нину Алексеевну.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Но требовалось экспериментально убедиться, что они действуют. 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провела 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такой эксперимент на себе. </a:t>
            </a:r>
          </a:p>
        </p:txBody>
      </p:sp>
    </p:spTree>
    <p:extLst>
      <p:ext uri="{BB962C8B-B14F-4D97-AF65-F5344CB8AC3E}">
        <p14:creationId xmlns:p14="http://schemas.microsoft.com/office/powerpoint/2010/main" val="22434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Эксперимент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течение 5 дней 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меняла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время сна и условия засыпания.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rgbClr val="4E67C8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Время </a:t>
            </a:r>
            <a:r>
              <a:rPr lang="ru-RU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сна от 6 до 10 </a:t>
            </a:r>
            <a:r>
              <a:rPr lang="ru-RU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часов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>
              <a:solidFill>
                <a:srgbClr val="4E67C8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rebuchet MS"/>
              </a:rPr>
              <a:t>       Вывод</a:t>
            </a:r>
            <a:r>
              <a:rPr lang="ru-RU" sz="3600" b="1" dirty="0">
                <a:solidFill>
                  <a:srgbClr val="002060"/>
                </a:solidFill>
                <a:latin typeface="Trebuchet MS"/>
              </a:rPr>
              <a:t>: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 рекомендации врача действуют! Мое самочувствие и работоспособность зависят от того, как я спал. </a:t>
            </a:r>
          </a:p>
          <a:p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21486"/>
          </a:xfrm>
        </p:spPr>
        <p:txBody>
          <a:bodyPr>
            <a:noAutofit/>
          </a:bodyPr>
          <a:lstStyle/>
          <a:p>
            <a:pPr lvl="0" indent="457200" algn="l">
              <a:spcBef>
                <a:spcPts val="0"/>
              </a:spcBef>
            </a:pP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 В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процессе работы я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выяснила,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что при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   выполнении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всех необходимых для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  сна   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требований,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  наступает     здоровый    и       полноценный     сон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b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Цель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достигнута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и поставленные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задачи  решены.</a:t>
            </a:r>
            <a:b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    По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итогам проведённого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исследования       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были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составлены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рекомендации для учащихся, которые представлены в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буклете.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Работа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имеет практическое значение.</a:t>
            </a:r>
            <a:br>
              <a:rPr lang="ru-RU" sz="32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83448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 внимание!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7353706"/>
              </p:ext>
            </p:extLst>
          </p:nvPr>
        </p:nvGraphicFramePr>
        <p:xfrm>
          <a:off x="1524000" y="2060848"/>
          <a:ext cx="609600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608" y="476672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Актуальность темы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в необходимости сохранения самого большого достояния каждого человека - его здоровья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Объект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исследования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  <a:r>
              <a:rPr lang="ru-RU" sz="2400" kern="0" dirty="0">
                <a:solidFill>
                  <a:srgbClr val="002060"/>
                </a:solidFill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- </a:t>
            </a:r>
            <a:r>
              <a:rPr kumimoji="0" lang="ru-RU" sz="2400" i="0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сон человека.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Предмет исследования:</a:t>
            </a:r>
            <a:endParaRPr kumimoji="0" lang="ru-RU" sz="2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- </a:t>
            </a: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условия полноценного сна младшего школьника.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Цель:</a:t>
            </a:r>
            <a:endParaRPr kumimoji="0" lang="ru-RU" sz="2400" b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-изучить роль сна в сохранении здоровья человека.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Задачи:</a:t>
            </a:r>
            <a:endParaRPr kumimoji="0" lang="ru-RU" sz="2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исследовать сон, как процесс;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выявить связь сна и здоровья;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изучить особенности организации сна учащихся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3-б  класса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школы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№8;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разработать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буклет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рекомендациями, как правильно организовать свой сон.</a:t>
            </a:r>
          </a:p>
        </p:txBody>
      </p:sp>
    </p:spTree>
    <p:extLst>
      <p:ext uri="{BB962C8B-B14F-4D97-AF65-F5344CB8AC3E}">
        <p14:creationId xmlns:p14="http://schemas.microsoft.com/office/powerpoint/2010/main" val="4210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8013576" cy="2439144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Гипотеза   исследования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Сон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это не бесполезная трата времени, а очень важная часть нашей жизни, которая влияет на наше здоровье и трудоспособность.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920880" cy="26780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Методы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исследования:</a:t>
            </a:r>
            <a:endParaRPr lang="ru-RU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сбор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 анализ информации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из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различных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источников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беседа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анкетирование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      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                                            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эксперимент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3"/>
          <a:stretch/>
        </p:blipFill>
        <p:spPr bwMode="auto">
          <a:xfrm>
            <a:off x="5292080" y="4725144"/>
            <a:ext cx="3573183" cy="160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562" r="782" b="6662"/>
          <a:stretch/>
        </p:blipFill>
        <p:spPr bwMode="auto">
          <a:xfrm>
            <a:off x="467544" y="343602"/>
            <a:ext cx="8280920" cy="6077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72" y="1052736"/>
            <a:ext cx="8517632" cy="4525963"/>
          </a:xfrm>
        </p:spPr>
        <p:txBody>
          <a:bodyPr>
            <a:norm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Сон </a:t>
            </a:r>
            <a:r>
              <a:rPr lang="tt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естественный физиологический процесс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пребывания в состоянии с минимальным уровнем мозговой деятельности и пониженной реакцией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окружающий мир.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7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Зачем мы спим?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3986576"/>
            <a:ext cx="3401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   Сон  восстанавливает  нервные  клетки              </a:t>
            </a:r>
          </a:p>
          <a:p>
            <a:pPr indent="457200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мозга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392488" cy="321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0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0087"/>
            <a:ext cx="7596368" cy="12289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время сна человек видит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сновидения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9725"/>
            <a:ext cx="2877052" cy="216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7" y="4221089"/>
            <a:ext cx="2902572" cy="209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462223"/>
            <a:ext cx="3024336" cy="20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852936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Радостные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сны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Кошмары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Вещие сны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99" y="4221090"/>
            <a:ext cx="3168938" cy="2205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спать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третьеклассники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rebuchet MS"/>
              </a:rPr>
              <a:t>с 7 до 8 лет </a:t>
            </a:r>
            <a:r>
              <a:rPr lang="ru-RU" b="1" dirty="0" smtClean="0">
                <a:solidFill>
                  <a:srgbClr val="002060"/>
                </a:solidFill>
                <a:latin typeface="Trebuchet MS"/>
              </a:rPr>
              <a:t>–   </a:t>
            </a:r>
            <a:r>
              <a:rPr lang="ru-RU" b="1" dirty="0">
                <a:solidFill>
                  <a:srgbClr val="002060"/>
                </a:solidFill>
                <a:latin typeface="Trebuchet MS"/>
              </a:rPr>
              <a:t>до 12 часов в сутки; </a:t>
            </a:r>
            <a:br>
              <a:rPr lang="ru-RU" b="1" dirty="0">
                <a:solidFill>
                  <a:srgbClr val="002060"/>
                </a:solidFill>
                <a:latin typeface="Trebuchet MS"/>
              </a:rPr>
            </a:br>
            <a:r>
              <a:rPr lang="ru-RU" b="1" dirty="0">
                <a:solidFill>
                  <a:srgbClr val="002060"/>
                </a:solidFill>
                <a:latin typeface="Trebuchet MS"/>
              </a:rPr>
              <a:t>с 9 до 11 лет – </a:t>
            </a:r>
            <a:r>
              <a:rPr lang="ru-RU" b="1" dirty="0">
                <a:solidFill>
                  <a:srgbClr val="C00000"/>
                </a:solidFill>
                <a:latin typeface="Trebuchet MS"/>
              </a:rPr>
              <a:t>10 часов </a:t>
            </a:r>
            <a:r>
              <a:rPr lang="ru-RU" b="1" dirty="0">
                <a:solidFill>
                  <a:srgbClr val="002060"/>
                </a:solidFill>
                <a:latin typeface="Trebuchet MS"/>
              </a:rPr>
              <a:t>в сутки (возраст </a:t>
            </a:r>
            <a:r>
              <a:rPr lang="ru-RU" b="1" dirty="0" smtClean="0">
                <a:solidFill>
                  <a:srgbClr val="002060"/>
                </a:solidFill>
                <a:latin typeface="Trebuchet MS"/>
              </a:rPr>
              <a:t> 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rebuchet MS"/>
              </a:rPr>
              <a:t>                         учеников </a:t>
            </a:r>
            <a:r>
              <a:rPr lang="ru-RU" b="1" dirty="0">
                <a:solidFill>
                  <a:srgbClr val="002060"/>
                </a:solidFill>
                <a:latin typeface="Trebuchet MS"/>
              </a:rPr>
              <a:t>3 класса);</a:t>
            </a:r>
            <a:br>
              <a:rPr lang="ru-RU" b="1" dirty="0">
                <a:solidFill>
                  <a:srgbClr val="002060"/>
                </a:solidFill>
                <a:latin typeface="Trebuchet MS"/>
              </a:rPr>
            </a:br>
            <a:r>
              <a:rPr lang="ru-RU" b="1" dirty="0">
                <a:solidFill>
                  <a:srgbClr val="002060"/>
                </a:solidFill>
                <a:latin typeface="Trebuchet MS"/>
              </a:rPr>
              <a:t>с 12 до 15 лет – 9 часов в сутки.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256432" cy="253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Анкетирование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4013" y="239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1125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сколько ты ложишься спать?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сколько ты встаёшь в рабочие дни?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Чувствуешь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 ты себя бодрым и выспавшимся?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Видишь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 ты сны? Какие (радостные, страшные, тревожные)?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Просыпаешься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 ты ночью?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быстро ты засыпаешь (сразу, через небольшой промежуток времени, долго не можешь заснуть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)?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  спишь?(на животе, на спине, на боку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калачиком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Твоё занятие перед сном? (настольные игры, чтение книг, просмотр телевизора, компьютерные  игры, общение   в  соц. сетях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Какие правила нужно соблюдать, чтоб хорошо отдохнуть во время сна?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73008" cy="13590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времени спят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третьеклассники?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7483" y="501317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92%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недосыпают!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Эти же дети ответили, что не чувствуют себя выспавшимися и бодрыми.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96851160"/>
              </p:ext>
            </p:extLst>
          </p:nvPr>
        </p:nvGraphicFramePr>
        <p:xfrm>
          <a:off x="1547664" y="13407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4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415</Words>
  <Application>Microsoft Office PowerPoint</Application>
  <PresentationFormat>Экран (4:3)</PresentationFormat>
  <Paragraphs>75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Школьный конкурс    проектных работ </vt:lpstr>
      <vt:lpstr>Презентация PowerPoint</vt:lpstr>
      <vt:lpstr> Гипотеза   исследования:  Сон - это не бесполезная трата времени, а очень важная часть нашей жизни, которая влияет на наше здоровье и трудоспособность. </vt:lpstr>
      <vt:lpstr>Презентация PowerPoint</vt:lpstr>
      <vt:lpstr>Зачем мы спим?</vt:lpstr>
      <vt:lpstr>Во время сна человек видит сновидения</vt:lpstr>
      <vt:lpstr>Сколько должны спать  третьеклассники? </vt:lpstr>
      <vt:lpstr>Анкетирование</vt:lpstr>
      <vt:lpstr>Сколько времени спят  третьеклассники?</vt:lpstr>
      <vt:lpstr>Какие  сны  ты видишь?</vt:lpstr>
      <vt:lpstr>Презентация PowerPoint</vt:lpstr>
      <vt:lpstr>Как быстро ты засыпаешь?</vt:lpstr>
      <vt:lpstr>Донести до ребят правила сна и необходимость их соблюдения – важная задача. Попросила  дать рекомендации школьного врача – Нину Алексеевну. </vt:lpstr>
      <vt:lpstr>Эксперимент</vt:lpstr>
      <vt:lpstr>  В процессе работы я выяснила, что при     выполнении всех необходимых для    сна    требований,    наступает     здоровый    и       полноценный     сон.       Цель достигнута и поставленные задачи  решены.      По итогам проведённого исследования        были    составлены рекомендации для учащихся, которые представлены в буклете.     Работа имеет практическое значение.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на тему: «. Их состав , изготовление».</dc:title>
  <dc:creator>Admin</dc:creator>
  <cp:lastModifiedBy>Admin</cp:lastModifiedBy>
  <cp:revision>40</cp:revision>
  <dcterms:created xsi:type="dcterms:W3CDTF">2017-02-12T17:02:28Z</dcterms:created>
  <dcterms:modified xsi:type="dcterms:W3CDTF">2017-05-01T13:26:51Z</dcterms:modified>
</cp:coreProperties>
</file>