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76" r:id="rId7"/>
    <p:sldId id="262" r:id="rId8"/>
    <p:sldId id="278" r:id="rId9"/>
    <p:sldId id="267" r:id="rId10"/>
    <p:sldId id="300" r:id="rId11"/>
    <p:sldId id="270" r:id="rId12"/>
    <p:sldId id="266" r:id="rId13"/>
    <p:sldId id="269" r:id="rId14"/>
    <p:sldId id="301" r:id="rId15"/>
    <p:sldId id="271" r:id="rId16"/>
    <p:sldId id="272" r:id="rId17"/>
    <p:sldId id="298" r:id="rId18"/>
    <p:sldId id="29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5620"/>
    <p:restoredTop sz="86357" autoAdjust="0"/>
  </p:normalViewPr>
  <p:slideViewPr>
    <p:cSldViewPr>
      <p:cViewPr>
        <p:scale>
          <a:sx n="100" d="100"/>
          <a:sy n="100" d="100"/>
        </p:scale>
        <p:origin x="-2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8F777-6FBF-427C-BF4F-FF66F36BE312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9360-92C2-4D46-BB33-3A13FF19B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9360-92C2-4D46-BB33-3A13FF19B4C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BAE9FFF-A5D8-4650-93D1-4F351490697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B2B2A44-5715-4E3E-A607-3AFB85985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9FFF-A5D8-4650-93D1-4F351490697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2A44-5715-4E3E-A607-3AFB85985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9FFF-A5D8-4650-93D1-4F351490697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2A44-5715-4E3E-A607-3AFB85985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9FFF-A5D8-4650-93D1-4F351490697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2A44-5715-4E3E-A607-3AFB85985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9FFF-A5D8-4650-93D1-4F351490697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2A44-5715-4E3E-A607-3AFB85985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9FFF-A5D8-4650-93D1-4F351490697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2A44-5715-4E3E-A607-3AFB85985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AE9FFF-A5D8-4650-93D1-4F351490697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2B2A44-5715-4E3E-A607-3AFB859858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BAE9FFF-A5D8-4650-93D1-4F351490697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B2B2A44-5715-4E3E-A607-3AFB85985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9FFF-A5D8-4650-93D1-4F351490697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2A44-5715-4E3E-A607-3AFB85985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9FFF-A5D8-4650-93D1-4F351490697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2A44-5715-4E3E-A607-3AFB85985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9FFF-A5D8-4650-93D1-4F351490697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2A44-5715-4E3E-A607-3AFB85985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BAE9FFF-A5D8-4650-93D1-4F351490697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B2B2A44-5715-4E3E-A607-3AFB85985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Проектно-исследовательская деятельность по литературе в условиях введения ФГОС СОО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4929198"/>
            <a:ext cx="4629160" cy="709602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Голайденко А.Г.- учитель русского языка</a:t>
            </a:r>
          </a:p>
          <a:p>
            <a:r>
              <a:rPr lang="ru-RU" sz="2000" dirty="0" smtClean="0"/>
              <a:t> и литературы МБОУ «СОШ№14»(НОЦ)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Продукты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Макет (повседневная жизнь и быт):</a:t>
            </a:r>
            <a:r>
              <a:rPr lang="ru-RU" dirty="0" smtClean="0"/>
              <a:t> название «Русская усадьба», сюжет «Возвращение Андрея Болконского в родную усадьбу»; </a:t>
            </a:r>
          </a:p>
          <a:p>
            <a:r>
              <a:rPr lang="ru-RU" b="1" dirty="0" smtClean="0"/>
              <a:t>Макет (военный быт): </a:t>
            </a:r>
            <a:r>
              <a:rPr lang="ru-RU" dirty="0" smtClean="0"/>
              <a:t>название «Палатка картографов», сюжет связан с </a:t>
            </a:r>
            <a:r>
              <a:rPr lang="ru-RU" dirty="0" err="1" smtClean="0"/>
              <a:t>Дрисским</a:t>
            </a:r>
            <a:r>
              <a:rPr lang="ru-RU" dirty="0" smtClean="0"/>
              <a:t> лагерем; </a:t>
            </a:r>
          </a:p>
          <a:p>
            <a:r>
              <a:rPr lang="ru-RU" b="1" dirty="0" smtClean="0"/>
              <a:t>Иллюстрации (военный быт): </a:t>
            </a:r>
            <a:r>
              <a:rPr lang="ru-RU" dirty="0" smtClean="0"/>
              <a:t>название «Ремонт лошадей», сюжет «Ремонтеры у помещика», что изображено – ремонт лошадей у помещика; </a:t>
            </a:r>
          </a:p>
          <a:p>
            <a:r>
              <a:rPr lang="ru-RU" b="1" dirty="0" smtClean="0"/>
              <a:t>Диорама (война и сражения): </a:t>
            </a:r>
            <a:r>
              <a:rPr lang="ru-RU" dirty="0" smtClean="0"/>
              <a:t>название «Отечественная война», сюжет «Сражение при Островне»;  </a:t>
            </a:r>
          </a:p>
          <a:p>
            <a:r>
              <a:rPr lang="ru-RU" b="1" dirty="0" smtClean="0"/>
              <a:t>«Дамский альбом 19века</a:t>
            </a:r>
            <a:r>
              <a:rPr lang="ru-RU" dirty="0" smtClean="0"/>
              <a:t>» (продукт – девичий альбом 19века); </a:t>
            </a:r>
          </a:p>
          <a:p>
            <a:r>
              <a:rPr lang="ru-RU" b="1" dirty="0" smtClean="0"/>
              <a:t>«Добро пожаловать в </a:t>
            </a:r>
            <a:r>
              <a:rPr lang="ru-RU" b="1" dirty="0" err="1" smtClean="0"/>
              <a:t>Марьино</a:t>
            </a:r>
            <a:r>
              <a:rPr lang="ru-RU" b="1" dirty="0" smtClean="0"/>
              <a:t>»</a:t>
            </a:r>
            <a:r>
              <a:rPr lang="ru-RU" dirty="0" smtClean="0"/>
              <a:t> (продукт - макет усадьбы </a:t>
            </a:r>
            <a:r>
              <a:rPr lang="ru-RU" dirty="0" err="1" smtClean="0"/>
              <a:t>Кирсановых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8572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Диорама (война и сражения):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название «Сражение при Островне»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785926"/>
            <a:ext cx="8072494" cy="475297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Макет (повседневная жизнь и быт):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название «Русская усадьба»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7470" y="2249488"/>
            <a:ext cx="6489060" cy="43243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Иллюстрации (военный быт):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название «Ремонт лошадей»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Учитель.PC205\Рабочий стол\IMG_20190323_1432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49488"/>
            <a:ext cx="7272808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Учитель.PC205\Рабочий стол\IMG_20190323_1436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«Дамский альбом 19века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(продукт – девичий альбом 19века)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Учитель.PC205\Рабочий стол\Фирус\проектный бал\бал1812(2) 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785926"/>
            <a:ext cx="8072494" cy="485778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«Добро пожаловать в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Марьино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(продукт – макет усадьбы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Кирсановых</a:t>
            </a:r>
            <a:r>
              <a:rPr lang="ru-RU" sz="3600" dirty="0" smtClean="0"/>
              <a:t>) 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" name="Picture 2" descr="C:\Documents and Settings\Пользователь\Рабочий стол\IMG_20190312_1418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1857364"/>
            <a:ext cx="7370058" cy="4681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Навыки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образования и практической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работа со сложными текстами и критическое мышление;</a:t>
            </a:r>
          </a:p>
          <a:p>
            <a:pPr algn="just"/>
            <a:r>
              <a:rPr lang="ru-RU" dirty="0" smtClean="0"/>
              <a:t>работа с историческими источниками и поиск нужной информации;</a:t>
            </a:r>
          </a:p>
          <a:p>
            <a:pPr algn="just"/>
            <a:r>
              <a:rPr lang="ru-RU" dirty="0" smtClean="0"/>
              <a:t>навыки проектной интерпретации и коммуникации;</a:t>
            </a:r>
          </a:p>
          <a:p>
            <a:pPr algn="just"/>
            <a:r>
              <a:rPr lang="ru-RU" dirty="0" err="1" smtClean="0"/>
              <a:t>социокультурное</a:t>
            </a:r>
            <a:r>
              <a:rPr lang="ru-RU" dirty="0" smtClean="0"/>
              <a:t> проектирование;</a:t>
            </a:r>
          </a:p>
          <a:p>
            <a:pPr algn="just"/>
            <a:r>
              <a:rPr lang="ru-RU" dirty="0" smtClean="0"/>
              <a:t>привнесение в работу творческих способностей </a:t>
            </a:r>
          </a:p>
          <a:p>
            <a:pPr algn="just">
              <a:buNone/>
            </a:pPr>
            <a:r>
              <a:rPr lang="ru-RU" dirty="0" smtClean="0"/>
              <a:t>    Данный проект – это пример реализации </a:t>
            </a:r>
            <a:r>
              <a:rPr lang="ru-RU" dirty="0" err="1" smtClean="0"/>
              <a:t>компетентностного</a:t>
            </a:r>
            <a:r>
              <a:rPr lang="ru-RU" dirty="0" smtClean="0"/>
              <a:t> подхода в образовательной деятельности – создания реального продукта в результате учебы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Результаты работы над проектом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повышение уровня мотивации к изучаемым предметам; </a:t>
            </a:r>
          </a:p>
          <a:p>
            <a:pPr algn="just"/>
            <a:r>
              <a:rPr lang="ru-RU" dirty="0" smtClean="0"/>
              <a:t>положительная динамика качества знаний; </a:t>
            </a:r>
          </a:p>
          <a:p>
            <a:pPr algn="just"/>
            <a:r>
              <a:rPr lang="ru-RU" dirty="0" smtClean="0"/>
              <a:t>развитие навыков использования ИКТ; </a:t>
            </a:r>
          </a:p>
          <a:p>
            <a:pPr algn="just"/>
            <a:r>
              <a:rPr lang="ru-RU" dirty="0" smtClean="0"/>
              <a:t>повышение уровня предметных компетенций;</a:t>
            </a:r>
          </a:p>
          <a:p>
            <a:pPr algn="just"/>
            <a:r>
              <a:rPr lang="ru-RU" dirty="0" smtClean="0"/>
              <a:t> рост творческой активности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Игра по роману И.А.Гончарова «Обломов»</a:t>
            </a:r>
            <a:endParaRPr lang="ru-RU" sz="3200" dirty="0"/>
          </a:p>
        </p:txBody>
      </p:sp>
      <p:pic>
        <p:nvPicPr>
          <p:cNvPr id="4" name="Picture 2" descr="C:\Documents and Settings\Пользователь\Рабочий стол\IMG_20190312_140004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-10800000">
            <a:off x="699980" y="1484784"/>
            <a:ext cx="7744040" cy="5089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 реализации ФГОС нового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поколения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ru-RU" sz="2400" dirty="0"/>
              <a:t>Согласно   ФГОС   второго   поколения,   основным   подходом   в   современном образовании   является   </a:t>
            </a:r>
            <a:r>
              <a:rPr lang="ru-RU" sz="2400" dirty="0" err="1"/>
              <a:t>деятельностный</a:t>
            </a:r>
            <a:r>
              <a:rPr lang="ru-RU" sz="2400" dirty="0"/>
              <a:t>   подход. </a:t>
            </a:r>
          </a:p>
          <a:p>
            <a:pPr lvl="0" algn="just"/>
            <a:r>
              <a:rPr lang="ru-RU" sz="2400" dirty="0"/>
              <a:t>Одним из методов </a:t>
            </a:r>
            <a:r>
              <a:rPr lang="ru-RU" sz="2400" dirty="0" smtClean="0"/>
              <a:t>реализации </a:t>
            </a:r>
            <a:r>
              <a:rPr lang="ru-RU" sz="2400" dirty="0"/>
              <a:t>данного подхода является  проектная деятельность. </a:t>
            </a:r>
          </a:p>
          <a:p>
            <a:pPr lvl="0" algn="just"/>
            <a:r>
              <a:rPr lang="ru-RU" sz="2400" dirty="0"/>
              <a:t>Через проектную деятельность формируются абсолютно все универсальные учебные действия, прописанные в Стандарте. </a:t>
            </a:r>
          </a:p>
          <a:p>
            <a:pPr algn="just">
              <a:buNone/>
            </a:pPr>
            <a:r>
              <a:rPr lang="ru-RU" sz="2400" dirty="0" smtClean="0"/>
              <a:t>     Проектная </a:t>
            </a:r>
            <a:r>
              <a:rPr lang="ru-RU" sz="2400" dirty="0"/>
              <a:t>деятельность </a:t>
            </a:r>
            <a:r>
              <a:rPr lang="ru-RU" sz="2400" dirty="0" smtClean="0"/>
              <a:t>очень </a:t>
            </a:r>
            <a:r>
              <a:rPr lang="ru-RU" sz="2400" dirty="0"/>
              <a:t>логично вписывается в структуру ФГОС второго поколения и полностью соответствует заложенному в нем основному подходу.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Илья Ильич Обломов и Ольга Ильинская</a:t>
            </a:r>
            <a:endParaRPr lang="ru-RU" sz="2800" dirty="0"/>
          </a:p>
        </p:txBody>
      </p:sp>
      <p:pic>
        <p:nvPicPr>
          <p:cNvPr id="4" name="Picture 2" descr="C:\Documents and Settings\Пользователь\Рабочий стол\IMG_20190312_1418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976" y="1484784"/>
            <a:ext cx="7918048" cy="5089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Игра </a:t>
            </a:r>
            <a:br>
              <a:rPr lang="ru-RU" sz="2800" dirty="0" smtClean="0"/>
            </a:br>
            <a:r>
              <a:rPr lang="ru-RU" sz="2800" dirty="0" smtClean="0"/>
              <a:t>по поэме Н.А.Некрасова «Кому на Руси жить хорошо»</a:t>
            </a:r>
            <a:endParaRPr lang="ru-RU" sz="2800" dirty="0"/>
          </a:p>
        </p:txBody>
      </p:sp>
      <p:pic>
        <p:nvPicPr>
          <p:cNvPr id="4" name="Picture 2" descr="C:\Documents and Settings\Пользователь\Рабочий стол\IMG_20190312_140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467" y="1628800"/>
            <a:ext cx="7779065" cy="4945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Пользователь\Рабочий стол\IMG_20190312_1355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949872" y="2249488"/>
            <a:ext cx="3244255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Пользователь\Рабочий стол\IMG_20190312_135531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689100" y="2249488"/>
            <a:ext cx="5765800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Пользователь\Рабочий стол\IMG_20190312_1355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689100" y="2249488"/>
            <a:ext cx="5765800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Пользователь\Рабочий стол\IMG_20190312_1355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Пользователь\Рабочий стол\IMG_20190312_135610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2308860" y="2713788"/>
            <a:ext cx="4526280" cy="3395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Межтерриториальный сетевой проект «Мой Пермский край. Литературные расследования»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проекте в сопровождении своих педагогов приняли  участие более 40 учащихся 7-10классов из 7 школ  Пермского края.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участия – дистанционная.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1534" y="2249488"/>
            <a:ext cx="3849932" cy="452596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коллекции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творческих работ «Мой Пермский край. Литературное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Прикамье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проекта: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повысить уровень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ИКТ-компетентности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обучающихся и педагогов 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создать условия для творческого общения и сотрудничества обучающихся из разных образовательных организаций Пермского края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проекта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71500" indent="-571500"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Подготовительный (сбор заявок на участие в проекте )</a:t>
            </a:r>
          </a:p>
          <a:p>
            <a:pPr marL="571500" indent="-571500"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Основной: </a:t>
            </a:r>
          </a:p>
          <a:p>
            <a:pPr marL="571500" indent="-57150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 «Досье» (совместная работа в сервисе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lino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.</a:t>
            </a:r>
          </a:p>
          <a:p>
            <a:pPr marL="571500" indent="-57150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«Детективное агентство...» (создание и ведение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блога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571500" indent="-57150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Онлайн-викторина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«Собираем улики».</a:t>
            </a:r>
          </a:p>
          <a:p>
            <a:pPr marL="571500" indent="-57150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Г) «Опергруппа! На выезд!» (Google-карты). </a:t>
            </a:r>
          </a:p>
          <a:p>
            <a:pPr marL="571500" indent="-57150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Д) Ментальная карта «Личное дело писателя (сервис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MindMeister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Е) Создание общего интерактивного плаката «Золотая полка»(сервис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Padlet.com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71500" indent="-57150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III. Заключительный (рефлексия участников проекта, подведение итогов).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Плюсы проектного метода: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sz="2400" dirty="0" smtClean="0"/>
              <a:t>высокая </a:t>
            </a:r>
            <a:r>
              <a:rPr lang="ru-RU" sz="2400" dirty="0"/>
              <a:t>степень самостоятельности, инициативности учащихся и их познавательной </a:t>
            </a:r>
            <a:r>
              <a:rPr lang="ru-RU" sz="2400" dirty="0" err="1"/>
              <a:t>мотивированности</a:t>
            </a:r>
            <a:r>
              <a:rPr lang="ru-RU" sz="2400" dirty="0"/>
              <a:t>; </a:t>
            </a:r>
          </a:p>
          <a:p>
            <a:pPr lvl="0" algn="just"/>
            <a:r>
              <a:rPr lang="ru-RU" sz="2400" dirty="0"/>
              <a:t>развитие социальных навыков школьников в процессе групповых взаимодействий; </a:t>
            </a:r>
          </a:p>
          <a:p>
            <a:pPr lvl="0" algn="just"/>
            <a:r>
              <a:rPr lang="ru-RU" sz="2400" dirty="0"/>
              <a:t>приобретение детьми опыта </a:t>
            </a:r>
            <a:r>
              <a:rPr lang="ru-RU" sz="2400" dirty="0" err="1"/>
              <a:t>исследовательско-творческой</a:t>
            </a:r>
            <a:r>
              <a:rPr lang="ru-RU" sz="2400" dirty="0"/>
              <a:t> деятельности; </a:t>
            </a:r>
          </a:p>
          <a:p>
            <a:pPr lvl="0" algn="just"/>
            <a:r>
              <a:rPr lang="ru-RU" sz="2400" dirty="0" err="1"/>
              <a:t>межпредметная</a:t>
            </a:r>
            <a:r>
              <a:rPr lang="ru-RU" sz="2400" dirty="0"/>
              <a:t> интеграция знаний, умений и навыков.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«Досье»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(совместная работа в сервисе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lino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2520" y="2249488"/>
            <a:ext cx="6918960" cy="432435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«Детективное агентство...»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(создание и ведение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блога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2520" y="2249488"/>
            <a:ext cx="6918960" cy="432435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«Опергруппа! На выезд!» (Google-карты)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2520" y="2249488"/>
            <a:ext cx="6918960" cy="43243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Ментальная карта «Личное дело писателя» (сервис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MindMeister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2520" y="2249488"/>
            <a:ext cx="6918960" cy="432435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общего интерактивного плаката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Золотая полка»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(сервис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Padlet.com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2520" y="1628800"/>
            <a:ext cx="6918960" cy="4945038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"Поэтический листок Серебряного века"</a:t>
            </a:r>
            <a:endParaRPr lang="ru-RU" dirty="0"/>
          </a:p>
        </p:txBody>
      </p:sp>
      <p:pic>
        <p:nvPicPr>
          <p:cNvPr id="4" name="Picture 2" descr="C:\Documents and Settings\Пользователь\Рабочий стол\IMG_20190312_1424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717959" y="2242481"/>
            <a:ext cx="3747642" cy="4104456"/>
          </a:xfrm>
          <a:prstGeom prst="rect">
            <a:avLst/>
          </a:prstGeom>
          <a:noFill/>
        </p:spPr>
      </p:pic>
      <p:pic>
        <p:nvPicPr>
          <p:cNvPr id="5" name="Picture 3" descr="C:\Documents and Settings\Пользователь\Рабочий стол\IMG_20190312_141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492896"/>
            <a:ext cx="4000528" cy="3633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"Поэтический листок Серебряного века"</a:t>
            </a:r>
            <a:endParaRPr lang="ru-RU" dirty="0"/>
          </a:p>
        </p:txBody>
      </p:sp>
      <p:pic>
        <p:nvPicPr>
          <p:cNvPr id="4" name="Picture 2" descr="C:\Documents and Settings\Пользователь\Рабочий стол\IMG_20190312_1417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3939704" cy="4324350"/>
          </a:xfrm>
          <a:prstGeom prst="rect">
            <a:avLst/>
          </a:prstGeom>
          <a:noFill/>
        </p:spPr>
      </p:pic>
      <p:pic>
        <p:nvPicPr>
          <p:cNvPr id="5" name="Picture 3" descr="C:\Documents and Settings\Пользователь\Рабочий стол\IMG_20190312_142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4899741" y="2669211"/>
            <a:ext cx="4067406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Виды деятельности: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познавательная деятельность;</a:t>
            </a:r>
            <a:endParaRPr lang="ru-RU" sz="2400" dirty="0"/>
          </a:p>
          <a:p>
            <a:pPr algn="just"/>
            <a:r>
              <a:rPr lang="ru-RU" sz="2400" dirty="0" err="1" smtClean="0"/>
              <a:t>ценностно</a:t>
            </a:r>
            <a:r>
              <a:rPr lang="ru-RU" sz="2400" dirty="0" smtClean="0"/>
              <a:t>- </a:t>
            </a:r>
            <a:r>
              <a:rPr lang="ru-RU" sz="2400" dirty="0"/>
              <a:t>ориентационная </a:t>
            </a:r>
            <a:r>
              <a:rPr lang="ru-RU" sz="2400" dirty="0" smtClean="0"/>
              <a:t>деятельность;</a:t>
            </a:r>
            <a:endParaRPr lang="ru-RU" sz="2400" dirty="0"/>
          </a:p>
          <a:p>
            <a:pPr algn="just"/>
            <a:r>
              <a:rPr lang="ru-RU" sz="2400" dirty="0" smtClean="0"/>
              <a:t>творческая деятельность; </a:t>
            </a:r>
            <a:endParaRPr lang="ru-RU" sz="2400" dirty="0"/>
          </a:p>
          <a:p>
            <a:pPr algn="just"/>
            <a:r>
              <a:rPr lang="ru-RU" sz="2400" dirty="0" smtClean="0"/>
              <a:t>коммуникативная деятельность; </a:t>
            </a:r>
            <a:endParaRPr lang="ru-RU" sz="2400" dirty="0"/>
          </a:p>
          <a:p>
            <a:pPr algn="just"/>
            <a:r>
              <a:rPr lang="ru-RU" sz="2400" dirty="0" smtClean="0"/>
              <a:t>преобразовательная </a:t>
            </a:r>
            <a:r>
              <a:rPr lang="ru-RU" sz="2400" dirty="0"/>
              <a:t>деятельность.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Проектно-исследовательская деятельность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личностные, предметные </a:t>
            </a:r>
            <a:r>
              <a:rPr lang="ru-RU" sz="2400" dirty="0"/>
              <a:t>и </a:t>
            </a:r>
            <a:r>
              <a:rPr lang="ru-RU" sz="2400" dirty="0" err="1" smtClean="0"/>
              <a:t>метапредметные</a:t>
            </a:r>
            <a:r>
              <a:rPr lang="ru-RU" sz="2400" dirty="0" smtClean="0"/>
              <a:t> результаты;</a:t>
            </a:r>
          </a:p>
          <a:p>
            <a:r>
              <a:rPr lang="ru-RU" sz="2400" dirty="0" smtClean="0"/>
              <a:t>повышение качества обучения</a:t>
            </a:r>
            <a:r>
              <a:rPr lang="ru-RU" sz="2400" dirty="0"/>
              <a:t>;</a:t>
            </a:r>
            <a:endParaRPr lang="ru-RU" sz="2400" dirty="0" smtClean="0"/>
          </a:p>
          <a:p>
            <a:r>
              <a:rPr lang="ru-RU" sz="2400" dirty="0" smtClean="0"/>
              <a:t>условия </a:t>
            </a:r>
            <a:r>
              <a:rPr lang="ru-RU" sz="2400" dirty="0"/>
              <a:t>формирования коммуникативной компетенции, толерантности и способности к </a:t>
            </a:r>
            <a:r>
              <a:rPr lang="ru-RU" sz="2400" dirty="0" smtClean="0"/>
              <a:t>самообучению; </a:t>
            </a:r>
          </a:p>
          <a:p>
            <a:r>
              <a:rPr lang="ru-RU" sz="2400" dirty="0" smtClean="0"/>
              <a:t>личностный рост,  социализация личности;</a:t>
            </a:r>
          </a:p>
          <a:p>
            <a:r>
              <a:rPr lang="ru-RU" sz="2400" dirty="0" err="1"/>
              <a:t>межпредметна</a:t>
            </a:r>
            <a:r>
              <a:rPr lang="ru-RU" sz="2400" dirty="0"/>
              <a:t> и </a:t>
            </a:r>
            <a:r>
              <a:rPr lang="ru-RU" sz="2400" dirty="0" err="1" smtClean="0"/>
              <a:t>метапредметна</a:t>
            </a:r>
            <a:r>
              <a:rPr lang="ru-RU" sz="2400" dirty="0" smtClean="0"/>
              <a:t>.</a:t>
            </a:r>
            <a:endParaRPr lang="ru-RU" sz="2400" dirty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Социокультурный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исследовательский проект «Война и мир. Бал 1812 года»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757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478"/>
                <a:gridCol w="5472122"/>
              </a:tblGrid>
              <a:tr h="457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Учебный проект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none" dirty="0" err="1" smtClean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Социокультурный</a:t>
                      </a:r>
                      <a:r>
                        <a:rPr lang="ru-RU" sz="2000" u="none" baseline="0" dirty="0" smtClean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u="none" dirty="0" smtClean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20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01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Это форма </a:t>
                      </a:r>
                      <a:r>
                        <a:rPr lang="ru-RU" sz="200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работы, ориентированная на изучение законченной темы или учебного раздела и составляющая часть стандартного учебного курса или нескольких </a:t>
                      </a:r>
                      <a:r>
                        <a:rPr lang="ru-RU" sz="2000" dirty="0" smtClean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курсов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Это </a:t>
                      </a:r>
                      <a:r>
                        <a:rPr lang="ru-RU" sz="200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форма работы, направленная на развитие творческой и исследовательской деятельности обучающихся и позволяющая им овладевать навыками работы с информацией и опытом социализации в разных </a:t>
                      </a:r>
                      <a:r>
                        <a:rPr lang="ru-RU" sz="2000" dirty="0" err="1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социокультурных</a:t>
                      </a:r>
                      <a:r>
                        <a:rPr lang="ru-RU" sz="200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 контекстах. </a:t>
                      </a:r>
                      <a:endParaRPr lang="ru-RU" sz="2000" dirty="0" smtClean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2000" dirty="0" err="1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социокультурном</a:t>
                      </a:r>
                      <a:r>
                        <a:rPr lang="ru-RU" sz="200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 проекте личность выполняет как социальную, так и культурную роль, опираясь на культурные ценности и смыслы в процессе освоения культурного опыта.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етод исторической реконструкции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600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основывается </a:t>
            </a:r>
            <a:r>
              <a:rPr lang="ru-RU" dirty="0"/>
              <a:t>на работе в </a:t>
            </a:r>
            <a:r>
              <a:rPr lang="ru-RU" dirty="0" smtClean="0"/>
              <a:t>команде; </a:t>
            </a:r>
          </a:p>
          <a:p>
            <a:r>
              <a:rPr lang="ru-RU" dirty="0" smtClean="0"/>
              <a:t>имеет </a:t>
            </a:r>
            <a:r>
              <a:rPr lang="ru-RU" dirty="0"/>
              <a:t>междисциплинарный </a:t>
            </a:r>
            <a:r>
              <a:rPr lang="ru-RU" dirty="0" smtClean="0"/>
              <a:t>характер;</a:t>
            </a:r>
            <a:endParaRPr lang="ru-RU" dirty="0"/>
          </a:p>
          <a:p>
            <a:r>
              <a:rPr lang="ru-RU" dirty="0"/>
              <a:t>предполагает получение натуральных, применимых в обществе и культуре продуктов исследовательской работы разного </a:t>
            </a:r>
            <a:r>
              <a:rPr lang="ru-RU" dirty="0" smtClean="0"/>
              <a:t>рода;</a:t>
            </a:r>
          </a:p>
          <a:p>
            <a:r>
              <a:rPr lang="ru-RU" dirty="0" smtClean="0"/>
              <a:t> </a:t>
            </a:r>
            <a:r>
              <a:rPr lang="ru-RU" dirty="0"/>
              <a:t>позволяет привлечь интересный, доступный для понимания детей материал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придает исследовательской работе неакадемический </a:t>
            </a:r>
            <a:r>
              <a:rPr lang="ru-RU" dirty="0" smtClean="0"/>
              <a:t>характер</a:t>
            </a:r>
            <a:r>
              <a:rPr lang="ru-RU" dirty="0"/>
              <a:t>;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позволяет </a:t>
            </a:r>
            <a:r>
              <a:rPr lang="ru-RU" dirty="0"/>
              <a:t>на практическом этапе привлечь разные категории детей и взрослых.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Новизн</a:t>
            </a:r>
            <a:r>
              <a:rPr lang="ru-RU" dirty="0" smtClean="0"/>
              <a:t>а: </a:t>
            </a:r>
          </a:p>
          <a:p>
            <a:pPr>
              <a:buNone/>
            </a:pPr>
            <a:r>
              <a:rPr lang="ru-RU" dirty="0" smtClean="0"/>
              <a:t>    к </a:t>
            </a:r>
            <a:r>
              <a:rPr lang="ru-RU" dirty="0"/>
              <a:t>традиционному изучению романа добавилось исследование исторического контекста, который остался за рамками авторского текста, но подразумевается.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Темы проектов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85926"/>
          <a:ext cx="8229600" cy="43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974"/>
                <a:gridCol w="6043626"/>
              </a:tblGrid>
              <a:tr h="49716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год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название</a:t>
                      </a:r>
                      <a:endParaRPr lang="ru-RU" sz="2400" dirty="0"/>
                    </a:p>
                  </a:txBody>
                  <a:tcPr/>
                </a:tc>
              </a:tr>
              <a:tr h="57440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2013-2014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«Война и мир. Подстрочник»;</a:t>
                      </a:r>
                    </a:p>
                  </a:txBody>
                  <a:tcPr/>
                </a:tc>
              </a:tr>
              <a:tr h="49716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2014-2015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«Война и мир. Смоленское сражение»</a:t>
                      </a:r>
                      <a:endParaRPr lang="ru-RU" sz="2400" dirty="0"/>
                    </a:p>
                  </a:txBody>
                  <a:tcPr/>
                </a:tc>
              </a:tr>
              <a:tr h="9687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2015-2016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«Подстрочник» (По роману А.С.Пушкина «Капитанская дочка»)</a:t>
                      </a:r>
                    </a:p>
                  </a:txBody>
                  <a:tcPr/>
                </a:tc>
              </a:tr>
              <a:tr h="89149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2016-2017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«Подстрочник» (И.А.Гончаров «Обломов»)</a:t>
                      </a:r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2017-2018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«Подстрочник» (И.С.Тургенева «Отцы и дети»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Исследовательская работа</a:t>
            </a:r>
            <a:r>
              <a:rPr lang="ru-RU" sz="3200" dirty="0" smtClean="0"/>
              <a:t>:</a:t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000108"/>
          <a:ext cx="8229600" cy="5062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4357718"/>
                <a:gridCol w="1943056"/>
              </a:tblGrid>
              <a:tr h="416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Вид деятельности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Содержание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Навыки</a:t>
                      </a:r>
                    </a:p>
                  </a:txBody>
                  <a:tcPr marL="68580" marR="68580" marT="0" marB="0"/>
                </a:tc>
              </a:tr>
              <a:tr h="9254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Работа с литературным текстом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Анализ текста: факты, события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, явления, 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участники, исторический контекст, бытовой и интерьерный фон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Работа с литературным текстом</a:t>
                      </a:r>
                    </a:p>
                  </a:txBody>
                  <a:tcPr marL="68580" marR="68580" marT="0" marB="0"/>
                </a:tc>
              </a:tr>
              <a:tr h="9444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Интерпретация</a:t>
                      </a:r>
                      <a:b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</a:b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Поиск основного в содержании, определение актуальной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идеи.</a:t>
                      </a:r>
                      <a:r>
                        <a:rPr lang="ru-RU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Определение 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формы передачи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идеи.</a:t>
                      </a:r>
                      <a:r>
                        <a:rPr lang="ru-RU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Выбор 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формы коммуникации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Интерпретация,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коммуникация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54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Работа с историческим источником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Анализ текста с позиции исторических реалий. Исторические исследования по интересующему вопросу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Сравнительный анализ</a:t>
                      </a:r>
                    </a:p>
                  </a:txBody>
                  <a:tcPr marL="68580" marR="68580" marT="0" marB="0"/>
                </a:tc>
              </a:tr>
              <a:tr h="9254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Подбор иллюстративного материала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Работа с изобразительными,   материальными источниками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(коллекционные, музейные 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предметы)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Осознанный и критический поиск в Интернете </a:t>
                      </a:r>
                    </a:p>
                  </a:txBody>
                  <a:tcPr marL="68580" marR="68580" marT="0" marB="0"/>
                </a:tc>
              </a:tr>
              <a:tr h="9254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Написание исследовательской работы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Эссе, правильное оформление. Обсуждение, рецензирование</a:t>
                      </a:r>
                      <a:b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</a:b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Умение отстаивать и аргументировать свою точку зрения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179</TotalTime>
  <Words>930</Words>
  <Application>Microsoft Office PowerPoint</Application>
  <PresentationFormat>Экран (4:3)</PresentationFormat>
  <Paragraphs>126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Городская</vt:lpstr>
      <vt:lpstr>Проектно-исследовательская деятельность по литературе в условиях введения ФГОС СОО </vt:lpstr>
      <vt:lpstr>  Проектная деятельность  в реализации ФГОС нового поколения </vt:lpstr>
      <vt:lpstr>   Плюсы проектного метода:</vt:lpstr>
      <vt:lpstr>Виды деятельности:</vt:lpstr>
      <vt:lpstr>Проектно-исследовательская деятельность</vt:lpstr>
      <vt:lpstr> Социокультурный исследовательский проект «Война и мир. Бал 1812 года»</vt:lpstr>
      <vt:lpstr>Метод исторической реконструкции</vt:lpstr>
      <vt:lpstr>Темы проектов</vt:lpstr>
      <vt:lpstr>Исследовательская работа: </vt:lpstr>
      <vt:lpstr>Продукты</vt:lpstr>
      <vt:lpstr>Диорама (война и сражения):  название «Сражение при Островне»</vt:lpstr>
      <vt:lpstr>Макет (повседневная жизнь и быт):  название «Русская усадьба»</vt:lpstr>
      <vt:lpstr>Иллюстрации (военный быт):  название «Ремонт лошадей»</vt:lpstr>
      <vt:lpstr>Слайд 14</vt:lpstr>
      <vt:lpstr>«Дамский альбом 19века»  (продукт – девичий альбом 19века)</vt:lpstr>
      <vt:lpstr> «Добро пожаловать в Марьино»  (продукт – макет усадьбы Кирсановых)  </vt:lpstr>
      <vt:lpstr> Навыки для образования и практической деятельности </vt:lpstr>
      <vt:lpstr>Результаты работы над проектом</vt:lpstr>
      <vt:lpstr>Игра по роману И.А.Гончарова «Обломов»</vt:lpstr>
      <vt:lpstr>Илья Ильич Обломов и Ольга Ильинская</vt:lpstr>
      <vt:lpstr>Игра  по поэме Н.А.Некрасова «Кому на Руси жить хорошо»</vt:lpstr>
      <vt:lpstr>Слайд 22</vt:lpstr>
      <vt:lpstr>Слайд 23</vt:lpstr>
      <vt:lpstr>Слайд 24</vt:lpstr>
      <vt:lpstr>Слайд 25</vt:lpstr>
      <vt:lpstr>Слайд 26</vt:lpstr>
      <vt:lpstr>Межтерриториальный сетевой проект «Мой Пермский край. Литературные расследования»</vt:lpstr>
      <vt:lpstr>Слайд 28</vt:lpstr>
      <vt:lpstr>Этапы проекта</vt:lpstr>
      <vt:lpstr>«Досье»  (совместная работа в сервисе linoit)</vt:lpstr>
      <vt:lpstr>«Детективное агентство...»  (создание и ведение блога в Google) </vt:lpstr>
      <vt:lpstr>«Опергруппа! На выезд!» (Google-карты)</vt:lpstr>
      <vt:lpstr>Ментальная карта «Личное дело писателя» (сервис MindMeister) </vt:lpstr>
      <vt:lpstr>Создание общего интерактивного плаката      « Золотая полка» » (сервис  Padlet.com)</vt:lpstr>
      <vt:lpstr>Проект "Поэтический листок Серебряного века"</vt:lpstr>
      <vt:lpstr>Проект "Поэтический листок Серебряного века"</vt:lpstr>
    </vt:vector>
  </TitlesOfParts>
  <Company>МОУ СОШ № 14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Проектно-исследовательская деятельность по литературе в условиях введения ФГОС СОО </dc:title>
  <dc:creator>Трофимова В. А.</dc:creator>
  <cp:lastModifiedBy>Трофимова В. А.</cp:lastModifiedBy>
  <cp:revision>66</cp:revision>
  <dcterms:created xsi:type="dcterms:W3CDTF">2019-03-19T11:20:57Z</dcterms:created>
  <dcterms:modified xsi:type="dcterms:W3CDTF">2019-03-23T18:06:11Z</dcterms:modified>
</cp:coreProperties>
</file>