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32" r:id="rId3"/>
    <p:sldMasterId id="2147483744" r:id="rId4"/>
  </p:sldMasterIdLst>
  <p:sldIdLst>
    <p:sldId id="256" r:id="rId5"/>
    <p:sldId id="257" r:id="rId6"/>
    <p:sldId id="294" r:id="rId7"/>
    <p:sldId id="295" r:id="rId8"/>
    <p:sldId id="271" r:id="rId9"/>
    <p:sldId id="273" r:id="rId10"/>
    <p:sldId id="274" r:id="rId11"/>
    <p:sldId id="275" r:id="rId12"/>
    <p:sldId id="276" r:id="rId13"/>
    <p:sldId id="277" r:id="rId14"/>
    <p:sldId id="289" r:id="rId15"/>
    <p:sldId id="290" r:id="rId16"/>
    <p:sldId id="29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0000"/>
    <a:srgbClr val="003E1C"/>
    <a:srgbClr val="99FFCC"/>
    <a:srgbClr val="660066"/>
    <a:srgbClr val="17CFD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074" autoAdjust="0"/>
  </p:normalViewPr>
  <p:slideViewPr>
    <p:cSldViewPr>
      <p:cViewPr>
        <p:scale>
          <a:sx n="64" d="100"/>
          <a:sy n="64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B910-55CE-409F-BEA5-FFB4AFA1FFA7}" type="datetimeFigureOut">
              <a:rPr lang="ru-RU" smtClean="0"/>
              <a:pPr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67FED-4342-4065-8B84-A809CCF0D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B%D0%B0%D1%82%D0%B8%D0%BD%D1%81%D0%BA%D0%B8%D0%B9_%D1%8F%D0%B7%D1%8B%D0%B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6.xml"/><Relationship Id="rId5" Type="http://schemas.openxmlformats.org/officeDocument/2006/relationships/hyperlink" Target="http://ru.wikipedia.org/wiki/%D0%93%D0%BE%D0%BB%D0%BE%D1%81" TargetMode="External"/><Relationship Id="rId4" Type="http://schemas.openxmlformats.org/officeDocument/2006/relationships/hyperlink" Target="http://ru.wikipedia.org/wiki/%D0%9F%D1%8C%D0%B5%D1%81%D0%B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28604"/>
            <a:ext cx="8229600" cy="516063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/>
            </a:r>
            <a:br>
              <a:rPr lang="ru-RU" b="1" dirty="0" smtClean="0">
                <a:solidFill>
                  <a:srgbClr val="800000"/>
                </a:solidFill>
              </a:rPr>
            </a:br>
            <a:r>
              <a:rPr lang="ru-RU" b="1" dirty="0" smtClean="0">
                <a:solidFill>
                  <a:srgbClr val="80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Жанры </a:t>
            </a:r>
            <a:r>
              <a:rPr lang="ru-RU" b="1" dirty="0">
                <a:solidFill>
                  <a:srgbClr val="FF0000"/>
                </a:solidFill>
              </a:rPr>
              <a:t>вокальной и </a:t>
            </a:r>
            <a:r>
              <a:rPr lang="ru-RU" b="1" dirty="0" smtClean="0">
                <a:solidFill>
                  <a:srgbClr val="FF0000"/>
                </a:solidFill>
              </a:rPr>
              <a:t>          инструментальной </a:t>
            </a:r>
            <a:r>
              <a:rPr lang="ru-RU" b="1" dirty="0">
                <a:solidFill>
                  <a:srgbClr val="FF0000"/>
                </a:solidFill>
              </a:rPr>
              <a:t>музыки.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229200"/>
            <a:ext cx="7723584" cy="136815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                                                   Выполнила :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                                                  ученица 6а класса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                                                  Алиева Мила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Алла\Desktop\ИЗО18 апрель\2057f39c0d892f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564904"/>
            <a:ext cx="2604517" cy="2232248"/>
          </a:xfrm>
          <a:prstGeom prst="rect">
            <a:avLst/>
          </a:prstGeom>
          <a:noFill/>
        </p:spPr>
      </p:pic>
      <p:pic>
        <p:nvPicPr>
          <p:cNvPr id="1027" name="Picture 3" descr="C:\Users\Алла\Desktop\ИЗО18 апрель\b6332d36816765.Y3JvcCw4MjUsNjQ1LDIxL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492896"/>
            <a:ext cx="5760640" cy="2251894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df9ecca207d238d5d241d3af654da7d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-1160463" y="0"/>
            <a:ext cx="10304463" cy="6858000"/>
          </a:xfrm>
        </p:spPr>
      </p:pic>
    </p:spTree>
  </p:cSld>
  <p:clrMapOvr>
    <a:masterClrMapping/>
  </p:clrMapOvr>
  <p:transition advClick="0" advTm="20000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472518" cy="655620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>
                <a:solidFill>
                  <a:srgbClr val="800000"/>
                </a:solidFill>
              </a:rPr>
              <a:t>Михаил   Глинка (1804-1857)</a:t>
            </a:r>
            <a:endParaRPr lang="ru-RU" sz="3600" dirty="0">
              <a:solidFill>
                <a:srgbClr val="8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857232"/>
            <a:ext cx="8686800" cy="5268931"/>
          </a:xfrm>
        </p:spPr>
        <p:txBody>
          <a:bodyPr>
            <a:normAutofit/>
          </a:bodyPr>
          <a:lstStyle/>
          <a:p>
            <a:pPr algn="ctr"/>
            <a:r>
              <a:rPr lang="ru-RU" sz="4800" i="1" dirty="0">
                <a:solidFill>
                  <a:srgbClr val="FF0000"/>
                </a:solidFill>
              </a:rPr>
              <a:t>Венецианская ночь</a:t>
            </a:r>
            <a:endParaRPr lang="ru-RU" sz="4800" dirty="0">
              <a:solidFill>
                <a:srgbClr val="FF0000"/>
              </a:solidFill>
            </a:endParaRPr>
          </a:p>
        </p:txBody>
      </p:sp>
      <p:pic>
        <p:nvPicPr>
          <p:cNvPr id="7" name="Содержимое 6" descr="b3fa812bfa9e7a7222ae79e49ae4ec5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36096" y="2636912"/>
            <a:ext cx="3048000" cy="2028825"/>
          </a:xfrm>
        </p:spPr>
      </p:pic>
      <p:pic>
        <p:nvPicPr>
          <p:cNvPr id="8" name="Рисунок 7" descr="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844824"/>
            <a:ext cx="3755904" cy="4429132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0" y="428604"/>
            <a:ext cx="44958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Ночь весенняя дышала 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Свежей южною красой.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Тихо </a:t>
            </a:r>
            <a:r>
              <a:rPr lang="ru-RU" dirty="0" err="1" smtClean="0">
                <a:solidFill>
                  <a:srgbClr val="000099"/>
                </a:solidFill>
              </a:rPr>
              <a:t>Брента</a:t>
            </a:r>
            <a:r>
              <a:rPr lang="ru-RU" dirty="0" smtClean="0">
                <a:solidFill>
                  <a:srgbClr val="000099"/>
                </a:solidFill>
              </a:rPr>
              <a:t> протекала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Серебримая луной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Отражён волной огнистой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Блеск прозрачных облаков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И восходит пар душистый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От зелёных берегов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 flipH="1">
            <a:off x="3707904" y="1928802"/>
            <a:ext cx="548181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Всё вливает тайно радость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Чувствам снится дивный мир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Сердце бьётся мчится младость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На любви весенний пир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По волнам скользят гондолы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Искры брызжут под веслом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Звуки нежной </a:t>
            </a:r>
            <a:r>
              <a:rPr lang="ru-RU" dirty="0" smtClean="0">
                <a:solidFill>
                  <a:srgbClr val="00B0F0"/>
                </a:solidFill>
              </a:rPr>
              <a:t>баркаролы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Веют лёгким ветерком</a:t>
            </a:r>
            <a:endParaRPr lang="ru-RU" dirty="0">
              <a:solidFill>
                <a:srgbClr val="000099"/>
              </a:solidFill>
            </a:endParaRPr>
          </a:p>
        </p:txBody>
      </p:sp>
      <p:pic>
        <p:nvPicPr>
          <p:cNvPr id="8" name="Содержимое 4" descr="9bbc28edf5d7738a2a0290d8242523b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0"/>
            <a:ext cx="874846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385762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800000"/>
                </a:solidFill>
              </a:rPr>
              <a:t>БАРКАРОЛА - </a:t>
            </a: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род инструментального или вокального произведения мелодического характера в медленном темпе, связанное с изображением катания на лодке.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44000" cy="309634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3E1C"/>
                </a:solidFill>
              </a:rPr>
              <a:t>от итальянского </a:t>
            </a:r>
            <a:r>
              <a:rPr lang="en-US" sz="3600" dirty="0" err="1" smtClean="0">
                <a:solidFill>
                  <a:srgbClr val="FF0000"/>
                </a:solidFill>
              </a:rPr>
              <a:t>barka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smtClean="0">
                <a:solidFill>
                  <a:srgbClr val="003E1C"/>
                </a:solidFill>
              </a:rPr>
              <a:t>, что означает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лодка. </a:t>
            </a:r>
            <a:r>
              <a:rPr lang="ru-RU" sz="3600" dirty="0" smtClean="0">
                <a:solidFill>
                  <a:srgbClr val="003E1C"/>
                </a:solidFill>
              </a:rPr>
              <a:t>А итальянский глагол </a:t>
            </a:r>
            <a:r>
              <a:rPr lang="en-US" sz="3600" dirty="0" err="1" smtClean="0">
                <a:solidFill>
                  <a:srgbClr val="FF0000"/>
                </a:solidFill>
              </a:rPr>
              <a:t>rollare</a:t>
            </a:r>
            <a:r>
              <a:rPr lang="en-US" sz="3600" dirty="0" smtClean="0">
                <a:solidFill>
                  <a:srgbClr val="003E1C"/>
                </a:solidFill>
              </a:rPr>
              <a:t> </a:t>
            </a:r>
            <a:r>
              <a:rPr lang="ru-RU" sz="3600" dirty="0" smtClean="0">
                <a:solidFill>
                  <a:srgbClr val="003E1C"/>
                </a:solidFill>
              </a:rPr>
              <a:t>означает </a:t>
            </a:r>
            <a:r>
              <a:rPr lang="ru-RU" sz="3600" i="1" u="sng" dirty="0" smtClean="0">
                <a:solidFill>
                  <a:srgbClr val="FF0000"/>
                </a:solidFill>
              </a:rPr>
              <a:t>испытывать бортовую качку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smtClean="0">
                <a:solidFill>
                  <a:srgbClr val="003E1C"/>
                </a:solidFill>
              </a:rPr>
              <a:t>Таким образом, </a:t>
            </a:r>
            <a:r>
              <a:rPr lang="ru-RU" sz="3600" dirty="0" smtClean="0">
                <a:solidFill>
                  <a:srgbClr val="800000"/>
                </a:solidFill>
              </a:rPr>
              <a:t>БАРКАРОЛА</a:t>
            </a:r>
            <a:r>
              <a:rPr lang="ru-RU" sz="3600" dirty="0" smtClean="0">
                <a:solidFill>
                  <a:srgbClr val="003E1C"/>
                </a:solidFill>
              </a:rPr>
              <a:t> – </a:t>
            </a:r>
            <a:r>
              <a:rPr lang="ru-RU" sz="3600" i="1" u="sng" dirty="0" smtClean="0">
                <a:solidFill>
                  <a:srgbClr val="000099"/>
                </a:solidFill>
              </a:rPr>
              <a:t>качающаяся лодка</a:t>
            </a:r>
            <a:r>
              <a:rPr lang="ru-RU" sz="3600" dirty="0" smtClean="0">
                <a:solidFill>
                  <a:srgbClr val="003E1C"/>
                </a:solidFill>
              </a:rPr>
              <a:t>.</a:t>
            </a:r>
            <a:endParaRPr lang="ru-RU" sz="3600" dirty="0">
              <a:solidFill>
                <a:srgbClr val="003E1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9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ВОКАЛЬНАЯ МУЗЫКА </a:t>
            </a:r>
            <a:r>
              <a:rPr lang="ru-RU" i="1" dirty="0">
                <a:solidFill>
                  <a:srgbClr val="003E1C"/>
                </a:solidFill>
              </a:rPr>
              <a:t>— это </a:t>
            </a:r>
            <a:endParaRPr lang="ru-RU" dirty="0">
              <a:solidFill>
                <a:srgbClr val="003E1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11000" dirty="0">
                <a:solidFill>
                  <a:srgbClr val="003E1C"/>
                </a:solidFill>
              </a:rPr>
              <a:t>музыка для пения</a:t>
            </a:r>
            <a:r>
              <a:rPr lang="ru-RU" sz="11000" dirty="0" smtClean="0">
                <a:solidFill>
                  <a:srgbClr val="003E1C"/>
                </a:solidFill>
              </a:rPr>
              <a:t>.</a:t>
            </a:r>
          </a:p>
          <a:p>
            <a:endParaRPr lang="ru-RU" sz="11000" i="1" dirty="0" smtClean="0">
              <a:solidFill>
                <a:srgbClr val="003E1C"/>
              </a:solidFill>
            </a:endParaRPr>
          </a:p>
          <a:p>
            <a:pPr algn="ctr">
              <a:buNone/>
            </a:pPr>
            <a:r>
              <a:rPr lang="ru-RU" sz="11000" i="1" dirty="0" smtClean="0">
                <a:solidFill>
                  <a:srgbClr val="003E1C"/>
                </a:solidFill>
              </a:rPr>
              <a:t>музыка</a:t>
            </a:r>
            <a:r>
              <a:rPr lang="ru-RU" sz="11000" i="1" dirty="0">
                <a:solidFill>
                  <a:srgbClr val="003E1C"/>
                </a:solidFill>
              </a:rPr>
              <a:t>, в которой </a:t>
            </a:r>
            <a:r>
              <a:rPr lang="ru-RU" sz="11000" i="1" u="sng" dirty="0">
                <a:solidFill>
                  <a:srgbClr val="003E1C"/>
                </a:solidFill>
              </a:rPr>
              <a:t>голос</a:t>
            </a:r>
            <a:r>
              <a:rPr lang="ru-RU" sz="11000" i="1" dirty="0">
                <a:solidFill>
                  <a:srgbClr val="003E1C"/>
                </a:solidFill>
              </a:rPr>
              <a:t> главенствует или равноправен с </a:t>
            </a:r>
            <a:r>
              <a:rPr lang="ru-RU" sz="11000" i="1" u="sng" dirty="0">
                <a:solidFill>
                  <a:srgbClr val="003E1C"/>
                </a:solidFill>
              </a:rPr>
              <a:t>инструментами</a:t>
            </a:r>
            <a:r>
              <a:rPr lang="ru-RU" sz="11000" i="1" dirty="0">
                <a:solidFill>
                  <a:srgbClr val="003E1C"/>
                </a:solidFill>
              </a:rPr>
              <a:t>, с сопровождением или </a:t>
            </a:r>
            <a:endParaRPr lang="ru-RU" sz="11000" i="1" dirty="0" smtClean="0">
              <a:solidFill>
                <a:srgbClr val="003E1C"/>
              </a:solidFill>
            </a:endParaRPr>
          </a:p>
          <a:p>
            <a:pPr algn="ctr">
              <a:buNone/>
            </a:pPr>
            <a:r>
              <a:rPr lang="ru-RU" sz="11000" b="1" i="1" u="sng" dirty="0" err="1" smtClean="0">
                <a:solidFill>
                  <a:srgbClr val="800000"/>
                </a:solidFill>
              </a:rPr>
              <a:t>a</a:t>
            </a:r>
            <a:r>
              <a:rPr lang="ru-RU" sz="11000" b="1" i="1" u="sng" dirty="0" smtClean="0">
                <a:solidFill>
                  <a:srgbClr val="800000"/>
                </a:solidFill>
              </a:rPr>
              <a:t> </a:t>
            </a:r>
            <a:r>
              <a:rPr lang="ru-RU" sz="11000" b="1" i="1" u="sng" dirty="0" err="1">
                <a:solidFill>
                  <a:srgbClr val="800000"/>
                </a:solidFill>
              </a:rPr>
              <a:t>cappella</a:t>
            </a:r>
            <a:r>
              <a:rPr lang="ru-RU" sz="9800" b="1" i="1" u="sng" dirty="0">
                <a:solidFill>
                  <a:srgbClr val="800000"/>
                </a:solidFill>
              </a:rPr>
              <a:t>. </a:t>
            </a:r>
            <a:r>
              <a:rPr lang="ru-RU" sz="9800" b="1" i="1" dirty="0">
                <a:solidFill>
                  <a:srgbClr val="800000"/>
                </a:solidFill>
              </a:rPr>
              <a:t> </a:t>
            </a:r>
            <a:endParaRPr lang="ru-RU" sz="9800" b="1" dirty="0">
              <a:solidFill>
                <a:srgbClr val="800000"/>
              </a:solidFill>
            </a:endParaRPr>
          </a:p>
          <a:p>
            <a:pPr algn="ctr">
              <a:buNone/>
            </a:pPr>
            <a:r>
              <a:rPr lang="ru-RU" sz="9800" dirty="0">
                <a:solidFill>
                  <a:srgbClr val="800000"/>
                </a:solidFill>
              </a:rPr>
              <a:t> 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116632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54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Жанры вокальной музыки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57200" y="1124744"/>
            <a:ext cx="8229600" cy="5400600"/>
          </a:xfrm>
          <a:prstGeom prst="rect">
            <a:avLst/>
          </a:prstGeom>
        </p:spPr>
        <p:txBody>
          <a:bodyPr/>
          <a:lstStyle/>
          <a:p>
            <a:pPr marL="2559050" lvl="5" indent="-27305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ru-RU" sz="4000" b="1" i="1" dirty="0" smtClean="0"/>
              <a:t>      </a:t>
            </a:r>
            <a:r>
              <a:rPr lang="ru-RU" sz="4000" b="1" i="1" dirty="0" smtClean="0"/>
              <a:t>Песни</a:t>
            </a:r>
            <a:endParaRPr lang="ru-RU" sz="4000" b="1" i="1" dirty="0" smtClean="0"/>
          </a:p>
          <a:p>
            <a:pPr marL="2559050" lvl="5" indent="-27305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ru-RU" sz="4000" b="1" i="1" dirty="0" smtClean="0"/>
              <a:t>     </a:t>
            </a:r>
            <a:r>
              <a:rPr lang="ru-RU" sz="4000" b="1" i="1" dirty="0" smtClean="0"/>
              <a:t>Романсы</a:t>
            </a:r>
            <a:endParaRPr lang="ru-RU" sz="4000" b="1" i="1" dirty="0"/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ru-RU" sz="4000" b="1" i="1" dirty="0" smtClean="0"/>
              <a:t>                       </a:t>
            </a:r>
            <a:r>
              <a:rPr lang="ru-RU" sz="4000" b="1" i="1" dirty="0" smtClean="0"/>
              <a:t>Баллады</a:t>
            </a:r>
            <a:endParaRPr lang="ru-RU" sz="4000" b="1" i="1" dirty="0"/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ru-RU" sz="4000" b="1" i="1" dirty="0" smtClean="0"/>
              <a:t>                     Баркаролы</a:t>
            </a:r>
            <a:endParaRPr lang="ru-RU" sz="4000" b="1" i="1" dirty="0"/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ru-RU" sz="4000" b="1" i="1" dirty="0" smtClean="0"/>
              <a:t>              Хоровые </a:t>
            </a:r>
            <a:r>
              <a:rPr lang="ru-RU" sz="4000" b="1" i="1" dirty="0"/>
              <a:t>концерты</a:t>
            </a:r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ru-RU" sz="4000" b="1" i="1" dirty="0" smtClean="0"/>
              <a:t>                      Кантаты</a:t>
            </a:r>
            <a:endParaRPr lang="ru-RU" sz="4000" b="1" i="1" dirty="0"/>
          </a:p>
          <a:p>
            <a:pPr marL="273050" indent="-27305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ru-RU" sz="4000" b="1" i="1" dirty="0" smtClean="0"/>
              <a:t>                   Оперы </a:t>
            </a:r>
            <a:r>
              <a:rPr lang="ru-RU" sz="4000" b="1" i="1" dirty="0"/>
              <a:t>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4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Жанры инструментальной музыки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550" y="2205038"/>
            <a:ext cx="5184775" cy="3046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800" i="1" dirty="0" smtClean="0"/>
              <a:t>                </a:t>
            </a:r>
            <a:r>
              <a:rPr lang="ru-RU" sz="4800" i="1" dirty="0"/>
              <a:t>танец </a:t>
            </a:r>
          </a:p>
          <a:p>
            <a:pPr>
              <a:defRPr/>
            </a:pPr>
            <a:r>
              <a:rPr lang="ru-RU" sz="4800" i="1" dirty="0"/>
              <a:t> </a:t>
            </a:r>
            <a:r>
              <a:rPr lang="ru-RU" sz="4800" i="1" dirty="0" smtClean="0"/>
              <a:t>              соната</a:t>
            </a:r>
            <a:endParaRPr lang="ru-RU" sz="4800" i="1" dirty="0"/>
          </a:p>
          <a:p>
            <a:pPr>
              <a:defRPr/>
            </a:pPr>
            <a:r>
              <a:rPr lang="ru-RU" sz="4800" i="1" dirty="0"/>
              <a:t> </a:t>
            </a:r>
            <a:r>
              <a:rPr lang="ru-RU" sz="4800" i="1" dirty="0" smtClean="0"/>
              <a:t>           симфония</a:t>
            </a:r>
            <a:endParaRPr lang="ru-RU" sz="4800" i="1" dirty="0"/>
          </a:p>
          <a:p>
            <a:pPr>
              <a:defRPr/>
            </a:pPr>
            <a:r>
              <a:rPr lang="ru-RU" sz="4800" i="1" dirty="0" smtClean="0"/>
              <a:t>              </a:t>
            </a:r>
            <a:r>
              <a:rPr lang="ru-RU" sz="4800" i="1" dirty="0"/>
              <a:t>сюита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0466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«Вокализ</a:t>
            </a:r>
            <a:r>
              <a:rPr lang="ru-RU" i="1" dirty="0" smtClean="0">
                <a:solidFill>
                  <a:srgbClr val="FF0000"/>
                </a:solidFill>
              </a:rPr>
              <a:t>»    </a:t>
            </a:r>
            <a:r>
              <a:rPr lang="ru-RU" i="1" dirty="0" smtClean="0">
                <a:solidFill>
                  <a:srgbClr val="000099"/>
                </a:solidFill>
              </a:rPr>
              <a:t>Сергей  Рахманинов</a:t>
            </a:r>
            <a:br>
              <a:rPr lang="ru-RU" i="1" dirty="0" smtClean="0">
                <a:solidFill>
                  <a:srgbClr val="000099"/>
                </a:solidFill>
              </a:rPr>
            </a:br>
            <a:r>
              <a:rPr lang="ru-RU" i="1" dirty="0" smtClean="0">
                <a:solidFill>
                  <a:srgbClr val="000099"/>
                </a:solidFill>
              </a:rPr>
              <a:t>                              (1873-1943)</a:t>
            </a:r>
            <a:endParaRPr lang="ru-RU" dirty="0">
              <a:solidFill>
                <a:srgbClr val="000099"/>
              </a:solidFill>
            </a:endParaRPr>
          </a:p>
        </p:txBody>
      </p:sp>
      <p:pic>
        <p:nvPicPr>
          <p:cNvPr id="5" name="Содержимое 4" descr="r1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35346"/>
            <a:ext cx="3612541" cy="522265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71934" y="1600200"/>
            <a:ext cx="5072066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err="1">
                <a:solidFill>
                  <a:srgbClr val="800000"/>
                </a:solidFill>
              </a:rPr>
              <a:t>Вокали́з</a:t>
            </a:r>
            <a:r>
              <a:rPr lang="ru-RU" sz="3600" dirty="0"/>
              <a:t> </a:t>
            </a:r>
            <a:endParaRPr lang="ru-RU" sz="3600" dirty="0" smtClean="0"/>
          </a:p>
          <a:p>
            <a:pPr marL="742950" indent="-742950" algn="ctr">
              <a:buNone/>
            </a:pP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ru-RU" sz="3600" dirty="0">
                <a:solidFill>
                  <a:srgbClr val="FF0000"/>
                </a:solidFill>
              </a:rPr>
              <a:t>от </a:t>
            </a:r>
            <a:r>
              <a:rPr lang="ru-RU" sz="3600" u="sng" dirty="0">
                <a:solidFill>
                  <a:srgbClr val="FF0000"/>
                </a:solidFill>
                <a:hlinkClick r:id="rId3" tooltip="Латинский язык"/>
              </a:rPr>
              <a:t>лат.</a:t>
            </a:r>
            <a:r>
              <a:rPr lang="ru-RU" sz="3600" dirty="0">
                <a:solidFill>
                  <a:srgbClr val="FF0000"/>
                </a:solidFill>
              </a:rPr>
              <a:t> </a:t>
            </a:r>
            <a:r>
              <a:rPr lang="la-Latn" sz="3600" i="1" dirty="0">
                <a:solidFill>
                  <a:srgbClr val="FF0000"/>
                </a:solidFill>
              </a:rPr>
              <a:t>vocalis</a:t>
            </a:r>
            <a:r>
              <a:rPr lang="ru-RU" sz="3600" dirty="0">
                <a:solidFill>
                  <a:srgbClr val="FF0000"/>
                </a:solidFill>
              </a:rPr>
              <a:t> — звучащий, поющий) — </a:t>
            </a:r>
            <a:r>
              <a:rPr lang="ru-RU" sz="3600" u="sng" dirty="0">
                <a:solidFill>
                  <a:srgbClr val="FF0000"/>
                </a:solidFill>
                <a:hlinkClick r:id="rId4" tooltip="Пьеса"/>
              </a:rPr>
              <a:t>музыкальное</a:t>
            </a:r>
            <a:r>
              <a:rPr lang="ru-RU" sz="3600" dirty="0">
                <a:solidFill>
                  <a:srgbClr val="FF0000"/>
                </a:solidFill>
              </a:rPr>
              <a:t> произведение для </a:t>
            </a:r>
            <a:r>
              <a:rPr lang="ru-RU" sz="3600" u="sng" dirty="0">
                <a:solidFill>
                  <a:srgbClr val="000099"/>
                </a:solidFill>
                <a:hlinkClick r:id="rId5" tooltip="Голос"/>
              </a:rPr>
              <a:t>голоса</a:t>
            </a:r>
            <a:r>
              <a:rPr lang="ru-RU" sz="3600" dirty="0">
                <a:solidFill>
                  <a:srgbClr val="FF0000"/>
                </a:solidFill>
              </a:rPr>
              <a:t> без слов.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800000"/>
                </a:solidFill>
              </a:rPr>
              <a:t>      </a:t>
            </a:r>
            <a:r>
              <a:rPr lang="ru-RU" i="1" dirty="0" smtClean="0">
                <a:solidFill>
                  <a:srgbClr val="FF0000"/>
                </a:solidFill>
              </a:rPr>
              <a:t> РОМАНС</a:t>
            </a:r>
            <a:r>
              <a:rPr lang="ru-RU" i="1" dirty="0" smtClean="0"/>
              <a:t> </a:t>
            </a:r>
            <a:r>
              <a:rPr lang="ru-RU" i="1" dirty="0">
                <a:solidFill>
                  <a:srgbClr val="660066"/>
                </a:solidFill>
              </a:rPr>
              <a:t>- это</a:t>
            </a:r>
            <a:r>
              <a:rPr lang="ru-RU" b="1" i="1" dirty="0">
                <a:solidFill>
                  <a:srgbClr val="660066"/>
                </a:solidFill>
              </a:rPr>
              <a:t> </a:t>
            </a:r>
            <a:endParaRPr lang="ru-RU" dirty="0">
              <a:solidFill>
                <a:srgbClr val="660066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ru-RU" sz="4000" b="1" i="1" dirty="0" smtClean="0">
                <a:solidFill>
                  <a:srgbClr val="660066"/>
                </a:solidFill>
              </a:rPr>
              <a:t>   вокальное </a:t>
            </a:r>
            <a:r>
              <a:rPr lang="ru-RU" sz="4000" b="1" i="1" dirty="0">
                <a:solidFill>
                  <a:srgbClr val="660066"/>
                </a:solidFill>
              </a:rPr>
              <a:t>сочинение, написанное для голоса с инструментальным сопровождением, на небольшое стихотворение лирического содержания</a:t>
            </a:r>
            <a:r>
              <a:rPr lang="ru-RU" sz="4000" i="1" dirty="0">
                <a:solidFill>
                  <a:srgbClr val="660066"/>
                </a:solidFill>
              </a:rPr>
              <a:t>.</a:t>
            </a:r>
            <a:endParaRPr lang="ru-RU" sz="40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0" y="1"/>
            <a:ext cx="4497388" cy="785793"/>
          </a:xfrm>
        </p:spPr>
        <p:txBody>
          <a:bodyPr>
            <a:noAutofit/>
          </a:bodyPr>
          <a:lstStyle/>
          <a:p>
            <a:pPr algn="ctr"/>
            <a:r>
              <a:rPr lang="ru-RU" sz="5400" i="1" dirty="0" smtClean="0">
                <a:solidFill>
                  <a:srgbClr val="00B0F0"/>
                </a:solidFill>
              </a:rPr>
              <a:t>ВОКАЛИЗ</a:t>
            </a:r>
            <a:endParaRPr lang="ru-RU" sz="5400" dirty="0">
              <a:solidFill>
                <a:srgbClr val="00B0F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645025" y="1"/>
            <a:ext cx="4041775" cy="785794"/>
          </a:xfrm>
        </p:spPr>
        <p:txBody>
          <a:bodyPr>
            <a:noAutofit/>
          </a:bodyPr>
          <a:lstStyle/>
          <a:p>
            <a:pPr algn="ctr"/>
            <a:r>
              <a:rPr lang="ru-RU" sz="5400" i="1" dirty="0" smtClean="0">
                <a:solidFill>
                  <a:srgbClr val="800000"/>
                </a:solidFill>
              </a:rPr>
              <a:t>РОМАНС</a:t>
            </a:r>
            <a:endParaRPr lang="ru-RU" sz="5400" dirty="0">
              <a:solidFill>
                <a:srgbClr val="800000"/>
              </a:solidFill>
            </a:endParaRPr>
          </a:p>
        </p:txBody>
      </p:sp>
      <p:pic>
        <p:nvPicPr>
          <p:cNvPr id="9" name="Содержимое 8" descr="r10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928662" y="785794"/>
            <a:ext cx="2570636" cy="3665536"/>
          </a:xfrm>
        </p:spPr>
      </p:pic>
      <p:pic>
        <p:nvPicPr>
          <p:cNvPr id="10" name="Содержимое 9" descr="bloom-apple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0" y="3931755"/>
            <a:ext cx="4041775" cy="2926245"/>
          </a:xfrm>
        </p:spPr>
      </p:pic>
      <p:pic>
        <p:nvPicPr>
          <p:cNvPr id="11" name="Рисунок 10" descr="6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314" y="857232"/>
            <a:ext cx="4012688" cy="3143272"/>
          </a:xfrm>
          <a:prstGeom prst="rect">
            <a:avLst/>
          </a:prstGeom>
        </p:spPr>
      </p:pic>
      <p:pic>
        <p:nvPicPr>
          <p:cNvPr id="8" name="Рисунок 7" descr="52308511_5e70525213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7654" y="3786190"/>
            <a:ext cx="4786346" cy="327565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0107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БАРКАРОЛА</a:t>
            </a:r>
            <a:br>
              <a:rPr lang="ru-RU" b="1" dirty="0" smtClean="0">
                <a:solidFill>
                  <a:srgbClr val="800000"/>
                </a:solidFill>
              </a:rPr>
            </a:br>
            <a:r>
              <a:rPr lang="ru-RU" dirty="0" smtClean="0"/>
              <a:t>этим поэтичным, красивым словом называют музыкальный жанр, происхождение которого связано с песнями на воде (от </a:t>
            </a:r>
            <a:r>
              <a:rPr lang="ru-RU" dirty="0" err="1" smtClean="0"/>
              <a:t>итал</a:t>
            </a:r>
            <a:r>
              <a:rPr lang="ru-RU" dirty="0" smtClean="0"/>
              <a:t>. </a:t>
            </a:r>
            <a:r>
              <a:rPr lang="en-US" i="1" dirty="0" err="1" smtClean="0"/>
              <a:t>barkarola</a:t>
            </a:r>
            <a:r>
              <a:rPr lang="ru-RU" dirty="0" smtClean="0"/>
              <a:t>). 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928662" y="4857760"/>
            <a:ext cx="4214842" cy="1268403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rgbClr val="000099"/>
                </a:solidFill>
              </a:rPr>
              <a:t>ВОКАЛЬНЫЕ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1571604" y="5786454"/>
            <a:ext cx="7572396" cy="1071546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rgbClr val="000099"/>
                </a:solidFill>
              </a:rPr>
              <a:t>ИНСТРУМЕНТАЛЬНЫЕ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71546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Феликс  Мендельсон (1809-1847)</a:t>
            </a:r>
            <a:endParaRPr lang="ru-RU" dirty="0"/>
          </a:p>
        </p:txBody>
      </p:sp>
      <p:pic>
        <p:nvPicPr>
          <p:cNvPr id="5" name="Содержимое 4" descr="sm_88456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214554"/>
            <a:ext cx="3512041" cy="464344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071547"/>
            <a:ext cx="9144000" cy="1133317"/>
          </a:xfrm>
        </p:spPr>
        <p:txBody>
          <a:bodyPr>
            <a:normAutofit fontScale="92500" lnSpcReduction="20000"/>
          </a:bodyPr>
          <a:lstStyle/>
          <a:p>
            <a:pPr lvl="8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Песня венецианского гондольера</a:t>
            </a:r>
          </a:p>
          <a:p>
            <a:pPr lvl="8">
              <a:buNone/>
            </a:pPr>
            <a:r>
              <a:rPr lang="ru-RU" sz="2800" b="1" dirty="0" smtClean="0">
                <a:solidFill>
                  <a:srgbClr val="000099"/>
                </a:solidFill>
              </a:rPr>
              <a:t>Из фортепианного цикла «Песни без слов»</a:t>
            </a:r>
            <a:endParaRPr lang="ru-RU" sz="2800" b="1" dirty="0">
              <a:solidFill>
                <a:srgbClr val="000099"/>
              </a:solidFill>
            </a:endParaRPr>
          </a:p>
        </p:txBody>
      </p:sp>
      <p:pic>
        <p:nvPicPr>
          <p:cNvPr id="7" name="Рисунок 6" descr="kulicow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2348880"/>
            <a:ext cx="5436096" cy="450912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рек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590</TotalTime>
  <Words>208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Поток</vt:lpstr>
      <vt:lpstr>Трек</vt:lpstr>
      <vt:lpstr>1_Трек</vt:lpstr>
      <vt:lpstr>Тема Office</vt:lpstr>
      <vt:lpstr>  Жанры вокальной и           инструментальной музыки. </vt:lpstr>
      <vt:lpstr>ВОКАЛЬНАЯ МУЗЫКА — это </vt:lpstr>
      <vt:lpstr>Слайд 3</vt:lpstr>
      <vt:lpstr>Слайд 4</vt:lpstr>
      <vt:lpstr>«Вокализ»    Сергей  Рахманинов                               (1873-1943)</vt:lpstr>
      <vt:lpstr>       РОМАНС - это </vt:lpstr>
      <vt:lpstr>Слайд 7</vt:lpstr>
      <vt:lpstr>БАРКАРОЛА этим поэтичным, красивым словом называют музыкальный жанр, происхождение которого связано с песнями на воде (от итал. barkarola). </vt:lpstr>
      <vt:lpstr>Феликс  Мендельсон (1809-1847)</vt:lpstr>
      <vt:lpstr>Слайд 10</vt:lpstr>
      <vt:lpstr>Михаил   Глинка (1804-1857)</vt:lpstr>
      <vt:lpstr>Слайд 12</vt:lpstr>
      <vt:lpstr>БАРКАРОЛА -  род инструментального или вокального произведения мелодического характера в медленном темпе, связанное с изображением катания на лодке.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Жанры вокальной и инструментальной музыки.</dc:title>
  <dc:creator>Windows XP SP3</dc:creator>
  <cp:lastModifiedBy>User</cp:lastModifiedBy>
  <cp:revision>61</cp:revision>
  <dcterms:created xsi:type="dcterms:W3CDTF">2010-10-17T15:57:45Z</dcterms:created>
  <dcterms:modified xsi:type="dcterms:W3CDTF">2018-09-17T06:18:22Z</dcterms:modified>
</cp:coreProperties>
</file>