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43" d="100"/>
          <a:sy n="43" d="100"/>
        </p:scale>
        <p:origin x="-1459" y="-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ru/kidfun/riddles_mushroom.php" TargetMode="External"/><Relationship Id="rId2" Type="http://schemas.openxmlformats.org/officeDocument/2006/relationships/hyperlink" Target="http://www.solnet.ee/sol/002/z_068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inda6035.ucoz.ru/" TargetMode="External"/><Relationship Id="rId4" Type="http://schemas.openxmlformats.org/officeDocument/2006/relationships/hyperlink" Target="http://www.luchiksveta.ru/zagadki_grib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1"/>
            <a:ext cx="7772400" cy="2763739"/>
          </a:xfrm>
        </p:spPr>
        <p:txBody>
          <a:bodyPr/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Викторина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\Desktop\грибы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36" y="2029089"/>
            <a:ext cx="7529288" cy="42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98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30425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После дождика подружки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 Поселились на опушке.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Шляпы разноцветные —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Самые заметные.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3717032"/>
            <a:ext cx="6923112" cy="2409131"/>
          </a:xfrm>
        </p:spPr>
        <p:txBody>
          <a:bodyPr/>
          <a:lstStyle/>
          <a:p>
            <a:r>
              <a:rPr lang="ru-RU" dirty="0" smtClean="0"/>
              <a:t>Сыроежка</a:t>
            </a:r>
          </a:p>
          <a:p>
            <a:r>
              <a:rPr lang="ru-RU" dirty="0" smtClean="0"/>
              <a:t>Опята</a:t>
            </a:r>
          </a:p>
          <a:p>
            <a:r>
              <a:rPr lang="ru-RU" dirty="0" smtClean="0"/>
              <a:t>Рыжик</a:t>
            </a:r>
          </a:p>
          <a:p>
            <a:r>
              <a:rPr lang="ru-RU" dirty="0" smtClean="0"/>
              <a:t>Подосиновик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5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66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30425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В нежно-розового цвета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 Платьице всегда одета.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Счастье грибникам в лесу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Отыскать её, красу.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3645024"/>
            <a:ext cx="7067128" cy="2481139"/>
          </a:xfrm>
        </p:spPr>
        <p:txBody>
          <a:bodyPr/>
          <a:lstStyle/>
          <a:p>
            <a:r>
              <a:rPr lang="ru-RU" dirty="0" smtClean="0"/>
              <a:t>Волнушка</a:t>
            </a:r>
          </a:p>
          <a:p>
            <a:r>
              <a:rPr lang="ru-RU" dirty="0" smtClean="0"/>
              <a:t>Сыроежка</a:t>
            </a:r>
          </a:p>
          <a:p>
            <a:r>
              <a:rPr lang="ru-RU" dirty="0" smtClean="0"/>
              <a:t>Лисичка</a:t>
            </a:r>
          </a:p>
          <a:p>
            <a:r>
              <a:rPr lang="ru-RU" dirty="0" smtClean="0"/>
              <a:t>Поганка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3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7427168" cy="2304256"/>
          </a:xfrm>
        </p:spPr>
        <p:txBody>
          <a:bodyPr/>
          <a:lstStyle/>
          <a:p>
            <a:r>
              <a:rPr lang="ru-RU" sz="3200" b="1" dirty="0">
                <a:solidFill>
                  <a:srgbClr val="F79646">
                    <a:lumMod val="75000"/>
                  </a:srgbClr>
                </a:solidFill>
                <a:latin typeface="Arial"/>
                <a:ea typeface="Calibri"/>
              </a:rPr>
              <a:t>Нет грибов дружней, чем эти, -</a:t>
            </a:r>
            <a:br>
              <a:rPr lang="ru-RU" sz="3200" b="1" dirty="0">
                <a:solidFill>
                  <a:srgbClr val="F79646">
                    <a:lumMod val="75000"/>
                  </a:srgbClr>
                </a:solidFill>
                <a:latin typeface="Arial"/>
                <a:ea typeface="Calibri"/>
              </a:rPr>
            </a:br>
            <a:r>
              <a:rPr lang="ru-RU" sz="3200" b="1" dirty="0">
                <a:solidFill>
                  <a:srgbClr val="F79646">
                    <a:lumMod val="75000"/>
                  </a:srgbClr>
                </a:solidFill>
                <a:latin typeface="Arial"/>
                <a:ea typeface="Calibri"/>
              </a:rPr>
              <a:t>Знают взрослые и дети, -</a:t>
            </a:r>
            <a:br>
              <a:rPr lang="ru-RU" sz="3200" b="1" dirty="0">
                <a:solidFill>
                  <a:srgbClr val="F79646">
                    <a:lumMod val="75000"/>
                  </a:srgbClr>
                </a:solidFill>
                <a:latin typeface="Arial"/>
                <a:ea typeface="Calibri"/>
              </a:rPr>
            </a:br>
            <a:r>
              <a:rPr lang="ru-RU" sz="3200" b="1" dirty="0">
                <a:solidFill>
                  <a:srgbClr val="F79646">
                    <a:lumMod val="75000"/>
                  </a:srgbClr>
                </a:solidFill>
                <a:latin typeface="Arial"/>
                <a:ea typeface="Calibri"/>
              </a:rPr>
              <a:t>На пеньках растут в лесу,</a:t>
            </a:r>
            <a:br>
              <a:rPr lang="ru-RU" sz="3200" b="1" dirty="0">
                <a:solidFill>
                  <a:srgbClr val="F79646">
                    <a:lumMod val="75000"/>
                  </a:srgbClr>
                </a:solidFill>
                <a:latin typeface="Arial"/>
                <a:ea typeface="Calibri"/>
              </a:rPr>
            </a:br>
            <a:r>
              <a:rPr lang="ru-RU" sz="3200" b="1" dirty="0">
                <a:solidFill>
                  <a:srgbClr val="F79646">
                    <a:lumMod val="75000"/>
                  </a:srgbClr>
                </a:solidFill>
                <a:latin typeface="Arial"/>
                <a:ea typeface="Calibri"/>
              </a:rPr>
              <a:t>Как веснушки на носу.</a:t>
            </a:r>
            <a:br>
              <a:rPr lang="ru-RU" sz="3200" b="1" dirty="0">
                <a:solidFill>
                  <a:srgbClr val="F79646">
                    <a:lumMod val="75000"/>
                  </a:srgbClr>
                </a:solidFill>
                <a:latin typeface="Arial"/>
                <a:ea typeface="Calibri"/>
              </a:rPr>
            </a:br>
            <a:r>
              <a:rPr lang="ru-RU" sz="3200" b="1" dirty="0" smtClean="0">
                <a:solidFill>
                  <a:srgbClr val="F79646">
                    <a:lumMod val="75000"/>
                  </a:srgbClr>
                </a:solidFill>
                <a:latin typeface="Arial"/>
                <a:ea typeface="Calibri"/>
              </a:rPr>
              <a:t/>
            </a:r>
            <a:br>
              <a:rPr lang="ru-RU" sz="3200" b="1" dirty="0" smtClean="0">
                <a:solidFill>
                  <a:srgbClr val="F79646">
                    <a:lumMod val="75000"/>
                  </a:srgbClr>
                </a:solidFill>
                <a:latin typeface="Arial"/>
                <a:ea typeface="Calibri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3573016"/>
            <a:ext cx="6995120" cy="2553147"/>
          </a:xfrm>
        </p:spPr>
        <p:txBody>
          <a:bodyPr/>
          <a:lstStyle/>
          <a:p>
            <a:r>
              <a:rPr lang="ru-RU" dirty="0" smtClean="0"/>
              <a:t>Опята</a:t>
            </a:r>
          </a:p>
          <a:p>
            <a:r>
              <a:rPr lang="ru-RU" dirty="0" smtClean="0"/>
              <a:t>Маслята</a:t>
            </a:r>
          </a:p>
          <a:p>
            <a:r>
              <a:rPr lang="ru-RU" dirty="0" smtClean="0"/>
              <a:t>Сыроежки</a:t>
            </a:r>
          </a:p>
          <a:p>
            <a:r>
              <a:rPr lang="ru-RU" dirty="0" smtClean="0"/>
              <a:t>Поганки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37012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68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08823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 мягкой травке на опушке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Всюду рыженькие ушки.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Золотистые сестрички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rgbClr val="F79646">
                    <a:lumMod val="75000"/>
                  </a:srgbClr>
                </a:solidFill>
              </a:rPr>
              <a:t>Называются…</a:t>
            </a:r>
            <a:br>
              <a:rPr lang="ru-RU" sz="3200" b="1" dirty="0">
                <a:solidFill>
                  <a:srgbClr val="F79646">
                    <a:lumMod val="75000"/>
                  </a:srgb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356992"/>
            <a:ext cx="7056784" cy="2769171"/>
          </a:xfrm>
        </p:spPr>
        <p:txBody>
          <a:bodyPr/>
          <a:lstStyle/>
          <a:p>
            <a:r>
              <a:rPr lang="ru-RU" dirty="0" smtClean="0"/>
              <a:t>Лисички</a:t>
            </a:r>
          </a:p>
          <a:p>
            <a:r>
              <a:rPr lang="ru-RU" dirty="0" smtClean="0"/>
              <a:t>Рыжики</a:t>
            </a:r>
          </a:p>
          <a:p>
            <a:r>
              <a:rPr lang="ru-RU" dirty="0" smtClean="0"/>
              <a:t>Сыроежки</a:t>
            </a:r>
          </a:p>
          <a:p>
            <a:r>
              <a:rPr lang="ru-RU" dirty="0" smtClean="0"/>
              <a:t>Волнушки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30" y="3140968"/>
            <a:ext cx="310416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88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088232"/>
          </a:xfrm>
        </p:spPr>
        <p:txBody>
          <a:bodyPr/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Посмотрите-ка, ребята: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Тут - лисички, там - опята,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Ну, а это, на полянке,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Ядовитые?..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</a:b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3356992"/>
            <a:ext cx="7211144" cy="2769171"/>
          </a:xfrm>
        </p:spPr>
        <p:txBody>
          <a:bodyPr/>
          <a:lstStyle/>
          <a:p>
            <a:r>
              <a:rPr lang="ru-RU" dirty="0" smtClean="0"/>
              <a:t>Поганки</a:t>
            </a:r>
          </a:p>
          <a:p>
            <a:r>
              <a:rPr lang="ru-RU" dirty="0" smtClean="0"/>
              <a:t>Волнушки</a:t>
            </a:r>
          </a:p>
          <a:p>
            <a:r>
              <a:rPr lang="ru-RU" dirty="0" smtClean="0"/>
              <a:t>Опята</a:t>
            </a:r>
          </a:p>
          <a:p>
            <a:r>
              <a:rPr lang="ru-RU" dirty="0" smtClean="0"/>
              <a:t>Сыроежки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50958"/>
            <a:ext cx="4344482" cy="325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1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37626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Этот гриб почти домашний,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 Он растет в подвале нашем,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Вкусный из него бульон,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Это белый…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573016"/>
            <a:ext cx="7427168" cy="2553147"/>
          </a:xfrm>
        </p:spPr>
        <p:txBody>
          <a:bodyPr/>
          <a:lstStyle/>
          <a:p>
            <a:r>
              <a:rPr lang="ru-RU" dirty="0" smtClean="0"/>
              <a:t>Шампиньон</a:t>
            </a:r>
          </a:p>
          <a:p>
            <a:r>
              <a:rPr lang="ru-RU" dirty="0" smtClean="0"/>
              <a:t>Белый гриб</a:t>
            </a:r>
          </a:p>
          <a:p>
            <a:r>
              <a:rPr lang="ru-RU" dirty="0" smtClean="0"/>
              <a:t>Груздь</a:t>
            </a:r>
          </a:p>
          <a:p>
            <a:r>
              <a:rPr lang="ru-RU" dirty="0" smtClean="0"/>
              <a:t>Волнушка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0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7427168" cy="244827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И зимой нам пригодится,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 Вырастает он в теплице.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Не грибок, а неженка,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Это наша…</a:t>
            </a:r>
            <a:r>
              <a:rPr lang="ru-RU" sz="3200" dirty="0">
                <a:solidFill>
                  <a:srgbClr val="11111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r>
              <a:rPr lang="ru-RU" sz="3200" dirty="0" smtClean="0">
                <a:ea typeface="Calibri"/>
                <a:cs typeface="Times New Roman"/>
              </a:rPr>
              <a:t/>
            </a:r>
            <a:br>
              <a:rPr lang="ru-RU" sz="3200" dirty="0" smtClean="0">
                <a:ea typeface="Calibri"/>
                <a:cs typeface="Times New Roman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429000"/>
            <a:ext cx="6912767" cy="2697163"/>
          </a:xfrm>
        </p:spPr>
        <p:txBody>
          <a:bodyPr/>
          <a:lstStyle/>
          <a:p>
            <a:r>
              <a:rPr lang="ru-RU" dirty="0" err="1" smtClean="0"/>
              <a:t>Вешенка</a:t>
            </a:r>
            <a:endParaRPr lang="ru-RU" dirty="0" smtClean="0"/>
          </a:p>
          <a:p>
            <a:r>
              <a:rPr lang="ru-RU" dirty="0" smtClean="0"/>
              <a:t>Сыроежка</a:t>
            </a:r>
          </a:p>
          <a:p>
            <a:r>
              <a:rPr lang="ru-RU" dirty="0" smtClean="0"/>
              <a:t>Волнушка</a:t>
            </a:r>
          </a:p>
          <a:p>
            <a:r>
              <a:rPr lang="ru-RU" dirty="0" smtClean="0"/>
              <a:t>Лисичка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0" y="3501008"/>
            <a:ext cx="36484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90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859216" cy="2376264"/>
          </a:xfrm>
        </p:spPr>
        <p:txBody>
          <a:bodyPr/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Возле леса на опушке,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Украшая темный бор,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Вырос пестрый, как Петрушка,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Ядовитый...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</a:b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3284984"/>
            <a:ext cx="7211144" cy="2841179"/>
          </a:xfrm>
        </p:spPr>
        <p:txBody>
          <a:bodyPr/>
          <a:lstStyle/>
          <a:p>
            <a:r>
              <a:rPr lang="ru-RU" dirty="0" smtClean="0"/>
              <a:t>Мухомор</a:t>
            </a:r>
          </a:p>
          <a:p>
            <a:r>
              <a:rPr lang="ru-RU" dirty="0" smtClean="0"/>
              <a:t>Опёнок</a:t>
            </a:r>
          </a:p>
          <a:p>
            <a:r>
              <a:rPr lang="ru-RU" dirty="0" smtClean="0"/>
              <a:t>Боровик</a:t>
            </a:r>
          </a:p>
          <a:p>
            <a:r>
              <a:rPr lang="ru-RU" dirty="0" smtClean="0"/>
              <a:t>Маслёнок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356992"/>
            <a:ext cx="388843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08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560840" cy="223224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Этот гриб найдёшь весной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опушечке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лесной.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Весь в морщинках старичок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 именем смешным…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356992"/>
            <a:ext cx="7355160" cy="2769171"/>
          </a:xfrm>
        </p:spPr>
        <p:txBody>
          <a:bodyPr/>
          <a:lstStyle/>
          <a:p>
            <a:r>
              <a:rPr lang="ru-RU" dirty="0" smtClean="0"/>
              <a:t>Сморчок</a:t>
            </a:r>
          </a:p>
          <a:p>
            <a:r>
              <a:rPr lang="ru-RU" dirty="0" smtClean="0"/>
              <a:t>Дождевик</a:t>
            </a:r>
          </a:p>
          <a:p>
            <a:r>
              <a:rPr lang="ru-RU" dirty="0" smtClean="0"/>
              <a:t>Мухомор</a:t>
            </a:r>
          </a:p>
          <a:p>
            <a:r>
              <a:rPr lang="ru-RU" dirty="0" smtClean="0"/>
              <a:t>Шампиньон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8" y="3284984"/>
            <a:ext cx="3864429" cy="289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0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16224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Ох, чудак, п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ускай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бы лез, </a:t>
            </a:r>
            <a:b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В заросли под лапки: </a:t>
            </a:r>
            <a:b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Прибегут ребята в лес, </a:t>
            </a:r>
            <a:b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Брать такие шапки.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т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42484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9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296144"/>
          </a:xfrm>
        </p:spPr>
        <p:txBody>
          <a:bodyPr/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Здравствуй лес, дремучий лес,</a:t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Полный сказок и чудес!</a:t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420888"/>
            <a:ext cx="6851104" cy="370527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/>
                <a:cs typeface="Calibri"/>
              </a:rPr>
              <a:t>Хорошо бродить с лукошком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/>
                <a:cs typeface="Calibri"/>
              </a:rPr>
              <a:t>Вдоль опушек и полян!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/>
                <a:cs typeface="Calibri"/>
              </a:rPr>
              <a:t>Мы идем и под ногами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/>
                <a:cs typeface="Calibri"/>
              </a:rPr>
              <a:t>Слышен шорох золотой.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/>
                <a:cs typeface="Calibri"/>
              </a:rPr>
              <a:t>Пахнет влажными грибами,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/>
                <a:cs typeface="Calibri"/>
              </a:rPr>
              <a:t>Пахнет свежестью лесной.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a typeface="Calibri"/>
                <a:cs typeface="Times New Roman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7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547664" y="1772816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Загадки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про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грибы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:  </a:t>
            </a:r>
            <a:r>
              <a:rPr lang="ru-RU" sz="1600" dirty="0">
                <a:solidFill>
                  <a:srgbClr val="9BBB59">
                    <a:lumMod val="50000"/>
                  </a:srgbClr>
                </a:solidFill>
                <a:latin typeface="Arial" charset="0"/>
                <a:hlinkClick r:id="rId2"/>
              </a:rPr>
              <a:t>http://www.solnet.ee/sol/002/z_068.html</a:t>
            </a:r>
            <a:endParaRPr lang="ru-RU" sz="1600" dirty="0">
              <a:solidFill>
                <a:srgbClr val="9BBB59">
                  <a:lumMod val="50000"/>
                </a:srgbClr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9BBB59">
                    <a:lumMod val="50000"/>
                  </a:srgbClr>
                </a:solidFill>
                <a:latin typeface="Arial" charset="0"/>
              </a:rPr>
              <a:t>                          </a:t>
            </a:r>
            <a:r>
              <a:rPr lang="ru-RU" sz="1600" dirty="0" smtClean="0">
                <a:solidFill>
                  <a:srgbClr val="9BBB59">
                    <a:lumMod val="50000"/>
                  </a:srgbClr>
                </a:solidFill>
                <a:latin typeface="Arial" charset="0"/>
              </a:rPr>
              <a:t>          </a:t>
            </a:r>
            <a:r>
              <a:rPr lang="en-US" sz="1600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hlinkClick r:id="rId3"/>
              </a:rPr>
              <a:t>http</a:t>
            </a:r>
            <a:r>
              <a:rPr lang="ru-RU" sz="1600" dirty="0">
                <a:solidFill>
                  <a:srgbClr val="9BBB59">
                    <a:lumMod val="50000"/>
                  </a:srgbClr>
                </a:solidFill>
                <a:latin typeface="Arial" charset="0"/>
                <a:hlinkClick r:id="rId3"/>
              </a:rPr>
              <a:t>://</a:t>
            </a:r>
            <a:r>
              <a:rPr lang="en-US" sz="1600" dirty="0" err="1">
                <a:solidFill>
                  <a:srgbClr val="9BBB59">
                    <a:lumMod val="50000"/>
                  </a:srgbClr>
                </a:solidFill>
                <a:latin typeface="Arial" charset="0"/>
                <a:hlinkClick r:id="rId3"/>
              </a:rPr>
              <a:t>allforchildren</a:t>
            </a:r>
            <a:r>
              <a:rPr lang="ru-RU" sz="1600" dirty="0">
                <a:solidFill>
                  <a:srgbClr val="9BBB59">
                    <a:lumMod val="50000"/>
                  </a:srgbClr>
                </a:solidFill>
                <a:latin typeface="Arial" charset="0"/>
                <a:hlinkClick r:id="rId3"/>
              </a:rPr>
              <a:t>.</a:t>
            </a:r>
            <a:r>
              <a:rPr lang="en-US" sz="1600" dirty="0" err="1">
                <a:solidFill>
                  <a:srgbClr val="9BBB59">
                    <a:lumMod val="50000"/>
                  </a:srgbClr>
                </a:solidFill>
                <a:latin typeface="Arial" charset="0"/>
                <a:hlinkClick r:id="rId3"/>
              </a:rPr>
              <a:t>ru</a:t>
            </a:r>
            <a:r>
              <a:rPr lang="ru-RU" sz="1600" dirty="0">
                <a:solidFill>
                  <a:srgbClr val="9BBB59">
                    <a:lumMod val="50000"/>
                  </a:srgbClr>
                </a:solidFill>
                <a:latin typeface="Arial" charset="0"/>
                <a:hlinkClick r:id="rId3"/>
              </a:rPr>
              <a:t>/</a:t>
            </a:r>
            <a:r>
              <a:rPr lang="en-US" sz="1600" dirty="0" err="1">
                <a:solidFill>
                  <a:srgbClr val="9BBB59">
                    <a:lumMod val="50000"/>
                  </a:srgbClr>
                </a:solidFill>
                <a:latin typeface="Arial" charset="0"/>
                <a:hlinkClick r:id="rId3"/>
              </a:rPr>
              <a:t>kidfun</a:t>
            </a:r>
            <a:r>
              <a:rPr lang="ru-RU" sz="1600" dirty="0">
                <a:solidFill>
                  <a:srgbClr val="9BBB59">
                    <a:lumMod val="50000"/>
                  </a:srgbClr>
                </a:solidFill>
                <a:latin typeface="Arial" charset="0"/>
                <a:hlinkClick r:id="rId3"/>
              </a:rPr>
              <a:t>/</a:t>
            </a:r>
            <a:r>
              <a:rPr lang="en-US" sz="1600" dirty="0">
                <a:solidFill>
                  <a:srgbClr val="9BBB59">
                    <a:lumMod val="50000"/>
                  </a:srgbClr>
                </a:solidFill>
                <a:latin typeface="Arial" charset="0"/>
                <a:hlinkClick r:id="rId3"/>
              </a:rPr>
              <a:t>riddles</a:t>
            </a:r>
            <a:r>
              <a:rPr lang="ru-RU" sz="1600" dirty="0">
                <a:solidFill>
                  <a:srgbClr val="9BBB59">
                    <a:lumMod val="50000"/>
                  </a:srgbClr>
                </a:solidFill>
                <a:latin typeface="Arial" charset="0"/>
                <a:hlinkClick r:id="rId3"/>
              </a:rPr>
              <a:t>_</a:t>
            </a:r>
            <a:r>
              <a:rPr lang="en-US" sz="1600" dirty="0">
                <a:solidFill>
                  <a:srgbClr val="9BBB59">
                    <a:lumMod val="50000"/>
                  </a:srgbClr>
                </a:solidFill>
                <a:latin typeface="Arial" charset="0"/>
                <a:hlinkClick r:id="rId3"/>
              </a:rPr>
              <a:t>mushroom</a:t>
            </a:r>
            <a:r>
              <a:rPr lang="ru-RU" sz="1600" dirty="0">
                <a:solidFill>
                  <a:srgbClr val="9BBB59">
                    <a:lumMod val="50000"/>
                  </a:srgbClr>
                </a:solidFill>
                <a:latin typeface="Arial" charset="0"/>
                <a:hlinkClick r:id="rId3"/>
              </a:rPr>
              <a:t>.</a:t>
            </a:r>
            <a:r>
              <a:rPr lang="en-US" sz="1600" dirty="0" err="1">
                <a:solidFill>
                  <a:srgbClr val="9BBB59">
                    <a:lumMod val="50000"/>
                  </a:srgbClr>
                </a:solidFill>
                <a:latin typeface="Arial" charset="0"/>
                <a:hlinkClick r:id="rId3"/>
              </a:rPr>
              <a:t>php</a:t>
            </a:r>
            <a:endParaRPr lang="ru-RU" sz="1600" dirty="0">
              <a:solidFill>
                <a:srgbClr val="9BBB59">
                  <a:lumMod val="50000"/>
                </a:srgbClr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9BBB59">
                    <a:lumMod val="50000"/>
                  </a:srgbClr>
                </a:solidFill>
                <a:latin typeface="Arial" charset="0"/>
              </a:rPr>
              <a:t>                                </a:t>
            </a:r>
            <a:r>
              <a:rPr lang="ru-RU" sz="1600" dirty="0" smtClean="0">
                <a:solidFill>
                  <a:srgbClr val="9BBB59">
                    <a:lumMod val="50000"/>
                  </a:srgbClr>
                </a:solidFill>
                <a:latin typeface="Arial" charset="0"/>
              </a:rPr>
              <a:t>    </a:t>
            </a:r>
            <a:r>
              <a:rPr lang="ru-RU" sz="1600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hlinkClick r:id="rId4"/>
              </a:rPr>
              <a:t>http</a:t>
            </a:r>
            <a:r>
              <a:rPr lang="ru-RU" sz="1600" dirty="0">
                <a:solidFill>
                  <a:srgbClr val="9BBB59">
                    <a:lumMod val="50000"/>
                  </a:srgbClr>
                </a:solidFill>
                <a:latin typeface="Arial" charset="0"/>
                <a:hlinkClick r:id="rId4"/>
              </a:rPr>
              <a:t>://</a:t>
            </a:r>
            <a:r>
              <a:rPr lang="ru-RU" sz="1600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hlinkClick r:id="rId4"/>
              </a:rPr>
              <a:t>www.luchiksveta.ru/zagadki_grib.html</a:t>
            </a:r>
            <a:endParaRPr lang="ru-RU" sz="1600" dirty="0">
              <a:solidFill>
                <a:srgbClr val="9BBB59">
                  <a:lumMod val="50000"/>
                </a:srgbClr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9BBB59">
                  <a:lumMod val="50000"/>
                </a:srgbClr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Шаблон презентации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:</a:t>
            </a:r>
            <a:r>
              <a:rPr lang="ru-RU" dirty="0">
                <a:solidFill>
                  <a:srgbClr val="9BBB59">
                    <a:lumMod val="75000"/>
                  </a:srgbClr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Фокина </a:t>
            </a:r>
            <a:r>
              <a:rPr lang="ru-RU" sz="16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Лидия </a:t>
            </a:r>
            <a:r>
              <a:rPr lang="ru-RU" sz="1600" b="1" dirty="0" err="1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Петровнаучитель</a:t>
            </a:r>
            <a:r>
              <a:rPr lang="ru-RU" sz="16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начальных </a:t>
            </a:r>
            <a:r>
              <a:rPr lang="ru-RU" sz="16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классов МКОУ </a:t>
            </a:r>
            <a:r>
              <a:rPr lang="ru-RU" sz="16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«СОШ ст. </a:t>
            </a:r>
            <a:r>
              <a:rPr lang="ru-RU" sz="16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Евсино» </a:t>
            </a:r>
            <a:r>
              <a:rPr lang="ru-RU" sz="1600" b="1" dirty="0" err="1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Искитимского</a:t>
            </a:r>
            <a:r>
              <a:rPr lang="ru-RU" sz="16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Новосибирской области  /</a:t>
            </a:r>
            <a:r>
              <a:rPr lang="en-US" sz="16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http://linda6035.ucoz.ru/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 </a:t>
            </a:r>
            <a:r>
              <a:rPr lang="ru-RU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Пономарева Наталья Ивановна,</a:t>
            </a:r>
            <a:endParaRPr lang="ru-RU" b="1" dirty="0">
              <a:solidFill>
                <a:srgbClr val="9BBB5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начальных классов </a:t>
            </a:r>
            <a:r>
              <a:rPr lang="ru-RU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МКОУ «</a:t>
            </a:r>
            <a:r>
              <a:rPr lang="ru-RU" b="1" dirty="0" err="1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Сотницынская</a:t>
            </a:r>
            <a:r>
              <a:rPr lang="ru-RU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СШ» </a:t>
            </a:r>
            <a:r>
              <a:rPr lang="ru-RU" b="1" dirty="0" err="1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Сасовского</a:t>
            </a:r>
            <a:r>
              <a:rPr lang="ru-RU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Рязанской области</a:t>
            </a:r>
            <a:endParaRPr lang="ru-RU" b="1" dirty="0">
              <a:solidFill>
                <a:srgbClr val="9BBB5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9BBB59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1124745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79646">
                    <a:lumMod val="75000"/>
                  </a:srgbClr>
                </a:solidFill>
                <a:latin typeface="Monotype Corsiva" pitchFamily="66" charset="0"/>
              </a:rPr>
              <a:t>Информационные источники</a:t>
            </a:r>
          </a:p>
          <a:p>
            <a:pPr algn="ctr"/>
            <a:endParaRPr lang="ru-RU" sz="2400" dirty="0" smtClean="0">
              <a:solidFill>
                <a:srgbClr val="9BBB59">
                  <a:lumMod val="75000"/>
                </a:srgb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Отгадай загадку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844824"/>
            <a:ext cx="6264696" cy="4281339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Когда за грибами,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лес ты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пойдешь, 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Её непременно с собою берешь. </a:t>
            </a:r>
            <a:endParaRPr lang="ru-RU" dirty="0"/>
          </a:p>
        </p:txBody>
      </p:sp>
      <p:pic>
        <p:nvPicPr>
          <p:cNvPr id="2051" name="Picture 3" descr="C:\Users\т\Desktop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1"/>
            <a:ext cx="5040560" cy="116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91049"/>
            <a:ext cx="2448272" cy="179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99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211144" cy="2232248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     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Ножка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как бочонок,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       К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шляпке лист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прилип.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Молодой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точёный,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        Крепкий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, крепкий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гриб.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429000"/>
            <a:ext cx="4680520" cy="2697163"/>
          </a:xfrm>
        </p:spPr>
        <p:txBody>
          <a:bodyPr/>
          <a:lstStyle/>
          <a:p>
            <a:r>
              <a:rPr lang="ru-RU" dirty="0" smtClean="0"/>
              <a:t>Боровик, белый гриб</a:t>
            </a:r>
          </a:p>
          <a:p>
            <a:r>
              <a:rPr lang="ru-RU" dirty="0" smtClean="0"/>
              <a:t>Подберёзовик</a:t>
            </a:r>
          </a:p>
          <a:p>
            <a:r>
              <a:rPr lang="ru-RU" dirty="0" smtClean="0"/>
              <a:t>Подосиновик</a:t>
            </a:r>
          </a:p>
          <a:p>
            <a:r>
              <a:rPr lang="ru-RU" dirty="0" err="1" smtClean="0"/>
              <a:t>Поддубник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3068960"/>
            <a:ext cx="2735940" cy="317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3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003232" cy="208823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Притаился незаметно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Под берёзой в холодке,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Гриб коричневого цвета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На пятнистом корешке.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068960"/>
            <a:ext cx="4752528" cy="3057203"/>
          </a:xfrm>
        </p:spPr>
        <p:txBody>
          <a:bodyPr/>
          <a:lstStyle/>
          <a:p>
            <a:r>
              <a:rPr lang="ru-RU" dirty="0" smtClean="0"/>
              <a:t>Подберёзовик</a:t>
            </a:r>
          </a:p>
          <a:p>
            <a:r>
              <a:rPr lang="ru-RU" dirty="0" smtClean="0"/>
              <a:t>Маслёнок</a:t>
            </a:r>
          </a:p>
          <a:p>
            <a:r>
              <a:rPr lang="ru-RU" dirty="0" smtClean="0"/>
              <a:t>Опёнок</a:t>
            </a:r>
          </a:p>
          <a:p>
            <a:r>
              <a:rPr lang="ru-RU" dirty="0" smtClean="0"/>
              <a:t>Моховик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3816423" cy="300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71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72819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Я родился в день дождливый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Под осиной молодой,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Круглый, гладенький, красивый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 ножкой толстой и прямой.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3140968"/>
            <a:ext cx="6768752" cy="2985195"/>
          </a:xfrm>
        </p:spPr>
        <p:txBody>
          <a:bodyPr/>
          <a:lstStyle/>
          <a:p>
            <a:r>
              <a:rPr lang="ru-RU" dirty="0" smtClean="0"/>
              <a:t>Подосиновик</a:t>
            </a:r>
          </a:p>
          <a:p>
            <a:r>
              <a:rPr lang="ru-RU" dirty="0" smtClean="0"/>
              <a:t>Подберёзовик</a:t>
            </a:r>
          </a:p>
          <a:p>
            <a:r>
              <a:rPr lang="ru-RU" dirty="0" smtClean="0"/>
              <a:t>Боровик.</a:t>
            </a:r>
          </a:p>
          <a:p>
            <a:r>
              <a:rPr lang="ru-RU" dirty="0" smtClean="0"/>
              <a:t>Моховик</a:t>
            </a:r>
            <a:endParaRPr lang="ru-RU" dirty="0"/>
          </a:p>
        </p:txBody>
      </p:sp>
      <p:pic>
        <p:nvPicPr>
          <p:cNvPr id="1026" name="Picture 2" descr="C:\Users\т\Desktop\image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95637"/>
            <a:ext cx="2664296" cy="28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351440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Он растет где есть березы,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 Любит дождь, туман и росы,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 Сверху шляпки есть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ворсинки.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Снизу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— белые пластинки.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                              Для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засолки лучший он,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С незапамятных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времен.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Кто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же будет он таков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В славной армии грибов?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789040"/>
            <a:ext cx="7427168" cy="2337123"/>
          </a:xfrm>
        </p:spPr>
        <p:txBody>
          <a:bodyPr/>
          <a:lstStyle/>
          <a:p>
            <a:r>
              <a:rPr lang="ru-RU" dirty="0" smtClean="0"/>
              <a:t>Груздь</a:t>
            </a:r>
          </a:p>
          <a:p>
            <a:r>
              <a:rPr lang="ru-RU" dirty="0" smtClean="0"/>
              <a:t>Подберёзовик</a:t>
            </a:r>
          </a:p>
          <a:p>
            <a:r>
              <a:rPr lang="ru-RU" dirty="0" smtClean="0"/>
              <a:t>Рыжик</a:t>
            </a:r>
          </a:p>
          <a:p>
            <a:r>
              <a:rPr lang="ru-RU" dirty="0" smtClean="0"/>
              <a:t>Маслёнок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0" y="3753036"/>
            <a:ext cx="3792422" cy="28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5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30425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В хвойном лесу растет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паренёк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,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В рыженькой шляпке рыжий грибок.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Стоит задеть — и из рыженькой ножки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 Вдруг побегут рыже-рыжие слезки.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501008"/>
            <a:ext cx="7571184" cy="2625155"/>
          </a:xfrm>
        </p:spPr>
        <p:txBody>
          <a:bodyPr/>
          <a:lstStyle/>
          <a:p>
            <a:r>
              <a:rPr lang="ru-RU" dirty="0" smtClean="0"/>
              <a:t>Рыжик</a:t>
            </a:r>
          </a:p>
          <a:p>
            <a:r>
              <a:rPr lang="ru-RU" dirty="0" smtClean="0"/>
              <a:t>Маслёнок</a:t>
            </a:r>
          </a:p>
          <a:p>
            <a:r>
              <a:rPr lang="ru-RU" dirty="0" smtClean="0"/>
              <a:t>Подосиновик</a:t>
            </a:r>
          </a:p>
          <a:p>
            <a:r>
              <a:rPr lang="ru-RU" dirty="0" smtClean="0"/>
              <a:t>Боровик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66982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7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643192" cy="259228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Масла нет во мне нисколько,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Я съедобный гриб и только.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Кто—то так меня назвал,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Чтоб ты сразу угадал.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573016"/>
            <a:ext cx="7139136" cy="2553147"/>
          </a:xfrm>
        </p:spPr>
        <p:txBody>
          <a:bodyPr/>
          <a:lstStyle/>
          <a:p>
            <a:r>
              <a:rPr lang="ru-RU" dirty="0" smtClean="0"/>
              <a:t>Маслёнок</a:t>
            </a:r>
          </a:p>
          <a:p>
            <a:r>
              <a:rPr lang="ru-RU" dirty="0" smtClean="0"/>
              <a:t>Моховик</a:t>
            </a:r>
          </a:p>
          <a:p>
            <a:r>
              <a:rPr lang="ru-RU" dirty="0" smtClean="0"/>
              <a:t>Опёнок</a:t>
            </a:r>
          </a:p>
          <a:p>
            <a:r>
              <a:rPr lang="ru-RU" dirty="0" smtClean="0"/>
              <a:t>Дождевик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91018"/>
            <a:ext cx="3528392" cy="26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67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250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1_Тема Office</vt:lpstr>
      <vt:lpstr>Викторина</vt:lpstr>
      <vt:lpstr>Здравствуй лес, дремучий лес, Полный сказок и чудес! </vt:lpstr>
      <vt:lpstr>Отгадай загадку</vt:lpstr>
      <vt:lpstr>      Ножка как бочонок,        К шляпке лист прилип. Молодой точёный,         Крепкий, крепкий гриб.</vt:lpstr>
      <vt:lpstr>Притаился незаметно  Под берёзой в холодке, Гриб коричневого цвета На пятнистом корешке.</vt:lpstr>
      <vt:lpstr>Я родился в день дождливый Под осиной молодой, Круглый, гладенький, красивый С ножкой толстой и прямой. </vt:lpstr>
      <vt:lpstr>Он растет где есть березы,  Любит дождь, туман и росы,  Сверху шляпки есть ворсинки. Снизу — белые пластинки.                                Для засолки лучший он,  С незапамятных времен.  Кто же будет он таков  В славной армии грибов? </vt:lpstr>
      <vt:lpstr>В хвойном лесу растет паренёк,  В рыженькой шляпке рыжий грибок.  Стоит задеть — и из рыженькой ножки  Вдруг побегут рыже-рыжие слезки. </vt:lpstr>
      <vt:lpstr>Масла нет во мне нисколько,  Я съедобный гриб и только.  Кто—то так меня назвал,  Чтоб ты сразу угадал.</vt:lpstr>
      <vt:lpstr>После дождика подружки  Поселились на опушке.  Шляпы разноцветные —  Самые заметные. </vt:lpstr>
      <vt:lpstr>В нежно-розового цвета  Платьице всегда одета.  Счастье грибникам в лесу  Отыскать её, красу. </vt:lpstr>
      <vt:lpstr>Нет грибов дружней, чем эти, - Знают взрослые и дети, - На пеньках растут в лесу, Как веснушки на носу.  </vt:lpstr>
      <vt:lpstr>В мягкой травке на опушке Всюду рыженькие ушки.  Золотистые сестрички Называются…  </vt:lpstr>
      <vt:lpstr>Посмотрите-ка, ребята: Тут - лисички, там - опята, Ну, а это, на полянке, Ядовитые?.. </vt:lpstr>
      <vt:lpstr>Этот гриб почти домашний,  Он растет в подвале нашем,  Вкусный из него бульон,  Это белый…</vt:lpstr>
      <vt:lpstr>И зимой нам пригодится,  Вырастает он в теплице.  Не грибок, а неженка,  Это наша…   </vt:lpstr>
      <vt:lpstr>Возле леса на опушке, Украшая темный бор, Вырос пестрый, как Петрушка, Ядовитый... </vt:lpstr>
      <vt:lpstr>Этот гриб найдёшь весной На опушечке лесной. Весь в морщинках старичок С именем смешным…</vt:lpstr>
      <vt:lpstr>Ох, чудак, пускай бы лез,  В заросли под лапки:  Прибегут ребята в лес,  Брать такие шапки.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т</cp:lastModifiedBy>
  <cp:revision>48</cp:revision>
  <dcterms:created xsi:type="dcterms:W3CDTF">2014-07-06T18:18:01Z</dcterms:created>
  <dcterms:modified xsi:type="dcterms:W3CDTF">2020-03-01T08:38:08Z</dcterms:modified>
</cp:coreProperties>
</file>