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4" r:id="rId4"/>
    <p:sldId id="265" r:id="rId5"/>
    <p:sldId id="266" r:id="rId6"/>
    <p:sldId id="267" r:id="rId7"/>
    <p:sldId id="268" r:id="rId8"/>
    <p:sldId id="271" r:id="rId9"/>
    <p:sldId id="269" r:id="rId10"/>
    <p:sldId id="270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00"/>
    <a:srgbClr val="004200"/>
    <a:srgbClr val="B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925365-664A-47BC-83EB-C02A54E91FD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C494252A-88CC-495A-8FAF-8CC57C97CECF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Стратегия смыслового чтения</a:t>
          </a:r>
        </a:p>
      </dgm:t>
    </dgm:pt>
    <dgm:pt modelId="{1FC47DE4-3840-419F-924E-3FE504C8F07A}" type="parTrans" cxnId="{F5DAD864-6013-4AD0-8DE7-58F478F0A86F}">
      <dgm:prSet/>
      <dgm:spPr/>
      <dgm:t>
        <a:bodyPr/>
        <a:lstStyle/>
        <a:p>
          <a:endParaRPr lang="ru-RU"/>
        </a:p>
      </dgm:t>
    </dgm:pt>
    <dgm:pt modelId="{7D3CF25A-5523-41B6-A662-B437F772575E}" type="sibTrans" cxnId="{F5DAD864-6013-4AD0-8DE7-58F478F0A86F}">
      <dgm:prSet/>
      <dgm:spPr/>
      <dgm:t>
        <a:bodyPr/>
        <a:lstStyle/>
        <a:p>
          <a:endParaRPr lang="ru-RU"/>
        </a:p>
      </dgm:t>
    </dgm:pt>
    <dgm:pt modelId="{6B9AC6AD-3366-429E-BCC4-44C7FED7C0A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Поиск информации и понимание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прочитанного</a:t>
          </a:r>
        </a:p>
      </dgm:t>
    </dgm:pt>
    <dgm:pt modelId="{85653E4A-161B-4762-B491-D0AFD433A3E0}" type="parTrans" cxnId="{4C1315B6-4679-4238-AD69-9A58146A290A}">
      <dgm:prSet/>
      <dgm:spPr/>
      <dgm:t>
        <a:bodyPr/>
        <a:lstStyle/>
        <a:p>
          <a:endParaRPr lang="ru-RU"/>
        </a:p>
      </dgm:t>
    </dgm:pt>
    <dgm:pt modelId="{FD36ABED-6C3F-4807-B6AC-6ECF75089D18}" type="sibTrans" cxnId="{4C1315B6-4679-4238-AD69-9A58146A290A}">
      <dgm:prSet/>
      <dgm:spPr/>
      <dgm:t>
        <a:bodyPr/>
        <a:lstStyle/>
        <a:p>
          <a:endParaRPr lang="ru-RU"/>
        </a:p>
      </dgm:t>
    </dgm:pt>
    <dgm:pt modelId="{01BE112C-79E5-404D-BDAC-987AE2332E6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Преобразование и интерпретация</a:t>
          </a:r>
        </a:p>
      </dgm:t>
    </dgm:pt>
    <dgm:pt modelId="{C4306989-4D44-47BE-9110-103194CE4F76}" type="parTrans" cxnId="{70BFE758-B725-4D00-816C-B7A4D2ACE871}">
      <dgm:prSet/>
      <dgm:spPr/>
      <dgm:t>
        <a:bodyPr/>
        <a:lstStyle/>
        <a:p>
          <a:endParaRPr lang="ru-RU"/>
        </a:p>
      </dgm:t>
    </dgm:pt>
    <dgm:pt modelId="{4846D629-FFFF-4FE2-A461-107A71F8E6E8}" type="sibTrans" cxnId="{70BFE758-B725-4D00-816C-B7A4D2ACE871}">
      <dgm:prSet/>
      <dgm:spPr/>
      <dgm:t>
        <a:bodyPr/>
        <a:lstStyle/>
        <a:p>
          <a:endParaRPr lang="ru-RU"/>
        </a:p>
      </dgm:t>
    </dgm:pt>
    <dgm:pt modelId="{398296EE-18E2-4D14-80A9-D7EB9CD8AE1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Оценка информации</a:t>
          </a:r>
        </a:p>
      </dgm:t>
    </dgm:pt>
    <dgm:pt modelId="{1E98F0E2-C85D-416D-9207-7C5191DD1E22}" type="parTrans" cxnId="{1FC1630C-AEA6-4975-B4B4-D5A43A678D51}">
      <dgm:prSet/>
      <dgm:spPr/>
      <dgm:t>
        <a:bodyPr/>
        <a:lstStyle/>
        <a:p>
          <a:endParaRPr lang="ru-RU"/>
        </a:p>
      </dgm:t>
    </dgm:pt>
    <dgm:pt modelId="{46E4DCA1-FD93-46C6-95EA-955B1E380446}" type="sibTrans" cxnId="{1FC1630C-AEA6-4975-B4B4-D5A43A678D51}">
      <dgm:prSet/>
      <dgm:spPr/>
      <dgm:t>
        <a:bodyPr/>
        <a:lstStyle/>
        <a:p>
          <a:endParaRPr lang="ru-RU"/>
        </a:p>
      </dgm:t>
    </dgm:pt>
    <dgm:pt modelId="{D5C9436B-9010-454F-8FD2-F944886CAD6F}" type="pres">
      <dgm:prSet presAssocID="{CE925365-664A-47BC-83EB-C02A54E91FD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B0AD0FB-D7B2-4090-BEFB-09B2DD475E03}" type="pres">
      <dgm:prSet presAssocID="{C494252A-88CC-495A-8FAF-8CC57C97CECF}" presName="hierRoot1" presStyleCnt="0">
        <dgm:presLayoutVars>
          <dgm:hierBranch val="l"/>
        </dgm:presLayoutVars>
      </dgm:prSet>
      <dgm:spPr/>
    </dgm:pt>
    <dgm:pt modelId="{57F7BBE7-CAB8-41ED-9FB7-51FF1077C11C}" type="pres">
      <dgm:prSet presAssocID="{C494252A-88CC-495A-8FAF-8CC57C97CECF}" presName="rootComposite1" presStyleCnt="0"/>
      <dgm:spPr/>
    </dgm:pt>
    <dgm:pt modelId="{CD9691BD-74DC-4938-8C9B-4202385C90F1}" type="pres">
      <dgm:prSet presAssocID="{C494252A-88CC-495A-8FAF-8CC57C97CECF}" presName="rootText1" presStyleLbl="node0" presStyleIdx="0" presStyleCnt="1" custScaleX="291264">
        <dgm:presLayoutVars>
          <dgm:chPref val="3"/>
        </dgm:presLayoutVars>
      </dgm:prSet>
      <dgm:spPr/>
    </dgm:pt>
    <dgm:pt modelId="{7D6D0328-11E2-4C3D-B94F-0B433307F640}" type="pres">
      <dgm:prSet presAssocID="{C494252A-88CC-495A-8FAF-8CC57C97CECF}" presName="rootConnector1" presStyleLbl="node1" presStyleIdx="0" presStyleCnt="0"/>
      <dgm:spPr/>
    </dgm:pt>
    <dgm:pt modelId="{EBDB6EBA-1670-40F7-8D68-F8FEAB36ACF8}" type="pres">
      <dgm:prSet presAssocID="{C494252A-88CC-495A-8FAF-8CC57C97CECF}" presName="hierChild2" presStyleCnt="0"/>
      <dgm:spPr/>
    </dgm:pt>
    <dgm:pt modelId="{99EA8FF7-57FD-492E-B8A6-600A2F951DB9}" type="pres">
      <dgm:prSet presAssocID="{85653E4A-161B-4762-B491-D0AFD433A3E0}" presName="Name50" presStyleLbl="parChTrans1D2" presStyleIdx="0" presStyleCnt="3"/>
      <dgm:spPr/>
    </dgm:pt>
    <dgm:pt modelId="{F8BE16C8-EF90-425E-AD72-A5D1C55956D2}" type="pres">
      <dgm:prSet presAssocID="{6B9AC6AD-3366-429E-BCC4-44C7FED7C0A1}" presName="hierRoot2" presStyleCnt="0">
        <dgm:presLayoutVars>
          <dgm:hierBranch/>
        </dgm:presLayoutVars>
      </dgm:prSet>
      <dgm:spPr/>
    </dgm:pt>
    <dgm:pt modelId="{435694BE-9CA5-4CF7-AAFD-B5C2C770C5CB}" type="pres">
      <dgm:prSet presAssocID="{6B9AC6AD-3366-429E-BCC4-44C7FED7C0A1}" presName="rootComposite" presStyleCnt="0"/>
      <dgm:spPr/>
    </dgm:pt>
    <dgm:pt modelId="{1AD6808D-2B52-4BD5-AD40-31D3D6E841D8}" type="pres">
      <dgm:prSet presAssocID="{6B9AC6AD-3366-429E-BCC4-44C7FED7C0A1}" presName="rootText" presStyleLbl="node2" presStyleIdx="0" presStyleCnt="3" custScaleX="259693">
        <dgm:presLayoutVars>
          <dgm:chPref val="3"/>
        </dgm:presLayoutVars>
      </dgm:prSet>
      <dgm:spPr/>
    </dgm:pt>
    <dgm:pt modelId="{8105524C-209C-40B7-A609-2DA43E076586}" type="pres">
      <dgm:prSet presAssocID="{6B9AC6AD-3366-429E-BCC4-44C7FED7C0A1}" presName="rootConnector" presStyleLbl="node2" presStyleIdx="0" presStyleCnt="3"/>
      <dgm:spPr/>
    </dgm:pt>
    <dgm:pt modelId="{2A107CB1-C69C-4193-8B43-8EBA7CD095AB}" type="pres">
      <dgm:prSet presAssocID="{6B9AC6AD-3366-429E-BCC4-44C7FED7C0A1}" presName="hierChild4" presStyleCnt="0"/>
      <dgm:spPr/>
    </dgm:pt>
    <dgm:pt modelId="{93F63750-984B-4412-AF50-714E8E63D84F}" type="pres">
      <dgm:prSet presAssocID="{6B9AC6AD-3366-429E-BCC4-44C7FED7C0A1}" presName="hierChild5" presStyleCnt="0"/>
      <dgm:spPr/>
    </dgm:pt>
    <dgm:pt modelId="{DA41F3C8-9D61-42CA-9814-75F6D7C45634}" type="pres">
      <dgm:prSet presAssocID="{C4306989-4D44-47BE-9110-103194CE4F76}" presName="Name50" presStyleLbl="parChTrans1D2" presStyleIdx="1" presStyleCnt="3"/>
      <dgm:spPr/>
    </dgm:pt>
    <dgm:pt modelId="{ADFA0DEB-DB2A-487A-9E21-B27A44CDAA30}" type="pres">
      <dgm:prSet presAssocID="{01BE112C-79E5-404D-BDAC-987AE2332E64}" presName="hierRoot2" presStyleCnt="0">
        <dgm:presLayoutVars>
          <dgm:hierBranch/>
        </dgm:presLayoutVars>
      </dgm:prSet>
      <dgm:spPr/>
    </dgm:pt>
    <dgm:pt modelId="{B3387293-9CA9-488C-B821-837DE4523222}" type="pres">
      <dgm:prSet presAssocID="{01BE112C-79E5-404D-BDAC-987AE2332E64}" presName="rootComposite" presStyleCnt="0"/>
      <dgm:spPr/>
    </dgm:pt>
    <dgm:pt modelId="{192EF825-79F1-4166-AACE-FC92E1088250}" type="pres">
      <dgm:prSet presAssocID="{01BE112C-79E5-404D-BDAC-987AE2332E64}" presName="rootText" presStyleLbl="node2" presStyleIdx="1" presStyleCnt="3" custScaleX="228407">
        <dgm:presLayoutVars>
          <dgm:chPref val="3"/>
        </dgm:presLayoutVars>
      </dgm:prSet>
      <dgm:spPr/>
    </dgm:pt>
    <dgm:pt modelId="{58C6DB0C-168A-4881-A99F-D633AB70F01B}" type="pres">
      <dgm:prSet presAssocID="{01BE112C-79E5-404D-BDAC-987AE2332E64}" presName="rootConnector" presStyleLbl="node2" presStyleIdx="1" presStyleCnt="3"/>
      <dgm:spPr/>
    </dgm:pt>
    <dgm:pt modelId="{083F651C-5DB2-4460-99A0-DB3D421F94FC}" type="pres">
      <dgm:prSet presAssocID="{01BE112C-79E5-404D-BDAC-987AE2332E64}" presName="hierChild4" presStyleCnt="0"/>
      <dgm:spPr/>
    </dgm:pt>
    <dgm:pt modelId="{65FB9B6F-0D05-4B97-BCC5-EC545E5C5576}" type="pres">
      <dgm:prSet presAssocID="{01BE112C-79E5-404D-BDAC-987AE2332E64}" presName="hierChild5" presStyleCnt="0"/>
      <dgm:spPr/>
    </dgm:pt>
    <dgm:pt modelId="{7FC08571-8C1F-4F72-9FBD-81D69FF083FF}" type="pres">
      <dgm:prSet presAssocID="{1E98F0E2-C85D-416D-9207-7C5191DD1E22}" presName="Name50" presStyleLbl="parChTrans1D2" presStyleIdx="2" presStyleCnt="3"/>
      <dgm:spPr/>
    </dgm:pt>
    <dgm:pt modelId="{89335F74-1C4D-420E-BA56-6EE1B280DE99}" type="pres">
      <dgm:prSet presAssocID="{398296EE-18E2-4D14-80A9-D7EB9CD8AE1A}" presName="hierRoot2" presStyleCnt="0">
        <dgm:presLayoutVars>
          <dgm:hierBranch/>
        </dgm:presLayoutVars>
      </dgm:prSet>
      <dgm:spPr/>
    </dgm:pt>
    <dgm:pt modelId="{1A48E37F-1E34-447D-8566-257A58491027}" type="pres">
      <dgm:prSet presAssocID="{398296EE-18E2-4D14-80A9-D7EB9CD8AE1A}" presName="rootComposite" presStyleCnt="0"/>
      <dgm:spPr/>
    </dgm:pt>
    <dgm:pt modelId="{B610EFAD-529E-40B2-A2EB-63167B09A04E}" type="pres">
      <dgm:prSet presAssocID="{398296EE-18E2-4D14-80A9-D7EB9CD8AE1A}" presName="rootText" presStyleLbl="node2" presStyleIdx="2" presStyleCnt="3" custScaleX="232079" custLinFactNeighborX="1045" custLinFactNeighborY="6550">
        <dgm:presLayoutVars>
          <dgm:chPref val="3"/>
        </dgm:presLayoutVars>
      </dgm:prSet>
      <dgm:spPr/>
    </dgm:pt>
    <dgm:pt modelId="{FC3E28A8-66EC-4458-ABB0-E8730D8F3F7F}" type="pres">
      <dgm:prSet presAssocID="{398296EE-18E2-4D14-80A9-D7EB9CD8AE1A}" presName="rootConnector" presStyleLbl="node2" presStyleIdx="2" presStyleCnt="3"/>
      <dgm:spPr/>
    </dgm:pt>
    <dgm:pt modelId="{E79F784B-8045-4745-9546-4B525086A769}" type="pres">
      <dgm:prSet presAssocID="{398296EE-18E2-4D14-80A9-D7EB9CD8AE1A}" presName="hierChild4" presStyleCnt="0"/>
      <dgm:spPr/>
    </dgm:pt>
    <dgm:pt modelId="{ACF49918-012F-4B3F-8462-1A486F5EC53E}" type="pres">
      <dgm:prSet presAssocID="{398296EE-18E2-4D14-80A9-D7EB9CD8AE1A}" presName="hierChild5" presStyleCnt="0"/>
      <dgm:spPr/>
    </dgm:pt>
    <dgm:pt modelId="{0D287DD5-678D-4463-AF66-7F74BA47F0A1}" type="pres">
      <dgm:prSet presAssocID="{C494252A-88CC-495A-8FAF-8CC57C97CECF}" presName="hierChild3" presStyleCnt="0"/>
      <dgm:spPr/>
    </dgm:pt>
  </dgm:ptLst>
  <dgm:cxnLst>
    <dgm:cxn modelId="{65AF2406-1D89-4EE8-B0AE-422EA32463CC}" type="presOf" srcId="{1E98F0E2-C85D-416D-9207-7C5191DD1E22}" destId="{7FC08571-8C1F-4F72-9FBD-81D69FF083FF}" srcOrd="0" destOrd="0" presId="urn:microsoft.com/office/officeart/2005/8/layout/orgChart1"/>
    <dgm:cxn modelId="{1FC1630C-AEA6-4975-B4B4-D5A43A678D51}" srcId="{C494252A-88CC-495A-8FAF-8CC57C97CECF}" destId="{398296EE-18E2-4D14-80A9-D7EB9CD8AE1A}" srcOrd="2" destOrd="0" parTransId="{1E98F0E2-C85D-416D-9207-7C5191DD1E22}" sibTransId="{46E4DCA1-FD93-46C6-95EA-955B1E380446}"/>
    <dgm:cxn modelId="{CBF25B60-8FE9-4777-BB10-6B31BDC284DE}" type="presOf" srcId="{6B9AC6AD-3366-429E-BCC4-44C7FED7C0A1}" destId="{8105524C-209C-40B7-A609-2DA43E076586}" srcOrd="1" destOrd="0" presId="urn:microsoft.com/office/officeart/2005/8/layout/orgChart1"/>
    <dgm:cxn modelId="{2913F562-D0F1-4A32-B1A6-E9BD95A03643}" type="presOf" srcId="{C494252A-88CC-495A-8FAF-8CC57C97CECF}" destId="{7D6D0328-11E2-4C3D-B94F-0B433307F640}" srcOrd="1" destOrd="0" presId="urn:microsoft.com/office/officeart/2005/8/layout/orgChart1"/>
    <dgm:cxn modelId="{F5DAD864-6013-4AD0-8DE7-58F478F0A86F}" srcId="{CE925365-664A-47BC-83EB-C02A54E91FDD}" destId="{C494252A-88CC-495A-8FAF-8CC57C97CECF}" srcOrd="0" destOrd="0" parTransId="{1FC47DE4-3840-419F-924E-3FE504C8F07A}" sibTransId="{7D3CF25A-5523-41B6-A662-B437F772575E}"/>
    <dgm:cxn modelId="{0DD94868-206F-4601-8F89-9A3632B15D7F}" type="presOf" srcId="{398296EE-18E2-4D14-80A9-D7EB9CD8AE1A}" destId="{FC3E28A8-66EC-4458-ABB0-E8730D8F3F7F}" srcOrd="1" destOrd="0" presId="urn:microsoft.com/office/officeart/2005/8/layout/orgChart1"/>
    <dgm:cxn modelId="{4830D953-25F4-4B2E-826D-130E247E9F8F}" type="presOf" srcId="{85653E4A-161B-4762-B491-D0AFD433A3E0}" destId="{99EA8FF7-57FD-492E-B8A6-600A2F951DB9}" srcOrd="0" destOrd="0" presId="urn:microsoft.com/office/officeart/2005/8/layout/orgChart1"/>
    <dgm:cxn modelId="{70BFE758-B725-4D00-816C-B7A4D2ACE871}" srcId="{C494252A-88CC-495A-8FAF-8CC57C97CECF}" destId="{01BE112C-79E5-404D-BDAC-987AE2332E64}" srcOrd="1" destOrd="0" parTransId="{C4306989-4D44-47BE-9110-103194CE4F76}" sibTransId="{4846D629-FFFF-4FE2-A461-107A71F8E6E8}"/>
    <dgm:cxn modelId="{6D31EC8F-6C77-47EC-BE5A-70A62E0DB12A}" type="presOf" srcId="{398296EE-18E2-4D14-80A9-D7EB9CD8AE1A}" destId="{B610EFAD-529E-40B2-A2EB-63167B09A04E}" srcOrd="0" destOrd="0" presId="urn:microsoft.com/office/officeart/2005/8/layout/orgChart1"/>
    <dgm:cxn modelId="{6124D39F-5EAB-46C0-AB9C-858B93B3C28B}" type="presOf" srcId="{01BE112C-79E5-404D-BDAC-987AE2332E64}" destId="{58C6DB0C-168A-4881-A99F-D633AB70F01B}" srcOrd="1" destOrd="0" presId="urn:microsoft.com/office/officeart/2005/8/layout/orgChart1"/>
    <dgm:cxn modelId="{B75EC7A0-0E3B-46D6-B404-AB0AB02181C2}" type="presOf" srcId="{CE925365-664A-47BC-83EB-C02A54E91FDD}" destId="{D5C9436B-9010-454F-8FD2-F944886CAD6F}" srcOrd="0" destOrd="0" presId="urn:microsoft.com/office/officeart/2005/8/layout/orgChart1"/>
    <dgm:cxn modelId="{684D12AC-8151-4B3D-80F2-7D2433F457EC}" type="presOf" srcId="{6B9AC6AD-3366-429E-BCC4-44C7FED7C0A1}" destId="{1AD6808D-2B52-4BD5-AD40-31D3D6E841D8}" srcOrd="0" destOrd="0" presId="urn:microsoft.com/office/officeart/2005/8/layout/orgChart1"/>
    <dgm:cxn modelId="{4C1315B6-4679-4238-AD69-9A58146A290A}" srcId="{C494252A-88CC-495A-8FAF-8CC57C97CECF}" destId="{6B9AC6AD-3366-429E-BCC4-44C7FED7C0A1}" srcOrd="0" destOrd="0" parTransId="{85653E4A-161B-4762-B491-D0AFD433A3E0}" sibTransId="{FD36ABED-6C3F-4807-B6AC-6ECF75089D18}"/>
    <dgm:cxn modelId="{A883DBDB-B4D8-4353-A162-4AC712F18EC8}" type="presOf" srcId="{C4306989-4D44-47BE-9110-103194CE4F76}" destId="{DA41F3C8-9D61-42CA-9814-75F6D7C45634}" srcOrd="0" destOrd="0" presId="urn:microsoft.com/office/officeart/2005/8/layout/orgChart1"/>
    <dgm:cxn modelId="{DD9C93F9-60B0-47AA-8162-00292B63336B}" type="presOf" srcId="{C494252A-88CC-495A-8FAF-8CC57C97CECF}" destId="{CD9691BD-74DC-4938-8C9B-4202385C90F1}" srcOrd="0" destOrd="0" presId="urn:microsoft.com/office/officeart/2005/8/layout/orgChart1"/>
    <dgm:cxn modelId="{98CF93FE-5D92-464E-90A6-635CF2699496}" type="presOf" srcId="{01BE112C-79E5-404D-BDAC-987AE2332E64}" destId="{192EF825-79F1-4166-AACE-FC92E1088250}" srcOrd="0" destOrd="0" presId="urn:microsoft.com/office/officeart/2005/8/layout/orgChart1"/>
    <dgm:cxn modelId="{7D309CF8-BC17-4A9A-A97E-ECB26369B752}" type="presParOf" srcId="{D5C9436B-9010-454F-8FD2-F944886CAD6F}" destId="{FB0AD0FB-D7B2-4090-BEFB-09B2DD475E03}" srcOrd="0" destOrd="0" presId="urn:microsoft.com/office/officeart/2005/8/layout/orgChart1"/>
    <dgm:cxn modelId="{4F79A5D1-BD1C-46CA-AE8A-79B16E953094}" type="presParOf" srcId="{FB0AD0FB-D7B2-4090-BEFB-09B2DD475E03}" destId="{57F7BBE7-CAB8-41ED-9FB7-51FF1077C11C}" srcOrd="0" destOrd="0" presId="urn:microsoft.com/office/officeart/2005/8/layout/orgChart1"/>
    <dgm:cxn modelId="{87B69330-9BEB-46F0-A555-79E3A6C9C59D}" type="presParOf" srcId="{57F7BBE7-CAB8-41ED-9FB7-51FF1077C11C}" destId="{CD9691BD-74DC-4938-8C9B-4202385C90F1}" srcOrd="0" destOrd="0" presId="urn:microsoft.com/office/officeart/2005/8/layout/orgChart1"/>
    <dgm:cxn modelId="{A1BD1D8F-342E-48E9-8C46-6C31FF103622}" type="presParOf" srcId="{57F7BBE7-CAB8-41ED-9FB7-51FF1077C11C}" destId="{7D6D0328-11E2-4C3D-B94F-0B433307F640}" srcOrd="1" destOrd="0" presId="urn:microsoft.com/office/officeart/2005/8/layout/orgChart1"/>
    <dgm:cxn modelId="{6B788C10-5F0F-42F2-AE0C-4409E1099445}" type="presParOf" srcId="{FB0AD0FB-D7B2-4090-BEFB-09B2DD475E03}" destId="{EBDB6EBA-1670-40F7-8D68-F8FEAB36ACF8}" srcOrd="1" destOrd="0" presId="urn:microsoft.com/office/officeart/2005/8/layout/orgChart1"/>
    <dgm:cxn modelId="{211089AD-929E-4B0E-ADDE-59DB045CAB20}" type="presParOf" srcId="{EBDB6EBA-1670-40F7-8D68-F8FEAB36ACF8}" destId="{99EA8FF7-57FD-492E-B8A6-600A2F951DB9}" srcOrd="0" destOrd="0" presId="urn:microsoft.com/office/officeart/2005/8/layout/orgChart1"/>
    <dgm:cxn modelId="{105DACAF-5E13-44F3-AF36-DE0CFFFC62B8}" type="presParOf" srcId="{EBDB6EBA-1670-40F7-8D68-F8FEAB36ACF8}" destId="{F8BE16C8-EF90-425E-AD72-A5D1C55956D2}" srcOrd="1" destOrd="0" presId="urn:microsoft.com/office/officeart/2005/8/layout/orgChart1"/>
    <dgm:cxn modelId="{F4A2BE91-BEEB-4B78-8231-A2883FA21AEE}" type="presParOf" srcId="{F8BE16C8-EF90-425E-AD72-A5D1C55956D2}" destId="{435694BE-9CA5-4CF7-AAFD-B5C2C770C5CB}" srcOrd="0" destOrd="0" presId="urn:microsoft.com/office/officeart/2005/8/layout/orgChart1"/>
    <dgm:cxn modelId="{84815961-17AE-45AA-8B76-B84AA3B1551A}" type="presParOf" srcId="{435694BE-9CA5-4CF7-AAFD-B5C2C770C5CB}" destId="{1AD6808D-2B52-4BD5-AD40-31D3D6E841D8}" srcOrd="0" destOrd="0" presId="urn:microsoft.com/office/officeart/2005/8/layout/orgChart1"/>
    <dgm:cxn modelId="{D569956B-34A9-4193-8FF1-89AE129215D7}" type="presParOf" srcId="{435694BE-9CA5-4CF7-AAFD-B5C2C770C5CB}" destId="{8105524C-209C-40B7-A609-2DA43E076586}" srcOrd="1" destOrd="0" presId="urn:microsoft.com/office/officeart/2005/8/layout/orgChart1"/>
    <dgm:cxn modelId="{65A0F112-25F8-4D4B-88B6-314C726417EB}" type="presParOf" srcId="{F8BE16C8-EF90-425E-AD72-A5D1C55956D2}" destId="{2A107CB1-C69C-4193-8B43-8EBA7CD095AB}" srcOrd="1" destOrd="0" presId="urn:microsoft.com/office/officeart/2005/8/layout/orgChart1"/>
    <dgm:cxn modelId="{CF988179-832B-4965-AC43-53C075DE71AE}" type="presParOf" srcId="{F8BE16C8-EF90-425E-AD72-A5D1C55956D2}" destId="{93F63750-984B-4412-AF50-714E8E63D84F}" srcOrd="2" destOrd="0" presId="urn:microsoft.com/office/officeart/2005/8/layout/orgChart1"/>
    <dgm:cxn modelId="{E52DE2F7-8F02-4D82-9F41-16CB447F48C3}" type="presParOf" srcId="{EBDB6EBA-1670-40F7-8D68-F8FEAB36ACF8}" destId="{DA41F3C8-9D61-42CA-9814-75F6D7C45634}" srcOrd="2" destOrd="0" presId="urn:microsoft.com/office/officeart/2005/8/layout/orgChart1"/>
    <dgm:cxn modelId="{CC39B60B-5C5F-4EEE-BB4B-CD750B54F0CE}" type="presParOf" srcId="{EBDB6EBA-1670-40F7-8D68-F8FEAB36ACF8}" destId="{ADFA0DEB-DB2A-487A-9E21-B27A44CDAA30}" srcOrd="3" destOrd="0" presId="urn:microsoft.com/office/officeart/2005/8/layout/orgChart1"/>
    <dgm:cxn modelId="{BC00A668-4BD5-44D0-9FA4-4D17A696B7E0}" type="presParOf" srcId="{ADFA0DEB-DB2A-487A-9E21-B27A44CDAA30}" destId="{B3387293-9CA9-488C-B821-837DE4523222}" srcOrd="0" destOrd="0" presId="urn:microsoft.com/office/officeart/2005/8/layout/orgChart1"/>
    <dgm:cxn modelId="{9E6FC854-88D4-412D-B549-360038E665B0}" type="presParOf" srcId="{B3387293-9CA9-488C-B821-837DE4523222}" destId="{192EF825-79F1-4166-AACE-FC92E1088250}" srcOrd="0" destOrd="0" presId="urn:microsoft.com/office/officeart/2005/8/layout/orgChart1"/>
    <dgm:cxn modelId="{E9165BDA-D7A4-4C2B-9DF7-8BD6ED64E9FD}" type="presParOf" srcId="{B3387293-9CA9-488C-B821-837DE4523222}" destId="{58C6DB0C-168A-4881-A99F-D633AB70F01B}" srcOrd="1" destOrd="0" presId="urn:microsoft.com/office/officeart/2005/8/layout/orgChart1"/>
    <dgm:cxn modelId="{954C48A2-28D1-4037-BA92-2E00E7C391FD}" type="presParOf" srcId="{ADFA0DEB-DB2A-487A-9E21-B27A44CDAA30}" destId="{083F651C-5DB2-4460-99A0-DB3D421F94FC}" srcOrd="1" destOrd="0" presId="urn:microsoft.com/office/officeart/2005/8/layout/orgChart1"/>
    <dgm:cxn modelId="{F2F04667-3DBF-4F23-A945-9B4EF2CDCB2B}" type="presParOf" srcId="{ADFA0DEB-DB2A-487A-9E21-B27A44CDAA30}" destId="{65FB9B6F-0D05-4B97-BCC5-EC545E5C5576}" srcOrd="2" destOrd="0" presId="urn:microsoft.com/office/officeart/2005/8/layout/orgChart1"/>
    <dgm:cxn modelId="{E9E1D69B-715D-44AF-89AA-2AFD8DDC3CA4}" type="presParOf" srcId="{EBDB6EBA-1670-40F7-8D68-F8FEAB36ACF8}" destId="{7FC08571-8C1F-4F72-9FBD-81D69FF083FF}" srcOrd="4" destOrd="0" presId="urn:microsoft.com/office/officeart/2005/8/layout/orgChart1"/>
    <dgm:cxn modelId="{C074CAC6-E685-44E3-9012-452DDC74A0F4}" type="presParOf" srcId="{EBDB6EBA-1670-40F7-8D68-F8FEAB36ACF8}" destId="{89335F74-1C4D-420E-BA56-6EE1B280DE99}" srcOrd="5" destOrd="0" presId="urn:microsoft.com/office/officeart/2005/8/layout/orgChart1"/>
    <dgm:cxn modelId="{F0B7534D-96EC-4343-9037-A0061B326CA0}" type="presParOf" srcId="{89335F74-1C4D-420E-BA56-6EE1B280DE99}" destId="{1A48E37F-1E34-447D-8566-257A58491027}" srcOrd="0" destOrd="0" presId="urn:microsoft.com/office/officeart/2005/8/layout/orgChart1"/>
    <dgm:cxn modelId="{FB78C994-4D08-4088-8D43-817283E0CC83}" type="presParOf" srcId="{1A48E37F-1E34-447D-8566-257A58491027}" destId="{B610EFAD-529E-40B2-A2EB-63167B09A04E}" srcOrd="0" destOrd="0" presId="urn:microsoft.com/office/officeart/2005/8/layout/orgChart1"/>
    <dgm:cxn modelId="{B4937CB8-E4E5-4B3F-91A5-1A1627560162}" type="presParOf" srcId="{1A48E37F-1E34-447D-8566-257A58491027}" destId="{FC3E28A8-66EC-4458-ABB0-E8730D8F3F7F}" srcOrd="1" destOrd="0" presId="urn:microsoft.com/office/officeart/2005/8/layout/orgChart1"/>
    <dgm:cxn modelId="{3CE87ED5-AC4E-4424-B1CF-F0F0D2F4473A}" type="presParOf" srcId="{89335F74-1C4D-420E-BA56-6EE1B280DE99}" destId="{E79F784B-8045-4745-9546-4B525086A769}" srcOrd="1" destOrd="0" presId="urn:microsoft.com/office/officeart/2005/8/layout/orgChart1"/>
    <dgm:cxn modelId="{D69EED21-88FB-437A-9BE2-111912904F05}" type="presParOf" srcId="{89335F74-1C4D-420E-BA56-6EE1B280DE99}" destId="{ACF49918-012F-4B3F-8462-1A486F5EC53E}" srcOrd="2" destOrd="0" presId="urn:microsoft.com/office/officeart/2005/8/layout/orgChart1"/>
    <dgm:cxn modelId="{99100476-594B-47DF-85B5-64EA5AD2B11E}" type="presParOf" srcId="{FB0AD0FB-D7B2-4090-BEFB-09B2DD475E03}" destId="{0D287DD5-678D-4463-AF66-7F74BA47F0A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C08571-8C1F-4F72-9FBD-81D69FF083FF}">
      <dsp:nvSpPr>
        <dsp:cNvPr id="0" name=""/>
        <dsp:cNvSpPr/>
      </dsp:nvSpPr>
      <dsp:spPr>
        <a:xfrm>
          <a:off x="5894975" y="923478"/>
          <a:ext cx="785201" cy="3464429"/>
        </a:xfrm>
        <a:custGeom>
          <a:avLst/>
          <a:gdLst/>
          <a:ahLst/>
          <a:cxnLst/>
          <a:rect l="0" t="0" r="0" b="0"/>
          <a:pathLst>
            <a:path>
              <a:moveTo>
                <a:pt x="785201" y="0"/>
              </a:moveTo>
              <a:lnTo>
                <a:pt x="785201" y="3464429"/>
              </a:lnTo>
              <a:lnTo>
                <a:pt x="0" y="34644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1F3C8-9D61-42CA-9814-75F6D7C45634}">
      <dsp:nvSpPr>
        <dsp:cNvPr id="0" name=""/>
        <dsp:cNvSpPr/>
      </dsp:nvSpPr>
      <dsp:spPr>
        <a:xfrm>
          <a:off x="5875734" y="923478"/>
          <a:ext cx="804442" cy="2154283"/>
        </a:xfrm>
        <a:custGeom>
          <a:avLst/>
          <a:gdLst/>
          <a:ahLst/>
          <a:cxnLst/>
          <a:rect l="0" t="0" r="0" b="0"/>
          <a:pathLst>
            <a:path>
              <a:moveTo>
                <a:pt x="804442" y="0"/>
              </a:moveTo>
              <a:lnTo>
                <a:pt x="804442" y="2154283"/>
              </a:lnTo>
              <a:lnTo>
                <a:pt x="0" y="21542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A8FF7-57FD-492E-B8A6-600A2F951DB9}">
      <dsp:nvSpPr>
        <dsp:cNvPr id="0" name=""/>
        <dsp:cNvSpPr/>
      </dsp:nvSpPr>
      <dsp:spPr>
        <a:xfrm>
          <a:off x="5875734" y="923478"/>
          <a:ext cx="804442" cy="846983"/>
        </a:xfrm>
        <a:custGeom>
          <a:avLst/>
          <a:gdLst/>
          <a:ahLst/>
          <a:cxnLst/>
          <a:rect l="0" t="0" r="0" b="0"/>
          <a:pathLst>
            <a:path>
              <a:moveTo>
                <a:pt x="804442" y="0"/>
              </a:moveTo>
              <a:lnTo>
                <a:pt x="804442" y="846983"/>
              </a:lnTo>
              <a:lnTo>
                <a:pt x="0" y="8469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691BD-74DC-4938-8C9B-4202385C90F1}">
      <dsp:nvSpPr>
        <dsp:cNvPr id="0" name=""/>
        <dsp:cNvSpPr/>
      </dsp:nvSpPr>
      <dsp:spPr>
        <a:xfrm>
          <a:off x="1853520" y="2844"/>
          <a:ext cx="5362951" cy="9206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Стратегия смыслового чтения</a:t>
          </a:r>
        </a:p>
      </dsp:txBody>
      <dsp:txXfrm>
        <a:off x="1853520" y="2844"/>
        <a:ext cx="5362951" cy="920634"/>
      </dsp:txXfrm>
    </dsp:sp>
    <dsp:sp modelId="{1AD6808D-2B52-4BD5-AD40-31D3D6E841D8}">
      <dsp:nvSpPr>
        <dsp:cNvPr id="0" name=""/>
        <dsp:cNvSpPr/>
      </dsp:nvSpPr>
      <dsp:spPr>
        <a:xfrm>
          <a:off x="1094089" y="1310145"/>
          <a:ext cx="4781644" cy="9206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Поиск информации и понимание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прочитанного</a:t>
          </a:r>
        </a:p>
      </dsp:txBody>
      <dsp:txXfrm>
        <a:off x="1094089" y="1310145"/>
        <a:ext cx="4781644" cy="920634"/>
      </dsp:txXfrm>
    </dsp:sp>
    <dsp:sp modelId="{192EF825-79F1-4166-AACE-FC92E1088250}">
      <dsp:nvSpPr>
        <dsp:cNvPr id="0" name=""/>
        <dsp:cNvSpPr/>
      </dsp:nvSpPr>
      <dsp:spPr>
        <a:xfrm>
          <a:off x="1670148" y="2617445"/>
          <a:ext cx="4205585" cy="9206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Преобразование и интерпретация</a:t>
          </a:r>
        </a:p>
      </dsp:txBody>
      <dsp:txXfrm>
        <a:off x="1670148" y="2617445"/>
        <a:ext cx="4205585" cy="920634"/>
      </dsp:txXfrm>
    </dsp:sp>
    <dsp:sp modelId="{B610EFAD-529E-40B2-A2EB-63167B09A04E}">
      <dsp:nvSpPr>
        <dsp:cNvPr id="0" name=""/>
        <dsp:cNvSpPr/>
      </dsp:nvSpPr>
      <dsp:spPr>
        <a:xfrm>
          <a:off x="1621778" y="3927590"/>
          <a:ext cx="4273197" cy="9206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Оценка информации</a:t>
          </a:r>
        </a:p>
      </dsp:txBody>
      <dsp:txXfrm>
        <a:off x="1621778" y="3927590"/>
        <a:ext cx="4273197" cy="920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14E28-7CCC-4FC6-AB8A-FED1CF8D70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6CFD5-2495-4194-94B4-786511FFDF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B6822-C96F-44B4-9613-05C181BD3C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F95C3-0014-43D4-A729-A6149D26D4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2333E-7055-472A-90B8-D19EF47889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063FE-917C-404B-A22F-EA07738061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D676F-2AED-4077-8060-7CFC04FCF2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379EB-14E9-42AD-8C78-4FD63A4BCB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63CC3-2877-4607-A626-E8435236AE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75AEC-C2BA-4D53-9DC4-0DB231D92C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A5016-D5D1-4A42-9F44-67857FEE01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10B6C1-B385-4788-BD30-E0F492BB7D4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981074"/>
            <a:ext cx="7560196" cy="1439813"/>
          </a:xfrm>
        </p:spPr>
        <p:txBody>
          <a:bodyPr/>
          <a:lstStyle/>
          <a:p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«Основы смыслового чтения и работа с текстом на уроках географии»</a:t>
            </a:r>
            <a:br>
              <a:rPr lang="ru-RU" altLang="ru-RU" sz="3200" b="1" dirty="0">
                <a:latin typeface="Times New Roman" panose="02020603050405020304" pitchFamily="18" charset="0"/>
              </a:rPr>
            </a:br>
            <a:endParaRPr lang="ru-RU" sz="3200" dirty="0">
              <a:solidFill>
                <a:srgbClr val="82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1840" y="4365104"/>
            <a:ext cx="5327948" cy="1511821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dirty="0"/>
              <a:t>Подготовила:</a:t>
            </a:r>
          </a:p>
          <a:p>
            <a:pPr>
              <a:buFontTx/>
              <a:buNone/>
            </a:pPr>
            <a:r>
              <a:rPr lang="ru-RU" sz="2800" dirty="0"/>
              <a:t>учитель географии</a:t>
            </a:r>
          </a:p>
          <a:p>
            <a:pPr>
              <a:buFontTx/>
              <a:buNone/>
            </a:pPr>
            <a:r>
              <a:rPr lang="ru-RU" sz="2800" dirty="0" err="1"/>
              <a:t>Данчина</a:t>
            </a:r>
            <a:r>
              <a:rPr lang="ru-RU" sz="2800" dirty="0"/>
              <a:t> И.Н</a:t>
            </a:r>
            <a:r>
              <a:rPr lang="ru-RU" sz="2400" dirty="0"/>
              <a:t>., МБОУСОШ № 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EC2F81-158F-490B-A94B-BCEE7D15D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Приёмы, используемые на уроках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9F987C-F5F7-43F2-AB7B-00F773E43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704" y="1196752"/>
            <a:ext cx="6779096" cy="492941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выписать 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найти нужное  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разбить текст на абзацы и дать название каждому.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составление  сравнительных, хронологических обобщающих таблиц. </a:t>
            </a:r>
            <a:endParaRPr lang="ru-RU" altLang="ru-RU" sz="2400" b="1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400" b="1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преобразование цифровой информации, данной в тексте, в график, статистическую таблицу, диаграмму.</a:t>
            </a:r>
            <a:endParaRPr lang="ru-RU" altLang="ru-RU" sz="2400" b="1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 выписать из текста географическую номенклатуру и нанести её на к/к.</a:t>
            </a:r>
            <a:endParaRPr lang="ru-RU" altLang="ru-RU" sz="2400" b="1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выбрать вопросы, на которые можно найти ответ в этом тексте.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ключевые слова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верные и неверные утверждения</a:t>
            </a:r>
            <a:r>
              <a:rPr lang="ru-RU" altLang="ru-RU" sz="2400" i="1" dirty="0">
                <a:latin typeface="Times New Roman" panose="02020603050405020304" pitchFamily="18" charset="0"/>
              </a:rPr>
              <a:t> </a:t>
            </a:r>
            <a:endParaRPr lang="ru-RU" altLang="ru-RU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839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BA00D7-3A77-4846-8D47-7F3F7F959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Планируемые результат</a:t>
            </a:r>
            <a:b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</a:br>
            <a: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работы с текстом: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B036BD-8616-433F-8093-E65F1CD05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704" y="1556792"/>
            <a:ext cx="6779096" cy="456937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ru-RU" altLang="ru-RU" sz="2400" b="1" dirty="0">
                <a:latin typeface="Times New Roman" panose="02020603050405020304" pitchFamily="18" charset="0"/>
              </a:rPr>
              <a:t>Ученики научаться: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altLang="ru-RU" sz="2400" dirty="0">
                <a:latin typeface="Times New Roman" panose="02020603050405020304" pitchFamily="18" charset="0"/>
              </a:rPr>
              <a:t>ориентироваться в содержании текста и понимать его  целостный смысл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- формулировать тезис, выражающий общий смысл текста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- предвосхищать содержание предметного плана текста по заголовку и с опорой на предыдущий опыт     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- находить в тексте требуемую  информацию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- решать учебно-познавательные и учебно-практические задачи, требующие полного и критического понимания текста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800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46D4E96-2D1D-4FD2-AF14-548DB198349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i="1" cap="all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      Спасибо </a:t>
            </a:r>
            <a:r>
              <a:rPr lang="ru-RU" sz="4400" b="1" i="1" cap="all" dirty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за внимание!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87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848600" cy="1143000"/>
          </a:xfrm>
        </p:spPr>
        <p:txBody>
          <a:bodyPr/>
          <a:lstStyle/>
          <a:p>
            <a:r>
              <a:rPr lang="ru-RU" dirty="0">
                <a:solidFill>
                  <a:srgbClr val="820000"/>
                </a:solidFill>
              </a:rPr>
              <a:t>Понятие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47663" y="1989138"/>
            <a:ext cx="6985149" cy="4319587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</a:rPr>
              <a:t>   Смысловое чтение включает в себя умение осмысливать цели и задачи чтения, умение находить и извлекать информацию из различных текстов, умение работать с художественными, научно-популярными, официальными текстами, умение понимать и адекватно оценивать информацию из текста.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DCB93-D5EE-4E77-909F-4EC7099CE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Цель смыслового чтения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28995A-19DB-489F-ACF2-3EE2F9533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688" y="1600201"/>
            <a:ext cx="6923112" cy="3845024"/>
          </a:xfrm>
        </p:spPr>
        <p:txBody>
          <a:bodyPr/>
          <a:lstStyle/>
          <a:p>
            <a:pPr marL="273050" indent="-273050" algn="just"/>
            <a:r>
              <a:rPr lang="ru-RU" altLang="ru-RU" dirty="0">
                <a:latin typeface="Times New Roman" panose="02020603050405020304" pitchFamily="18" charset="0"/>
              </a:rPr>
              <a:t>Максимально точно и полно понять содержание текста, уловить все детали и практически осмыслить извлеченную информацию. </a:t>
            </a:r>
          </a:p>
          <a:p>
            <a:pPr marL="273050" indent="-273050" algn="just"/>
            <a:r>
              <a:rPr lang="ru-RU" altLang="ru-RU" dirty="0">
                <a:latin typeface="Times New Roman" panose="02020603050405020304" pitchFamily="18" charset="0"/>
              </a:rPr>
              <a:t>Это внимательное </a:t>
            </a:r>
            <a:r>
              <a:rPr lang="ru-RU" altLang="ru-RU" dirty="0" err="1">
                <a:latin typeface="Times New Roman" panose="02020603050405020304" pitchFamily="18" charset="0"/>
              </a:rPr>
              <a:t>вчитывание</a:t>
            </a:r>
            <a:r>
              <a:rPr lang="ru-RU" altLang="ru-RU" dirty="0">
                <a:latin typeface="Times New Roman" panose="02020603050405020304" pitchFamily="18" charset="0"/>
              </a:rPr>
              <a:t> и проникновение в смысл с помощью анализа текста.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9881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B57FE197-3F91-4282-BEC5-B9D74F1D80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2099279"/>
              </p:ext>
            </p:extLst>
          </p:nvPr>
        </p:nvGraphicFramePr>
        <p:xfrm>
          <a:off x="309563" y="1100138"/>
          <a:ext cx="8310562" cy="484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813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31303-6779-4B00-9548-AD39857B1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836712"/>
            <a:ext cx="8075240" cy="580926"/>
          </a:xfrm>
        </p:spPr>
        <p:txBody>
          <a:bodyPr/>
          <a:lstStyle/>
          <a:p>
            <a: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Варианты  приёмов работы с текстом</a:t>
            </a:r>
            <a:b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FB80EA-81CF-41A7-B9EA-7B98C4C82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ru-RU" altLang="ru-RU" b="1" dirty="0">
                <a:latin typeface="Times New Roman" panose="02020603050405020304" pitchFamily="18" charset="0"/>
              </a:rPr>
              <a:t>      Приём «Тонкие» и « толстые» вопросы</a:t>
            </a:r>
            <a:r>
              <a:rPr lang="ru-RU" altLang="ru-RU" sz="3600" b="1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8C39708-ED67-4CF5-B226-0577FB9536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996839"/>
              </p:ext>
            </p:extLst>
          </p:nvPr>
        </p:nvGraphicFramePr>
        <p:xfrm>
          <a:off x="1619672" y="2204864"/>
          <a:ext cx="684076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03566961"/>
                    </a:ext>
                  </a:extLst>
                </a:gridCol>
                <a:gridCol w="3420380">
                  <a:extLst>
                    <a:ext uri="{9D8B030D-6E8A-4147-A177-3AD203B41FA5}">
                      <a16:colId xmlns:a16="http://schemas.microsoft.com/office/drawing/2014/main" val="2642209150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«Толстые» вопросы</a:t>
                      </a:r>
                    </a:p>
                    <a:p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«Тонкие» вопросы</a:t>
                      </a:r>
                    </a:p>
                    <a:p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919660"/>
                  </a:ext>
                </a:extLst>
              </a:tr>
              <a:tr h="7560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Объясните почему….?</a:t>
                      </a:r>
                      <a:b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Почему вы думаете….?</a:t>
                      </a:r>
                      <a:b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Предположите, что будет если…?</a:t>
                      </a:r>
                      <a:b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чём различие…?</a:t>
                      </a:r>
                      <a:b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Почему вы считаете….?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Кто..? Что…? Когда…?</a:t>
                      </a:r>
                      <a:b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Может…? Мог ли…?</a:t>
                      </a:r>
                      <a:b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Было ли…? Будет ли…?</a:t>
                      </a:r>
                      <a:b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Согласны ли вы…?</a:t>
                      </a:r>
                      <a:b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Верно ли…?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544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4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525331-3603-4C5F-A3EC-832B79F05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Приём «Составление вопросов к тексту»</a:t>
            </a:r>
            <a:endParaRPr lang="ru-RU" sz="3600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BF9AA83-CD25-48F6-9337-BA7238BD0D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35069"/>
              </p:ext>
            </p:extLst>
          </p:nvPr>
        </p:nvGraphicFramePr>
        <p:xfrm>
          <a:off x="1907704" y="1600200"/>
          <a:ext cx="677909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9548">
                  <a:extLst>
                    <a:ext uri="{9D8B030D-6E8A-4147-A177-3AD203B41FA5}">
                      <a16:colId xmlns:a16="http://schemas.microsoft.com/office/drawing/2014/main" val="372986759"/>
                    </a:ext>
                  </a:extLst>
                </a:gridCol>
                <a:gridCol w="3389548">
                  <a:extLst>
                    <a:ext uri="{9D8B030D-6E8A-4147-A177-3AD203B41FA5}">
                      <a16:colId xmlns:a16="http://schemas.microsoft.com/office/drawing/2014/main" val="2077929925"/>
                    </a:ext>
                  </a:extLst>
                </a:gridCol>
              </a:tblGrid>
              <a:tr h="4781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На Земле есть отдельные горы, выделяющиеся своей правильной формой. В отличие от других гор они имеют на вершине отверстие – </a:t>
                      </a:r>
                      <a:r>
                        <a:rPr lang="ru-RU" altLang="ru-RU" sz="2000" b="1" dirty="0">
                          <a:solidFill>
                            <a:srgbClr val="C00000"/>
                          </a:solidFill>
                          <a:latin typeface="+mn-lt"/>
                        </a:rPr>
                        <a:t>кратер</a:t>
                      </a:r>
                      <a:r>
                        <a:rPr lang="ru-RU" alt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, которым заканчивается канал, идущий из глубины земной </a:t>
                      </a:r>
                      <a:r>
                        <a:rPr lang="ru-RU" altLang="ru-RU" sz="2000" dirty="0" err="1">
                          <a:solidFill>
                            <a:schemeClr val="tx1"/>
                          </a:solidFill>
                          <a:latin typeface="+mn-lt"/>
                        </a:rPr>
                        <a:t>коры</a:t>
                      </a:r>
                      <a:r>
                        <a:rPr lang="ru-RU" alt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, - </a:t>
                      </a:r>
                      <a:r>
                        <a:rPr lang="ru-RU" alt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жерло</a:t>
                      </a:r>
                      <a:r>
                        <a:rPr lang="ru-RU" alt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. Через этот канал временами вырываются на поверхность горячие </a:t>
                      </a:r>
                      <a:r>
                        <a:rPr lang="ru-RU" altLang="ru-RU" sz="2000" dirty="0" err="1">
                          <a:solidFill>
                            <a:schemeClr val="tx1"/>
                          </a:solidFill>
                          <a:latin typeface="+mn-lt"/>
                        </a:rPr>
                        <a:t>газы</a:t>
                      </a:r>
                      <a:r>
                        <a:rPr lang="ru-RU" alt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, изливается магма. Такие горы называются </a:t>
                      </a:r>
                      <a:r>
                        <a:rPr lang="ru-RU" altLang="ru-RU" sz="2000" b="1" dirty="0">
                          <a:solidFill>
                            <a:srgbClr val="C00000"/>
                          </a:solidFill>
                          <a:latin typeface="+mn-lt"/>
                        </a:rPr>
                        <a:t>вулканами</a:t>
                      </a:r>
                      <a:r>
                        <a:rPr lang="ru-RU" alt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alt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r>
                        <a:rPr lang="ru-RU" alt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- Что такое вулканы?</a:t>
                      </a:r>
                    </a:p>
                    <a:p>
                      <a:r>
                        <a:rPr lang="ru-RU" alt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- Каково строение вулкана?</a:t>
                      </a:r>
                    </a:p>
                    <a:p>
                      <a:r>
                        <a:rPr lang="ru-RU" alt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- Что отличает вулкан от других гор?</a:t>
                      </a:r>
                    </a:p>
                    <a:p>
                      <a:r>
                        <a:rPr lang="ru-RU" alt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- Что изливается из жерла вулкана?     </a:t>
                      </a:r>
                      <a:r>
                        <a:rPr lang="ru-RU" altLang="ru-RU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Ит.п</a:t>
                      </a:r>
                      <a:r>
                        <a:rPr lang="ru-RU" alt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111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924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A885F7-FA98-46F9-A9EE-0213F256E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Приём: Вопросы  к тексту учебника</a:t>
            </a:r>
            <a:endParaRPr lang="ru-RU" sz="3600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BDA1D82-C30D-4706-A182-F7A173C534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089043"/>
              </p:ext>
            </p:extLst>
          </p:nvPr>
        </p:nvGraphicFramePr>
        <p:xfrm>
          <a:off x="1835696" y="1600200"/>
          <a:ext cx="6851104" cy="470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5552">
                  <a:extLst>
                    <a:ext uri="{9D8B030D-6E8A-4147-A177-3AD203B41FA5}">
                      <a16:colId xmlns:a16="http://schemas.microsoft.com/office/drawing/2014/main" val="83378998"/>
                    </a:ext>
                  </a:extLst>
                </a:gridCol>
                <a:gridCol w="3425552">
                  <a:extLst>
                    <a:ext uri="{9D8B030D-6E8A-4147-A177-3AD203B41FA5}">
                      <a16:colId xmlns:a16="http://schemas.microsoft.com/office/drawing/2014/main" val="1357553922"/>
                    </a:ext>
                  </a:extLst>
                </a:gridCol>
              </a:tblGrid>
              <a:tr h="470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На Земле есть отдельные горы, выделяющиеся своей правильной формой. В отличие от других гор они имеют на вершине отверстие – </a:t>
                      </a:r>
                      <a:r>
                        <a:rPr lang="ru-RU" altLang="ru-RU" sz="1800" b="1" dirty="0">
                          <a:solidFill>
                            <a:srgbClr val="C00000"/>
                          </a:solidFill>
                          <a:latin typeface="+mn-lt"/>
                        </a:rPr>
                        <a:t>кратер</a:t>
                      </a:r>
                      <a:r>
                        <a:rPr lang="ru-RU" alt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, которым заканчивается канал, идущий из глубины земной </a:t>
                      </a:r>
                      <a:r>
                        <a:rPr lang="ru-RU" altLang="ru-RU" sz="1800" dirty="0" err="1">
                          <a:solidFill>
                            <a:schemeClr val="tx1"/>
                          </a:solidFill>
                          <a:latin typeface="+mn-lt"/>
                        </a:rPr>
                        <a:t>коры</a:t>
                      </a:r>
                      <a:r>
                        <a:rPr lang="ru-RU" alt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, - </a:t>
                      </a:r>
                      <a:r>
                        <a:rPr lang="ru-RU" altLang="ru-RU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жерло</a:t>
                      </a:r>
                      <a:r>
                        <a:rPr lang="ru-RU" alt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. Через этот канал временами вырываются на поверхность горячие </a:t>
                      </a:r>
                      <a:r>
                        <a:rPr lang="ru-RU" altLang="ru-RU" sz="1800" dirty="0" err="1">
                          <a:solidFill>
                            <a:schemeClr val="tx1"/>
                          </a:solidFill>
                          <a:latin typeface="+mn-lt"/>
                        </a:rPr>
                        <a:t>газы</a:t>
                      </a:r>
                      <a:r>
                        <a:rPr lang="ru-RU" alt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, изливается магма. Такие горы называются </a:t>
                      </a:r>
                      <a:r>
                        <a:rPr lang="ru-RU" altLang="ru-RU" sz="1800" b="1" dirty="0">
                          <a:solidFill>
                            <a:srgbClr val="C00000"/>
                          </a:solidFill>
                          <a:latin typeface="+mn-lt"/>
                        </a:rPr>
                        <a:t>вулканами</a:t>
                      </a:r>
                      <a:r>
                        <a:rPr lang="ru-RU" alt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0" indent="-381000">
                        <a:lnSpc>
                          <a:spcPct val="90000"/>
                        </a:lnSpc>
                        <a:buFont typeface="Wingdings" panose="05000000000000000000" pitchFamily="2" charset="2"/>
                        <a:buAutoNum type="arabicPeriod"/>
                      </a:pPr>
                      <a:r>
                        <a:rPr lang="ru-RU" alt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Прочитайте текст. </a:t>
                      </a:r>
                    </a:p>
                    <a:p>
                      <a:pPr marL="381000" indent="-381000">
                        <a:lnSpc>
                          <a:spcPct val="90000"/>
                        </a:lnSpc>
                        <a:buFont typeface="Wingdings" panose="05000000000000000000" pitchFamily="2" charset="2"/>
                        <a:buAutoNum type="arabicPeriod"/>
                      </a:pPr>
                      <a:r>
                        <a:rPr lang="ru-RU" alt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Какие слова встречаются в тексте наиболее часто? Сколько раз? </a:t>
                      </a:r>
                    </a:p>
                    <a:p>
                      <a:pPr marL="381000" indent="-381000">
                        <a:lnSpc>
                          <a:spcPct val="90000"/>
                        </a:lnSpc>
                        <a:buFont typeface="Wingdings" panose="05000000000000000000" pitchFamily="2" charset="2"/>
                        <a:buAutoNum type="arabicPeriod"/>
                      </a:pPr>
                      <a:r>
                        <a:rPr lang="ru-RU" alt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Какие слова выделены жирным шрифтом? Почему? </a:t>
                      </a:r>
                    </a:p>
                    <a:p>
                      <a:pPr marL="381000" indent="-381000">
                        <a:lnSpc>
                          <a:spcPct val="90000"/>
                        </a:lnSpc>
                        <a:buFont typeface="Wingdings" panose="05000000000000000000" pitchFamily="2" charset="2"/>
                        <a:buAutoNum type="arabicPeriod"/>
                      </a:pPr>
                      <a:r>
                        <a:rPr lang="ru-RU" alt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Если бы вы читали текст вслух, то, как бы вы дали понять, что это предложение главное?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279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06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1501FF-066E-4A99-B727-F7E7CC094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Приём «Маркировка текста» 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BFCEEF-18ED-4E8D-8385-CB1D383FC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imes New Roman" panose="02020603050405020304" pitchFamily="18" charset="0"/>
              </a:rPr>
              <a:t>Этот прием применяется для стимулирования более внимательного чтения. Маркировка текста значками по мере чтения.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u="sng" dirty="0">
                <a:latin typeface="Times New Roman" panose="02020603050405020304" pitchFamily="18" charset="0"/>
              </a:rPr>
              <a:t>1. Чтение индивидуальное </a:t>
            </a:r>
            <a:br>
              <a:rPr lang="ru-RU" altLang="ru-RU" b="1" dirty="0">
                <a:latin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</a:rPr>
              <a:t>Читая, ученик делает пометки в тексте: </a:t>
            </a:r>
            <a:br>
              <a:rPr lang="ru-RU" altLang="ru-RU" dirty="0">
                <a:latin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</a:rPr>
              <a:t>                        </a:t>
            </a:r>
            <a:r>
              <a:rPr lang="ru-RU" altLang="ru-RU" b="1" dirty="0">
                <a:latin typeface="Times New Roman" panose="02020603050405020304" pitchFamily="18" charset="0"/>
              </a:rPr>
              <a:t>V – уже знал; </a:t>
            </a:r>
            <a:br>
              <a:rPr lang="ru-RU" altLang="ru-RU" b="1" dirty="0">
                <a:latin typeface="Times New Roman" panose="02020603050405020304" pitchFamily="18" charset="0"/>
              </a:rPr>
            </a:br>
            <a:r>
              <a:rPr lang="ru-RU" altLang="ru-RU" b="1" dirty="0">
                <a:latin typeface="Times New Roman" panose="02020603050405020304" pitchFamily="18" charset="0"/>
              </a:rPr>
              <a:t>                        + – новое; </a:t>
            </a:r>
            <a:br>
              <a:rPr lang="ru-RU" altLang="ru-RU" b="1" dirty="0">
                <a:latin typeface="Times New Roman" panose="02020603050405020304" pitchFamily="18" charset="0"/>
              </a:rPr>
            </a:br>
            <a:r>
              <a:rPr lang="ru-RU" altLang="ru-RU" b="1" dirty="0">
                <a:latin typeface="Times New Roman" panose="02020603050405020304" pitchFamily="18" charset="0"/>
              </a:rPr>
              <a:t>                        – – думал иначе; </a:t>
            </a:r>
            <a:br>
              <a:rPr lang="ru-RU" altLang="ru-RU" b="1" dirty="0">
                <a:latin typeface="Times New Roman" panose="02020603050405020304" pitchFamily="18" charset="0"/>
              </a:rPr>
            </a:br>
            <a:r>
              <a:rPr lang="ru-RU" altLang="ru-RU" b="1" dirty="0">
                <a:latin typeface="Times New Roman" panose="02020603050405020304" pitchFamily="18" charset="0"/>
              </a:rPr>
              <a:t>                       ? – не понял, есть вопросы</a:t>
            </a:r>
            <a:r>
              <a:rPr lang="ru-RU" altLang="ru-RU" dirty="0"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634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2780F2-F4DF-4FB6-A1FC-50E3AA1E7A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8388" y="981075"/>
            <a:ext cx="8075612" cy="5145088"/>
          </a:xfrm>
        </p:spPr>
        <p:txBody>
          <a:bodyPr/>
          <a:lstStyle/>
          <a:p>
            <a:pPr marL="0" indent="0">
              <a:buNone/>
            </a:pPr>
            <a:r>
              <a:rPr lang="ru-RU" altLang="ru-RU" b="1" u="sng" dirty="0">
                <a:latin typeface="Times New Roman" panose="02020603050405020304" pitchFamily="18" charset="0"/>
              </a:rPr>
              <a:t>2. Читая, второй раз, заполняют таблицу, систематизируя материал.</a:t>
            </a:r>
            <a:endParaRPr lang="ru-RU" altLang="ru-RU" b="1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4C3BA47B-C247-4F94-9C72-0FFEA53A67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047070"/>
              </p:ext>
            </p:extLst>
          </p:nvPr>
        </p:nvGraphicFramePr>
        <p:xfrm>
          <a:off x="1763688" y="2204864"/>
          <a:ext cx="6923112" cy="3993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778">
                  <a:extLst>
                    <a:ext uri="{9D8B030D-6E8A-4147-A177-3AD203B41FA5}">
                      <a16:colId xmlns:a16="http://schemas.microsoft.com/office/drawing/2014/main" val="1819325080"/>
                    </a:ext>
                  </a:extLst>
                </a:gridCol>
                <a:gridCol w="1730778">
                  <a:extLst>
                    <a:ext uri="{9D8B030D-6E8A-4147-A177-3AD203B41FA5}">
                      <a16:colId xmlns:a16="http://schemas.microsoft.com/office/drawing/2014/main" val="1482351991"/>
                    </a:ext>
                  </a:extLst>
                </a:gridCol>
                <a:gridCol w="1730778">
                  <a:extLst>
                    <a:ext uri="{9D8B030D-6E8A-4147-A177-3AD203B41FA5}">
                      <a16:colId xmlns:a16="http://schemas.microsoft.com/office/drawing/2014/main" val="2112876579"/>
                    </a:ext>
                  </a:extLst>
                </a:gridCol>
                <a:gridCol w="1730778">
                  <a:extLst>
                    <a:ext uri="{9D8B030D-6E8A-4147-A177-3AD203B41FA5}">
                      <a16:colId xmlns:a16="http://schemas.microsoft.com/office/drawing/2014/main" val="1693540028"/>
                    </a:ext>
                  </a:extLst>
                </a:gridCol>
              </a:tblGrid>
              <a:tr h="76056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5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kumimoji="0" lang="ru-RU" alt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5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</a:t>
                      </a:r>
                      <a:endParaRPr kumimoji="0" lang="ru-RU" alt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5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endParaRPr kumimoji="0" lang="ru-RU" alt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5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?</a:t>
                      </a:r>
                      <a:endParaRPr kumimoji="0" lang="ru-RU" alt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horzOverflow="overflow"/>
                </a:tc>
                <a:extLst>
                  <a:ext uri="{0D108BD9-81ED-4DB2-BD59-A6C34878D82A}">
                    <a16:rowId xmlns:a16="http://schemas.microsoft.com/office/drawing/2014/main" val="2689393033"/>
                  </a:ext>
                </a:extLst>
              </a:tr>
              <a:tr h="323273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altLang="ru-RU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На Земле есть отдельные горы</a:t>
                      </a: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altLang="ru-RU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на вершине отверстие – </a:t>
                      </a:r>
                      <a:r>
                        <a:rPr kumimoji="0" lang="ru-RU" altLang="ru-RU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кратер</a:t>
                      </a:r>
                      <a:r>
                        <a:rPr kumimoji="0" lang="ru-RU" altLang="ru-RU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altLang="ru-RU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канал из глубины земной </a:t>
                      </a:r>
                      <a:r>
                        <a:rPr kumimoji="0" lang="ru-RU" altLang="ru-RU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коры</a:t>
                      </a:r>
                      <a:r>
                        <a:rPr kumimoji="0" lang="ru-RU" altLang="ru-RU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  <a:r>
                        <a:rPr kumimoji="0" lang="ru-RU" altLang="ru-RU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жерло</a:t>
                      </a: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altLang="ru-RU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Через канал  вырываются на поверхность горячие </a:t>
                      </a:r>
                      <a:r>
                        <a:rPr kumimoji="0" lang="ru-RU" altLang="ru-RU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газы</a:t>
                      </a: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altLang="ru-RU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горы правильной формы</a:t>
                      </a: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7386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50397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632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Monotype Corsiva</vt:lpstr>
      <vt:lpstr>Times New Roman</vt:lpstr>
      <vt:lpstr>Wingdings</vt:lpstr>
      <vt:lpstr>Оформление по умолчанию</vt:lpstr>
      <vt:lpstr>«Основы смыслового чтения и работа с текстом на уроках географии» </vt:lpstr>
      <vt:lpstr>Понятие</vt:lpstr>
      <vt:lpstr>Цель смыслового чтения</vt:lpstr>
      <vt:lpstr>Презентация PowerPoint</vt:lpstr>
      <vt:lpstr>Варианты  приёмов работы с текстом </vt:lpstr>
      <vt:lpstr>Приём «Составление вопросов к тексту»</vt:lpstr>
      <vt:lpstr>Приём: Вопросы  к тексту учебника</vt:lpstr>
      <vt:lpstr>Приём «Маркировка текста» </vt:lpstr>
      <vt:lpstr>Презентация PowerPoint</vt:lpstr>
      <vt:lpstr>Приёмы, используемые на уроках</vt:lpstr>
      <vt:lpstr>Планируемые результат работы с текстом: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Dns</cp:lastModifiedBy>
  <cp:revision>50</cp:revision>
  <dcterms:created xsi:type="dcterms:W3CDTF">2012-08-12T16:04:58Z</dcterms:created>
  <dcterms:modified xsi:type="dcterms:W3CDTF">2019-11-17T09:18:09Z</dcterms:modified>
</cp:coreProperties>
</file>