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71" r:id="rId4"/>
    <p:sldId id="257" r:id="rId5"/>
    <p:sldId id="292" r:id="rId6"/>
    <p:sldId id="263" r:id="rId7"/>
    <p:sldId id="293" r:id="rId8"/>
    <p:sldId id="265" r:id="rId9"/>
    <p:sldId id="266" r:id="rId10"/>
    <p:sldId id="294" r:id="rId11"/>
    <p:sldId id="267" r:id="rId12"/>
    <p:sldId id="269" r:id="rId13"/>
    <p:sldId id="296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6" d="100"/>
          <a:sy n="76" d="100"/>
        </p:scale>
        <p:origin x="-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1A852-4650-4433-B5B9-49DF0E41CEB9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8047-6179-499A-AE9B-5EC8340A7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2" Type="http://schemas.openxmlformats.org/officeDocument/2006/relationships/hyperlink" Target="http://smiles.33b.ru/smile.1081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108111.html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smiles.33b.ru/smile.10811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Деятельность педагога-психолога в условиях реализации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Автор: Гроссу Алена Александровна</a:t>
            </a:r>
          </a:p>
          <a:p>
            <a:r>
              <a:rPr lang="ru-RU" sz="1900" dirty="0"/>
              <a:t>п</a:t>
            </a:r>
            <a:r>
              <a:rPr lang="ru-RU" sz="1900" dirty="0" smtClean="0"/>
              <a:t>едагог – психолог </a:t>
            </a:r>
          </a:p>
          <a:p>
            <a:r>
              <a:rPr lang="ru-RU" sz="1900" dirty="0" smtClean="0"/>
              <a:t>ГКОУ Детский дом города Моздока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260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одержание </a:t>
            </a:r>
            <a:r>
              <a:rPr lang="ru-RU" sz="3200" b="1" dirty="0"/>
              <a:t>и средства психологического обеспечения программы коррекционной </a:t>
            </a:r>
            <a:r>
              <a:rPr lang="ru-RU" sz="3200" b="1" dirty="0" smtClean="0"/>
              <a:t>работы: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у</a:t>
            </a:r>
            <a:r>
              <a:rPr lang="ru-RU" sz="2000" b="1" dirty="0" smtClean="0"/>
              <a:t>частие </a:t>
            </a:r>
            <a:r>
              <a:rPr lang="ru-RU" sz="2000" b="1" dirty="0"/>
              <a:t>в разработке и реализации программы коррекционной работы образовательной </a:t>
            </a:r>
            <a:r>
              <a:rPr lang="ru-RU" sz="2000" b="1" dirty="0" smtClean="0"/>
              <a:t>организации</a:t>
            </a:r>
            <a:r>
              <a:rPr lang="ru-RU" sz="2000" b="1" dirty="0"/>
              <a:t> </a:t>
            </a:r>
            <a:r>
              <a:rPr lang="ru-RU" sz="2000" b="1" dirty="0" smtClean="0"/>
              <a:t>(разрабатываются </a:t>
            </a:r>
            <a:r>
              <a:rPr lang="ru-RU" sz="2000" b="1" dirty="0"/>
              <a:t>при наличии в </a:t>
            </a:r>
            <a:r>
              <a:rPr lang="ru-RU" sz="2000" b="1" dirty="0" smtClean="0"/>
              <a:t>образовательной </a:t>
            </a:r>
            <a:r>
              <a:rPr lang="ru-RU" sz="2000" b="1" dirty="0"/>
              <a:t>организации классов </a:t>
            </a:r>
            <a:r>
              <a:rPr lang="ru-RU" sz="2000" b="1" dirty="0" smtClean="0"/>
              <a:t>СКК)</a:t>
            </a:r>
          </a:p>
          <a:p>
            <a:r>
              <a:rPr lang="ru-RU" sz="2000" b="1" dirty="0"/>
              <a:t>у</a:t>
            </a:r>
            <a:r>
              <a:rPr lang="ru-RU" sz="2000" b="1" dirty="0" smtClean="0"/>
              <a:t>частие </a:t>
            </a:r>
            <a:r>
              <a:rPr lang="ru-RU" sz="2000" b="1" dirty="0"/>
              <a:t>в работе </a:t>
            </a:r>
            <a:r>
              <a:rPr lang="ru-RU" sz="2000" b="1" dirty="0" err="1" smtClean="0"/>
              <a:t>ПМПк</a:t>
            </a:r>
            <a:r>
              <a:rPr lang="ru-RU" sz="2000" b="1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положение </a:t>
            </a:r>
            <a:r>
              <a:rPr lang="ru-RU" sz="2000" dirty="0"/>
              <a:t>о </a:t>
            </a:r>
            <a:r>
              <a:rPr lang="ru-RU" sz="2000" dirty="0" err="1"/>
              <a:t>ПМПк</a:t>
            </a:r>
            <a:r>
              <a:rPr lang="ru-RU" sz="2000" dirty="0"/>
              <a:t> (с внесенными изменениями</a:t>
            </a:r>
            <a:r>
              <a:rPr lang="ru-RU" sz="2000" dirty="0" smtClean="0"/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план </a:t>
            </a:r>
            <a:r>
              <a:rPr lang="ru-RU" sz="2000" dirty="0"/>
              <a:t>и график </a:t>
            </a:r>
            <a:r>
              <a:rPr lang="ru-RU" sz="2000" dirty="0" err="1"/>
              <a:t>ПМПк</a:t>
            </a:r>
            <a:r>
              <a:rPr lang="ru-RU" sz="2000" dirty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заключения </a:t>
            </a:r>
            <a:r>
              <a:rPr lang="ru-RU" sz="2000" dirty="0"/>
              <a:t>специалистов;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карта </a:t>
            </a:r>
            <a:r>
              <a:rPr lang="ru-RU" sz="2000" dirty="0"/>
              <a:t>развития учащегося;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диагностические методики;</a:t>
            </a:r>
          </a:p>
          <a:p>
            <a:r>
              <a:rPr lang="ru-RU" sz="2000" b="1" dirty="0"/>
              <a:t>р</a:t>
            </a:r>
            <a:r>
              <a:rPr lang="ru-RU" sz="2000" b="1" dirty="0" smtClean="0"/>
              <a:t>еализация коррекционно-развивающих программ </a:t>
            </a:r>
            <a:r>
              <a:rPr lang="ru-RU" sz="2000" b="1" dirty="0"/>
              <a:t>по </a:t>
            </a:r>
            <a:r>
              <a:rPr lang="ru-RU" sz="2000" b="1" dirty="0" smtClean="0"/>
              <a:t>запросу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роектирование коррекционно-развивающей </a:t>
            </a:r>
            <a:r>
              <a:rPr lang="ru-RU" sz="2000" b="1" dirty="0"/>
              <a:t>работы на уроке или </a:t>
            </a:r>
            <a:r>
              <a:rPr lang="ru-RU" sz="2000" b="1" dirty="0" smtClean="0"/>
              <a:t>внеклассных </a:t>
            </a:r>
            <a:r>
              <a:rPr lang="ru-RU" sz="2000" b="1" dirty="0"/>
              <a:t>мероприятиях с последующей </a:t>
            </a:r>
            <a:r>
              <a:rPr lang="ru-RU" sz="2000" b="1" dirty="0" err="1" smtClean="0"/>
              <a:t>супервизией</a:t>
            </a:r>
            <a:r>
              <a:rPr lang="ru-RU" sz="2000" b="1" dirty="0" smtClean="0"/>
              <a:t> деятельности;</a:t>
            </a:r>
          </a:p>
          <a:p>
            <a:r>
              <a:rPr lang="ru-RU" sz="2000" b="1" dirty="0"/>
              <a:t>и</a:t>
            </a:r>
            <a:r>
              <a:rPr lang="ru-RU" sz="2000" b="1" dirty="0" smtClean="0"/>
              <a:t>нформирование родителей</a:t>
            </a:r>
            <a:r>
              <a:rPr lang="ru-RU" sz="2000" b="1" dirty="0"/>
              <a:t>, мотивирование их на работу с профильными </a:t>
            </a:r>
            <a:r>
              <a:rPr lang="ru-RU" sz="2000" b="1" dirty="0" smtClean="0"/>
              <a:t>специалистами;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омощь </a:t>
            </a:r>
            <a:r>
              <a:rPr lang="ru-RU" sz="2000" b="1" dirty="0"/>
              <a:t>школьникам в период </a:t>
            </a:r>
            <a:r>
              <a:rPr lang="ru-RU" sz="2000" b="1" dirty="0" smtClean="0"/>
              <a:t>адаптации.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одержание </a:t>
            </a:r>
            <a:r>
              <a:rPr lang="ru-RU" sz="2800" b="1" dirty="0"/>
              <a:t>и средства психологического обеспечения программы воспитания и социализации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2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2101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a typeface="+mj-ea"/>
                <a:cs typeface="+mj-cs"/>
              </a:rPr>
              <a:t>Реализация </a:t>
            </a:r>
            <a:r>
              <a:rPr lang="ru-RU" sz="2400" b="1" i="1" dirty="0">
                <a:solidFill>
                  <a:srgbClr val="002060"/>
                </a:solidFill>
                <a:ea typeface="+mj-ea"/>
                <a:cs typeface="+mj-cs"/>
              </a:rPr>
              <a:t>программы воспитания и социализации предполагают совместную работу педагога-психолога, педагогов и воспитателей (п. 18.2.3 ФГОС ООО):</a:t>
            </a:r>
            <a:endParaRPr lang="ru-RU" i="1" dirty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по </a:t>
            </a:r>
            <a:r>
              <a:rPr lang="ru-RU" sz="2000" b="1" dirty="0"/>
              <a:t>формированию уклада школьной жизни, обеспечивающего создание </a:t>
            </a:r>
            <a:r>
              <a:rPr lang="ru-RU" sz="2000" b="1" dirty="0" smtClean="0"/>
              <a:t>социальной </a:t>
            </a:r>
            <a:r>
              <a:rPr lang="ru-RU" sz="2000" b="1" dirty="0"/>
              <a:t>среды развития учащихся</a:t>
            </a:r>
            <a:r>
              <a:rPr lang="ru-RU" sz="2000" b="1" dirty="0" smtClean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по освоению </a:t>
            </a:r>
            <a:r>
              <a:rPr lang="ru-RU" sz="2000" b="1" dirty="0"/>
              <a:t>учащимися социального опыта, основных социальных ролей, </a:t>
            </a:r>
            <a:r>
              <a:rPr lang="ru-RU" sz="2000" b="1" dirty="0" smtClean="0"/>
              <a:t>соответствующих </a:t>
            </a:r>
            <a:r>
              <a:rPr lang="ru-RU" sz="2000" b="1" dirty="0"/>
              <a:t>ведущей деятельности данного </a:t>
            </a:r>
            <a:r>
              <a:rPr lang="ru-RU" sz="2000" b="1" dirty="0" smtClean="0"/>
              <a:t>возраста</a:t>
            </a:r>
            <a:r>
              <a:rPr lang="ru-RU" sz="2000" b="1" dirty="0"/>
              <a:t>;</a:t>
            </a:r>
            <a:endParaRPr lang="ru-RU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</a:t>
            </a:r>
            <a:r>
              <a:rPr lang="ru-RU" sz="2000" b="1" dirty="0" smtClean="0"/>
              <a:t>о освоению норм </a:t>
            </a:r>
            <a:r>
              <a:rPr lang="ru-RU" sz="2000" b="1" dirty="0"/>
              <a:t>и правил </a:t>
            </a:r>
            <a:r>
              <a:rPr lang="ru-RU" sz="2000" b="1" dirty="0" smtClean="0"/>
              <a:t>общественного </a:t>
            </a:r>
            <a:r>
              <a:rPr lang="ru-RU" sz="2000" b="1" dirty="0"/>
              <a:t>поведения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5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одержание </a:t>
            </a:r>
            <a:r>
              <a:rPr lang="ru-RU" sz="2800" b="1" dirty="0"/>
              <a:t>и средства психологического обеспечения программы воспитания и </a:t>
            </a:r>
            <a:r>
              <a:rPr lang="ru-RU" sz="2800" b="1" dirty="0" smtClean="0"/>
              <a:t>социализации.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089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• по формированию </a:t>
            </a:r>
            <a:r>
              <a:rPr lang="ru-RU" sz="2000" b="1" dirty="0">
                <a:solidFill>
                  <a:prstClr val="black"/>
                </a:solidFill>
              </a:rPr>
              <a:t>готовности учащихся к выбору направления своей профессиональной деятельности в соответствии с личными интересами, индивидуальными особенностями и способностями, а также потребностями рынка труда;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• </a:t>
            </a:r>
            <a:r>
              <a:rPr lang="ru-RU" sz="2000" b="1" dirty="0" smtClean="0">
                <a:solidFill>
                  <a:prstClr val="black"/>
                </a:solidFill>
              </a:rPr>
              <a:t>по формированию </a:t>
            </a:r>
            <a:r>
              <a:rPr lang="ru-RU" sz="2000" b="1" dirty="0">
                <a:solidFill>
                  <a:prstClr val="black"/>
                </a:solidFill>
              </a:rPr>
              <a:t>и развитию знаний, установок, личностных ориентиров и норм здорового и безопасного образа жизни с целью сохранения и укрепления физического, психологического и социального здоровья учащихся как одной из ценностных составляющих личности учащегося и ориентированной на достижение планируемых результатов освоения основной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образовательной </a:t>
            </a:r>
            <a:r>
              <a:rPr lang="ru-RU" sz="2000" b="1" dirty="0">
                <a:solidFill>
                  <a:prstClr val="black"/>
                </a:solidFill>
              </a:rPr>
              <a:t>программы основного общего образования;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• </a:t>
            </a:r>
            <a:r>
              <a:rPr lang="ru-RU" sz="2000" b="1" dirty="0" smtClean="0">
                <a:solidFill>
                  <a:prstClr val="black"/>
                </a:solidFill>
              </a:rPr>
              <a:t>по формированию </a:t>
            </a:r>
            <a:r>
              <a:rPr lang="ru-RU" sz="2000" b="1" dirty="0">
                <a:solidFill>
                  <a:prstClr val="black"/>
                </a:solidFill>
              </a:rPr>
              <a:t>экологической культуры.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3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 целью реализации программы воспитания и социализации сотрудниками детского дома были организованы следующие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568952" cy="1564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b="1" i="1" cap="all" dirty="0">
                <a:solidFill>
                  <a:srgbClr val="FF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Спасибо за внимание!</a:t>
            </a:r>
            <a:r>
              <a:rPr lang="ru-RU" sz="36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8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должны жить в мире красоты, игры, сказки, музыки, рисунка, фантазии, творчества.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В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Сухомлинский</a:t>
            </a:r>
          </a:p>
        </p:txBody>
      </p:sp>
      <p:pic>
        <p:nvPicPr>
          <p:cNvPr id="6" name="Picture 5" descr="c09015259d45d2768413ee4edd7a87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33b44212315acfbd4949c2cba89ef4fb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258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521245980fcf8191c0082378ba038394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33b44212315acfbd4949c2cba89ef4fb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66556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09015259d45d2768413ee4edd7a874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15" y="481583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504D">
                    <a:lumMod val="50000"/>
                  </a:srgbClr>
                </a:solidFill>
                <a:ea typeface="+mn-ea"/>
                <a:cs typeface="+mn-cs"/>
              </a:rPr>
              <a:t>В условиях реализации ФГОС ОО </a:t>
            </a:r>
            <a:r>
              <a:rPr lang="ru-RU" sz="3200" b="1" i="1" dirty="0" smtClean="0">
                <a:solidFill>
                  <a:srgbClr val="C0504D">
                    <a:lumMod val="50000"/>
                  </a:srgbClr>
                </a:solidFill>
                <a:ea typeface="+mn-ea"/>
                <a:cs typeface="+mn-cs"/>
              </a:rPr>
              <a:t>психолого-педагогическое </a:t>
            </a:r>
            <a:r>
              <a:rPr lang="ru-RU" sz="3200" b="1" i="1" dirty="0">
                <a:solidFill>
                  <a:srgbClr val="C0504D">
                    <a:lumMod val="50000"/>
                  </a:srgbClr>
                </a:solidFill>
                <a:ea typeface="+mn-ea"/>
                <a:cs typeface="+mn-cs"/>
              </a:rPr>
              <a:t>сопровождение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есть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целостная, системно организованная деятельность, в рамках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которой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создаются социально-психологические и педагогические условия для успешного обучения и развития каждого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ребенка.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41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166"/>
            <a:ext cx="8229600" cy="145562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r>
              <a:rPr lang="ru-RU" sz="2000" b="1" kern="6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000" b="1" kern="6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2400" b="1" kern="6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В </a:t>
            </a:r>
            <a:r>
              <a:rPr lang="ru-RU" sz="2400" b="1" kern="6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целях реализации этой деятельности с воспитанниками детского дома </a:t>
            </a:r>
            <a:r>
              <a:rPr lang="ru-RU" sz="2400" b="1" kern="6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в тесном сотрудничестве с педагогом-психологом занимаются  и педагоги </a:t>
            </a:r>
            <a:r>
              <a:rPr lang="ru-RU" sz="2400" b="1" kern="6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дополнительного </a:t>
            </a:r>
            <a:r>
              <a:rPr lang="ru-RU" sz="2400" b="1" kern="6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образования.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000" b="1" kern="6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3200" dirty="0" smtClean="0">
                <a:latin typeface="Times New Roman"/>
                <a:ea typeface="Calibri"/>
              </a:rPr>
              <a:t>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1166"/>
            <a:ext cx="806489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endParaRPr lang="ru-RU" kern="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endParaRPr lang="ru-RU" kern="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endParaRPr lang="ru-RU" kern="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endParaRPr lang="ru-RU" sz="2000" kern="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endParaRPr lang="ru-RU" sz="2000" kern="6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r>
              <a:rPr lang="ru-RU" sz="2000" kern="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992888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r>
              <a:rPr lang="ru-RU" sz="2000" kern="600" dirty="0" smtClean="0">
                <a:solidFill>
                  <a:srgbClr val="000000"/>
                </a:solidFill>
                <a:latin typeface="Times New Roman"/>
                <a:ea typeface="Calibri"/>
              </a:rPr>
              <a:t>В стенах родного учреждения ребята обучаются по 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Calibri"/>
              </a:rPr>
              <a:t>следующим направлениям: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социально-правовое – 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«Я и Закон»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социально-психологическое – 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«Этика и психология семейной жизни»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социально-психологическое – 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«Домоводство» 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социально- правовое – 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«Социализация детей в современном обществе»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физкультурно-оздоровительное- 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 здоровом теле-здоровый дух» 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творческая мастерская – 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«Умелые ручки»;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музыкально- эстетическое - вокальная группа</a:t>
            </a:r>
            <a:r>
              <a:rPr lang="ru-RU" sz="2000" b="1" kern="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«Мегаполис».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80"/>
              </a:spcBef>
              <a:spcAft>
                <a:spcPts val="1000"/>
              </a:spcAft>
            </a:pP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</a:rPr>
              <a:t>Все воспитанники </a:t>
            </a:r>
            <a:r>
              <a:rPr lang="ru-RU" sz="2000" kern="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задействованы 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</a:rPr>
              <a:t>в семи творческих объединениях с целью развития социальных,</a:t>
            </a:r>
            <a:r>
              <a:rPr lang="ru-RU" sz="2000" kern="6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kern="600" dirty="0">
                <a:solidFill>
                  <a:srgbClr val="000000"/>
                </a:solidFill>
                <a:latin typeface="Times New Roman"/>
                <a:ea typeface="Times New Roman"/>
              </a:rPr>
              <a:t>правовых и культурно-оздоровительных навыков.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4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Основания </a:t>
            </a:r>
            <a:r>
              <a:rPr lang="ru-RU" sz="2800" b="1" dirty="0"/>
              <a:t>деятельности </a:t>
            </a:r>
            <a:r>
              <a:rPr lang="ru-RU" sz="2800" b="1" dirty="0" smtClean="0"/>
              <a:t>педагога-психолога строго регламентированы  нормативно-правовыми документами: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Федеральный закон РФ от 29.12.2012 № 273-ФЗ «Об образовании в Российской Федерации» (ст. 42); </a:t>
            </a:r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государственный образовательный стандарт начального общего образования от 06.10.2009 № 373 (п. 28); </a:t>
            </a:r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государственный образовательный стандарт основного </a:t>
            </a:r>
            <a:r>
              <a:rPr lang="ru-RU" dirty="0" smtClean="0"/>
              <a:t>общего </a:t>
            </a:r>
            <a:r>
              <a:rPr lang="ru-RU" dirty="0"/>
              <a:t>образования от 17.12.2010 № 1897 (п. 25);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97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Опираясь на данные нормативно-правовые акты педагог-психолог обязан вести следующую документацию: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805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/>
              <a:t>Общая</a:t>
            </a:r>
          </a:p>
          <a:p>
            <a:pPr marL="0" indent="0">
              <a:buNone/>
            </a:pPr>
            <a:r>
              <a:rPr lang="ru-RU" sz="2000" b="1" dirty="0" smtClean="0"/>
              <a:t>формы </a:t>
            </a:r>
            <a:r>
              <a:rPr lang="ru-RU" sz="2000" b="1" dirty="0"/>
              <a:t>учета деятельности и отчетная документация общего характера</a:t>
            </a:r>
            <a:r>
              <a:rPr lang="ru-RU" sz="2000" b="1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план </a:t>
            </a:r>
            <a:r>
              <a:rPr lang="ru-RU" sz="1600" dirty="0"/>
              <a:t>работы (на учебный год);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график </a:t>
            </a:r>
            <a:r>
              <a:rPr lang="ru-RU" sz="1600" dirty="0"/>
              <a:t>работы;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журнал </a:t>
            </a:r>
            <a:r>
              <a:rPr lang="ru-RU" sz="1600" dirty="0"/>
              <a:t>учета видов деятельности</a:t>
            </a:r>
            <a:r>
              <a:rPr lang="ru-RU" sz="16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/>
              <a:t>отчет о работе (за учебный год);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программы </a:t>
            </a:r>
            <a:r>
              <a:rPr lang="ru-RU" sz="1600" dirty="0"/>
              <a:t>факультативов, </a:t>
            </a:r>
            <a:r>
              <a:rPr lang="ru-RU" sz="1600" dirty="0" smtClean="0"/>
              <a:t>коррекционных </a:t>
            </a:r>
            <a:r>
              <a:rPr lang="ru-RU" sz="1600" dirty="0"/>
              <a:t>/ развивающих занятий, профилактических программ, тренингов;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/>
              <a:t>тематические планы мероприятий по психологическому просвещению;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/>
              <a:t>отчеты по результатам диагностических обследований;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/>
              <a:t>паспорт кабинета педагога-психолога.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3970784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/>
              <a:t>Специальная</a:t>
            </a:r>
          </a:p>
          <a:p>
            <a:pPr marL="0" indent="0">
              <a:buNone/>
            </a:pPr>
            <a:r>
              <a:rPr lang="ru-RU" sz="2000" b="1" dirty="0" smtClean="0"/>
              <a:t>документация </a:t>
            </a:r>
            <a:r>
              <a:rPr lang="ru-RU" sz="2000" b="1" dirty="0"/>
              <a:t>для служебного </a:t>
            </a:r>
            <a:r>
              <a:rPr lang="ru-RU" sz="2000" b="1" dirty="0" smtClean="0"/>
              <a:t>пользования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протоколы </a:t>
            </a:r>
            <a:r>
              <a:rPr lang="ru-RU" sz="1600" dirty="0"/>
              <a:t>и </a:t>
            </a:r>
            <a:r>
              <a:rPr lang="ru-RU" sz="1600" dirty="0" smtClean="0"/>
              <a:t>заключения </a:t>
            </a:r>
            <a:r>
              <a:rPr lang="ru-RU" sz="1600" dirty="0"/>
              <a:t>по результатам проведенной диагностики (групповой и </a:t>
            </a:r>
            <a:r>
              <a:rPr lang="ru-RU" sz="1600" dirty="0" smtClean="0"/>
              <a:t>индивидуальной</a:t>
            </a:r>
            <a:r>
              <a:rPr lang="ru-RU" sz="1600" dirty="0"/>
              <a:t>);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записи </a:t>
            </a:r>
            <a:r>
              <a:rPr lang="ru-RU" sz="1600" dirty="0"/>
              <a:t>наблюдений из журнала консультаций; </a:t>
            </a: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наблюдения </a:t>
            </a:r>
            <a:r>
              <a:rPr lang="ru-RU" sz="1600" dirty="0"/>
              <a:t>за детьми во время коррекционных / развивающих занятий; психологические карты развития </a:t>
            </a:r>
            <a:r>
              <a:rPr lang="ru-RU" sz="1600" dirty="0" smtClean="0"/>
              <a:t>ребенка.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55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Требования </a:t>
            </a:r>
            <a:r>
              <a:rPr lang="ru-RU" sz="2800" b="1" dirty="0"/>
              <a:t>ФГОС к психолого-педагогическим условиям </a:t>
            </a:r>
            <a:r>
              <a:rPr lang="ru-RU" sz="2800" b="1" dirty="0" smtClean="0"/>
              <a:t>реализации </a:t>
            </a:r>
            <a:r>
              <a:rPr lang="ru-RU" sz="2800" b="1" dirty="0"/>
              <a:t>образовательной </a:t>
            </a:r>
            <a:r>
              <a:rPr lang="ru-RU" sz="2800" b="1" dirty="0" smtClean="0"/>
              <a:t>программы: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обеспечение преемственности содержания и форм организации </a:t>
            </a:r>
            <a:r>
              <a:rPr lang="ru-RU" dirty="0" smtClean="0"/>
              <a:t>образовательного </a:t>
            </a:r>
            <a:r>
              <a:rPr lang="ru-RU" dirty="0"/>
              <a:t>процесса на всех ступенях общего образования с учетом </a:t>
            </a:r>
            <a:r>
              <a:rPr lang="ru-RU" dirty="0" smtClean="0"/>
              <a:t>специфики </a:t>
            </a:r>
            <a:r>
              <a:rPr lang="ru-RU" dirty="0"/>
              <a:t>возрастного психофизического развития обучающихся;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и развитие психолого-педагогической компетентности </a:t>
            </a:r>
            <a:r>
              <a:rPr lang="ru-RU" dirty="0" smtClean="0"/>
              <a:t>участников </a:t>
            </a:r>
            <a:r>
              <a:rPr lang="ru-RU" dirty="0"/>
              <a:t>образовательных отношений; </a:t>
            </a:r>
            <a:endParaRPr lang="ru-RU" dirty="0" smtClean="0"/>
          </a:p>
          <a:p>
            <a:r>
              <a:rPr lang="ru-RU" dirty="0" smtClean="0"/>
              <a:t>обеспечение </a:t>
            </a:r>
            <a:r>
              <a:rPr lang="ru-RU" dirty="0"/>
              <a:t>вариативности направлений и форм, а также диверсификации уровней психолого-педагогического сопровождения участников </a:t>
            </a:r>
            <a:r>
              <a:rPr lang="ru-RU" dirty="0" smtClean="0"/>
              <a:t>образовательных </a:t>
            </a:r>
            <a:r>
              <a:rPr lang="ru-RU" dirty="0"/>
              <a:t>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8711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cap="all" dirty="0"/>
              <a:t>педагог-психолог принимает участие в разработке и реализации основной образовательной программы образовательной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Психолог является полноправным участником образовательного процесса и тесно сотрудничает с другими специалистами службы комплексного сопровождения: социальными педагогами, учителями-логопедами, </a:t>
            </a:r>
            <a:r>
              <a:rPr lang="ru-RU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тьюторами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; участвует в решении проблем и задач развития конкретных детей и ученических коллективов совместно с педагогами, прежде всего с классными руководителями.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( приложение 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2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kern="100" dirty="0"/>
              <a:t>П</a:t>
            </a:r>
            <a:r>
              <a:rPr lang="ru-RU" sz="3200" b="1" kern="100" dirty="0" smtClean="0"/>
              <a:t>едагог-психолог </a:t>
            </a:r>
            <a:r>
              <a:rPr lang="ru-RU" sz="3200" b="1" kern="100" dirty="0"/>
              <a:t>может быть включен в оценку </a:t>
            </a:r>
            <a:r>
              <a:rPr lang="ru-RU" sz="3200" b="1" kern="100" dirty="0" err="1"/>
              <a:t>метапредметных</a:t>
            </a:r>
            <a:r>
              <a:rPr lang="ru-RU" sz="3200" b="1" kern="100" dirty="0"/>
              <a:t> и личностных результатов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Педагог-психолог в школе традиционно выполняет </a:t>
            </a:r>
            <a:r>
              <a:rPr lang="ru-RU" dirty="0" smtClean="0"/>
              <a:t>диагностические </a:t>
            </a:r>
            <a:r>
              <a:rPr lang="ru-RU" dirty="0"/>
              <a:t>функции, обладает необходимой компетентностью в сфере психологической диагностики развития личности в детском и </a:t>
            </a:r>
            <a:r>
              <a:rPr lang="ru-RU" dirty="0" smtClean="0"/>
              <a:t>подростковом </a:t>
            </a:r>
            <a:r>
              <a:rPr lang="ru-RU" dirty="0"/>
              <a:t>возрасте, имеет определенные средства и возможности для осуществления такого рода деятельности.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Допустимы </a:t>
            </a:r>
            <a:r>
              <a:rPr lang="ru-RU" dirty="0"/>
              <a:t>разные варианты включения педагога-психолога в оценку </a:t>
            </a:r>
            <a:r>
              <a:rPr lang="ru-RU" dirty="0" err="1"/>
              <a:t>метапредметных</a:t>
            </a:r>
            <a:r>
              <a:rPr lang="ru-RU" dirty="0"/>
              <a:t> и личностных результатов в зависимости от типа образовательной организации и основной образовательной программы </a:t>
            </a:r>
            <a:r>
              <a:rPr lang="ru-RU" sz="2600" i="1" dirty="0" smtClean="0"/>
              <a:t>(приложение </a:t>
            </a:r>
            <a:r>
              <a:rPr lang="ru-RU" sz="2600" i="1" dirty="0"/>
              <a:t>2). </a:t>
            </a:r>
            <a:r>
              <a:rPr lang="ru-RU" dirty="0" smtClean="0"/>
              <a:t>Диагностическая </a:t>
            </a:r>
            <a:r>
              <a:rPr lang="ru-RU" dirty="0"/>
              <a:t>деятельность реализуется в системе внутренней оценки образовательных результатов и </a:t>
            </a:r>
            <a:r>
              <a:rPr lang="ru-RU" dirty="0" smtClean="0"/>
              <a:t>предполагает </a:t>
            </a:r>
            <a:r>
              <a:rPr lang="ru-RU" dirty="0"/>
              <a:t>распределение обязанностей между ним и педагогом.</a:t>
            </a:r>
          </a:p>
        </p:txBody>
      </p:sp>
    </p:spTree>
    <p:extLst>
      <p:ext uri="{BB962C8B-B14F-4D97-AF65-F5344CB8AC3E}">
        <p14:creationId xmlns:p14="http://schemas.microsoft.com/office/powerpoint/2010/main" val="2272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одержание </a:t>
            </a:r>
            <a:r>
              <a:rPr lang="ru-RU" sz="2800" b="1" dirty="0"/>
              <a:t>и средства психологического обеспечения обучающей деятельности в условиях реализации ФГОС </a:t>
            </a:r>
            <a:r>
              <a:rPr lang="ru-RU" sz="2800" b="1" dirty="0" smtClean="0"/>
              <a:t>ОО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Приоритетным направлением ФГОС </a:t>
            </a:r>
            <a:r>
              <a:rPr lang="ru-RU" dirty="0" smtClean="0"/>
              <a:t>ОО </a:t>
            </a:r>
            <a:r>
              <a:rPr lang="ru-RU" dirty="0"/>
              <a:t>является </a:t>
            </a:r>
            <a:r>
              <a:rPr lang="ru-RU" b="1" i="1" dirty="0"/>
              <a:t>реализация </a:t>
            </a:r>
            <a:r>
              <a:rPr lang="ru-RU" b="1" i="1" dirty="0" smtClean="0"/>
              <a:t>развивающего </a:t>
            </a:r>
            <a:r>
              <a:rPr lang="ru-RU" b="1" i="1" dirty="0"/>
              <a:t>потенциала общего образования </a:t>
            </a:r>
            <a:r>
              <a:rPr lang="ru-RU" dirty="0"/>
              <a:t>(п. 18.2.1 ФГОС </a:t>
            </a:r>
            <a:r>
              <a:rPr lang="ru-RU" dirty="0" smtClean="0"/>
              <a:t>ОО).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связи с этим актуальной задачей становится организация </a:t>
            </a:r>
            <a:r>
              <a:rPr lang="ru-RU" dirty="0" smtClean="0"/>
              <a:t>соответствующего </a:t>
            </a:r>
            <a:r>
              <a:rPr lang="ru-RU" dirty="0"/>
              <a:t>психологического обеспечения обучающей </a:t>
            </a:r>
            <a:r>
              <a:rPr lang="ru-RU" dirty="0" smtClean="0"/>
              <a:t>деятельности</a:t>
            </a:r>
            <a:r>
              <a:rPr lang="ru-RU" dirty="0"/>
              <a:t>, ориентированной на достижение не только предметных, но также </a:t>
            </a:r>
            <a:r>
              <a:rPr lang="ru-RU" dirty="0" err="1"/>
              <a:t>метапредметных</a:t>
            </a:r>
            <a:r>
              <a:rPr lang="ru-RU" dirty="0"/>
              <a:t> и личностных результатов </a:t>
            </a:r>
            <a:r>
              <a:rPr lang="ru-RU" dirty="0" smtClean="0"/>
              <a:t>(приложение </a:t>
            </a:r>
            <a:r>
              <a:rPr lang="ru-RU" dirty="0"/>
              <a:t>3).</a:t>
            </a:r>
          </a:p>
        </p:txBody>
      </p:sp>
    </p:spTree>
    <p:extLst>
      <p:ext uri="{BB962C8B-B14F-4D97-AF65-F5344CB8AC3E}">
        <p14:creationId xmlns:p14="http://schemas.microsoft.com/office/powerpoint/2010/main" val="28909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868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Деятельность педагога-психолога в условиях реализации ФГОС</vt:lpstr>
      <vt:lpstr>В условиях реализации ФГОС ОО психолого-педагогическое сопровождение</vt:lpstr>
      <vt:lpstr> В целях реализации этой деятельности с воспитанниками детского дома в тесном сотрудничестве с педагогом-психологом занимаются  и педагоги дополнительного образования. . </vt:lpstr>
      <vt:lpstr>Основания деятельности педагога-психолога строго регламентированы  нормативно-правовыми документами:</vt:lpstr>
      <vt:lpstr>Опираясь на данные нормативно-правовые акты педагог-психолог обязан вести следующую документацию:</vt:lpstr>
      <vt:lpstr>Требования ФГОС к психолого-педагогическим условиям реализации образовательной программы:</vt:lpstr>
      <vt:lpstr>педагог-психолог принимает участие в разработке и реализации основной образовательной программы образовательной организации</vt:lpstr>
      <vt:lpstr>Педагог-психолог может быть включен в оценку метапредметных и личностных результатов учащихся</vt:lpstr>
      <vt:lpstr>Содержание и средства психологического обеспечения обучающей деятельности в условиях реализации ФГОС ОО</vt:lpstr>
      <vt:lpstr>Содержание и средства психологического обеспечения программы коррекционной работы:</vt:lpstr>
      <vt:lpstr>Содержание и средства психологического обеспечения программы воспитания и социализации</vt:lpstr>
      <vt:lpstr>Содержание и средства психологического обеспечения программы воспитания и социализации.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Психолог</cp:lastModifiedBy>
  <cp:revision>66</cp:revision>
  <dcterms:created xsi:type="dcterms:W3CDTF">2017-01-04T14:26:05Z</dcterms:created>
  <dcterms:modified xsi:type="dcterms:W3CDTF">2018-02-20T09:36:06Z</dcterms:modified>
</cp:coreProperties>
</file>