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58" r:id="rId5"/>
    <p:sldId id="259" r:id="rId6"/>
    <p:sldId id="260" r:id="rId7"/>
    <p:sldId id="261" r:id="rId8"/>
    <p:sldId id="263" r:id="rId9"/>
    <p:sldId id="264" r:id="rId10"/>
    <p:sldId id="266" r:id="rId11"/>
    <p:sldId id="267" r:id="rId12"/>
    <p:sldId id="268" r:id="rId13"/>
    <p:sldId id="269" r:id="rId14"/>
    <p:sldId id="270" r:id="rId15"/>
    <p:sldId id="273" r:id="rId16"/>
    <p:sldId id="274" r:id="rId17"/>
    <p:sldId id="275" r:id="rId18"/>
    <p:sldId id="277" r:id="rId19"/>
    <p:sldId id="279" r:id="rId20"/>
    <p:sldId id="280" r:id="rId21"/>
    <p:sldId id="283" r:id="rId22"/>
    <p:sldId id="284" r:id="rId23"/>
    <p:sldId id="285" r:id="rId24"/>
    <p:sldId id="28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pPr/>
              <a:t>04.03.2016</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04.03.2016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04.03.2016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pPr/>
              <a:t>04.03.2016</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pPr/>
              <a:t>04.03.2016</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04.03.2016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04.03.2016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pPr/>
              <a:t>04.03.2016</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04.03.2016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pPr/>
              <a:t>04.03.2016</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pPr/>
              <a:t>04.03.2016</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pPr/>
              <a:t>04.03.2016</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2071678"/>
            <a:ext cx="7128792" cy="1828090"/>
          </a:xfrm>
        </p:spPr>
        <p:txBody>
          <a:bodyPr>
            <a:noAutofit/>
          </a:bodyPr>
          <a:lstStyle/>
          <a:p>
            <a:r>
              <a:rPr lang="ru-RU" sz="3200" dirty="0" smtClean="0">
                <a:solidFill>
                  <a:schemeClr val="tx1"/>
                </a:solidFill>
              </a:rPr>
              <a:t>Сознательное и активное включение школьника в планирование, организацию и осуществление его учебно-познавательной деятельности.</a:t>
            </a:r>
            <a:endParaRPr lang="ru-RU" sz="3200" dirty="0">
              <a:solidFill>
                <a:schemeClr val="tx1"/>
              </a:solidFill>
            </a:endParaRPr>
          </a:p>
        </p:txBody>
      </p:sp>
      <p:sp>
        <p:nvSpPr>
          <p:cNvPr id="3" name="Подзаголовок 2"/>
          <p:cNvSpPr>
            <a:spLocks noGrp="1"/>
          </p:cNvSpPr>
          <p:nvPr>
            <p:ph type="subTitle" idx="1"/>
          </p:nvPr>
        </p:nvSpPr>
        <p:spPr/>
        <p:txBody>
          <a:bodyPr/>
          <a:lstStyle/>
          <a:p>
            <a:r>
              <a:rPr lang="ru-RU" dirty="0" smtClean="0"/>
              <a:t>МБОУ </a:t>
            </a:r>
            <a:r>
              <a:rPr lang="en-US" dirty="0" smtClean="0"/>
              <a:t> </a:t>
            </a:r>
            <a:r>
              <a:rPr lang="ru-RU" dirty="0" smtClean="0"/>
              <a:t>ХСОШ </a:t>
            </a:r>
            <a:endParaRPr lang="ru-RU" dirty="0" smtClean="0"/>
          </a:p>
          <a:p>
            <a:r>
              <a:rPr lang="ru-RU" dirty="0" err="1" smtClean="0"/>
              <a:t>Кунгурцева</a:t>
            </a:r>
            <a:r>
              <a:rPr lang="ru-RU" dirty="0" smtClean="0"/>
              <a:t> Людмила Михайловна, </a:t>
            </a:r>
            <a:r>
              <a:rPr lang="ru-RU" dirty="0" smtClean="0"/>
              <a:t>учитель </a:t>
            </a:r>
            <a:r>
              <a:rPr lang="ru-RU" dirty="0" smtClean="0"/>
              <a:t>начальных классов</a:t>
            </a:r>
            <a:endParaRPr lang="ru-RU" dirty="0"/>
          </a:p>
        </p:txBody>
      </p:sp>
    </p:spTree>
    <p:extLst>
      <p:ext uri="{BB962C8B-B14F-4D97-AF65-F5344CB8AC3E}">
        <p14:creationId xmlns:p14="http://schemas.microsoft.com/office/powerpoint/2010/main" xmlns="" val="2780616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 В основе педагогической деятельности  лежат следующие утверждения:</a:t>
            </a:r>
          </a:p>
          <a:p>
            <a:r>
              <a:rPr lang="ru-RU" dirty="0" smtClean="0"/>
              <a:t>*  Система развивающих задач и упражнений, как особое направление</a:t>
            </a:r>
          </a:p>
          <a:p>
            <a:r>
              <a:rPr lang="ru-RU" dirty="0" smtClean="0"/>
              <a:t> профессиональной деятельности учителя, способствует эффективному интеллектуальному развитию учащихся младшего школьного возраста.</a:t>
            </a:r>
          </a:p>
          <a:p>
            <a:r>
              <a:rPr lang="ru-RU" dirty="0" smtClean="0"/>
              <a:t>*        Система развивающих задач и упражнений представляет собой индивидуализированную, в зависимости от возможностей и способностей учащихся, совокупность постепенно усложняющихся  по процессу решения задач по русскому языку, направленных  на формирование положительного отношения к учению и  познавательной </a:t>
            </a:r>
            <a:r>
              <a:rPr lang="ru-RU" dirty="0" err="1" smtClean="0"/>
              <a:t>раскрепощённости</a:t>
            </a:r>
            <a:r>
              <a:rPr lang="ru-RU" dirty="0" smtClean="0"/>
              <a:t>, овладение мыслительными операциями, развитие способности действовать «в уме», делать правильные выводы и обобщения из наблюдений.</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764704"/>
            <a:ext cx="7131606" cy="1396972"/>
          </a:xfrm>
        </p:spPr>
        <p:txBody>
          <a:bodyPr>
            <a:noAutofit/>
          </a:bodyPr>
          <a:lstStyle/>
          <a:p>
            <a:r>
              <a:rPr lang="ru-RU" sz="3200" dirty="0" smtClean="0"/>
              <a:t>Первые три этапа реализуются в первом и во втором классе начальной школы.</a:t>
            </a:r>
            <a:br>
              <a:rPr lang="ru-RU" sz="3200" dirty="0" smtClean="0"/>
            </a:br>
            <a:endParaRPr lang="ru-RU" sz="3200" dirty="0"/>
          </a:p>
        </p:txBody>
      </p:sp>
      <p:sp>
        <p:nvSpPr>
          <p:cNvPr id="3" name="Содержимое 2"/>
          <p:cNvSpPr>
            <a:spLocks noGrp="1"/>
          </p:cNvSpPr>
          <p:nvPr>
            <p:ph sz="quarter" idx="1"/>
          </p:nvPr>
        </p:nvSpPr>
        <p:spPr/>
        <p:txBody>
          <a:bodyPr>
            <a:normAutofit lnSpcReduction="10000"/>
          </a:bodyPr>
          <a:lstStyle/>
          <a:p>
            <a:r>
              <a:rPr lang="ru-RU" dirty="0" smtClean="0"/>
              <a:t>первый этап в развитии теоретического  мышления учащихся можно назвать знакомством с признаками понятий.</a:t>
            </a:r>
            <a:endParaRPr lang="en-US" dirty="0" smtClean="0"/>
          </a:p>
          <a:p>
            <a:r>
              <a:rPr lang="ru-RU" dirty="0" smtClean="0"/>
              <a:t>На втором этапе нужно сформировать умение оперировать </a:t>
            </a:r>
            <a:r>
              <a:rPr lang="ru-RU" dirty="0" err="1" smtClean="0"/>
              <a:t>существен-ными</a:t>
            </a:r>
            <a:r>
              <a:rPr lang="ru-RU" dirty="0" smtClean="0"/>
              <a:t> признаками понятий, опуская признаки несущественного –формирование операции абстрагирования.</a:t>
            </a:r>
          </a:p>
          <a:p>
            <a:r>
              <a:rPr lang="ru-RU" dirty="0" smtClean="0"/>
              <a:t>На третьем этапе необходимо обратить внимание на формирование логической операции сравнения с опорой на  существенные и </a:t>
            </a:r>
            <a:r>
              <a:rPr lang="ru-RU" dirty="0" err="1" smtClean="0"/>
              <a:t>несуществен-ные</a:t>
            </a:r>
            <a:r>
              <a:rPr lang="ru-RU" dirty="0" smtClean="0"/>
              <a:t> признаки предметов и явлений - поиск общих и отличительных </a:t>
            </a:r>
            <a:r>
              <a:rPr lang="ru-RU" dirty="0" err="1" smtClean="0"/>
              <a:t>призна</a:t>
            </a:r>
            <a:r>
              <a:rPr lang="ru-RU" dirty="0" smtClean="0"/>
              <a:t>- ков понятий, предметов, явлений.</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r>
              <a:rPr lang="ru-RU" dirty="0" smtClean="0"/>
              <a:t>На четвертом этапе (3 класс) - школьники должны научиться выстраивать иерархию понятий, вычленять более широкие и  более узкие понятия. Это и формирование умения давать определение понятиям на основе умения находить более общее родовое понятие и видовые отличительные признаки. </a:t>
            </a:r>
          </a:p>
          <a:p>
            <a:r>
              <a:rPr lang="ru-RU" dirty="0" smtClean="0"/>
              <a:t>Например: корт (видовое понятие) – это площадка (родовое понятие) для игры в теннис (видовой отличительный признак).</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Пятый этап предполагает развитие аналитической деятельности:</a:t>
            </a:r>
          </a:p>
          <a:p>
            <a:r>
              <a:rPr lang="ru-RU" dirty="0" smtClean="0"/>
              <a:t>- умение  анализировать связи между предметами и явлениям (часть и целое, </a:t>
            </a:r>
            <a:r>
              <a:rPr lang="ru-RU" dirty="0" err="1" smtClean="0"/>
              <a:t>рядоположенность</a:t>
            </a:r>
            <a:r>
              <a:rPr lang="ru-RU" dirty="0" smtClean="0"/>
              <a:t>, противоположность, причина и следствие).</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anchor="b">
            <a:noAutofit/>
          </a:bodyPr>
          <a:lstStyle/>
          <a:p>
            <a:r>
              <a:rPr lang="ru-RU" sz="3200" dirty="0"/>
              <a:t>Направления</a:t>
            </a:r>
          </a:p>
        </p:txBody>
      </p:sp>
      <p:sp>
        <p:nvSpPr>
          <p:cNvPr id="3" name="Содержимое 2"/>
          <p:cNvSpPr>
            <a:spLocks noGrp="1"/>
          </p:cNvSpPr>
          <p:nvPr>
            <p:ph sz="quarter" idx="1"/>
          </p:nvPr>
        </p:nvSpPr>
        <p:spPr/>
        <p:txBody>
          <a:bodyPr>
            <a:normAutofit fontScale="92500" lnSpcReduction="10000"/>
          </a:bodyPr>
          <a:lstStyle/>
          <a:p>
            <a:r>
              <a:rPr lang="ru-RU" dirty="0" smtClean="0"/>
              <a:t>работа с лингвистическими категориями и словарными словами как с понятиями, чем обеспечивается новое качество, большая глубина осмысления и повышенная прочность освоения изучаемого языкового материала.</a:t>
            </a:r>
          </a:p>
          <a:p>
            <a:r>
              <a:rPr lang="ru-RU" dirty="0" smtClean="0"/>
              <a:t>введение нового типа лексико-орфографических упражнений, которые по своему содержанию и функциональному назначению выступают как комплексные интеллектуально-речевые. Им характерен специфический подбор, необычная компоновка языкового материала и нетрадиционный подход к постановке заданий, обеспечивающих разностороннее воздействие на интеллект учащихся.посредством интенсивной речемыслительной деятельности. </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80728"/>
            <a:ext cx="7467600" cy="1143000"/>
          </a:xfrm>
        </p:spPr>
        <p:txBody>
          <a:bodyPr vert="horz" anchor="b">
            <a:noAutofit/>
          </a:bodyPr>
          <a:lstStyle/>
          <a:p>
            <a:r>
              <a:rPr lang="ru-RU" sz="3200" dirty="0"/>
              <a:t>В структуре минутки чистописания выделяется две фазы:</a:t>
            </a:r>
            <a:br>
              <a:rPr lang="ru-RU" sz="3200" dirty="0"/>
            </a:br>
            <a:endParaRPr lang="ru-RU" sz="3200" dirty="0"/>
          </a:p>
        </p:txBody>
      </p:sp>
      <p:sp>
        <p:nvSpPr>
          <p:cNvPr id="3" name="Объект 2"/>
          <p:cNvSpPr>
            <a:spLocks noGrp="1"/>
          </p:cNvSpPr>
          <p:nvPr>
            <p:ph sz="quarter" idx="1"/>
          </p:nvPr>
        </p:nvSpPr>
        <p:spPr>
          <a:xfrm>
            <a:off x="467544" y="1984248"/>
            <a:ext cx="7467600" cy="4873752"/>
          </a:xfrm>
        </p:spPr>
        <p:txBody>
          <a:bodyPr>
            <a:normAutofit/>
          </a:bodyPr>
          <a:lstStyle/>
          <a:p>
            <a:pPr lvl="0"/>
            <a:r>
              <a:rPr lang="ru-RU" sz="3200" dirty="0" smtClean="0"/>
              <a:t>подготовительная</a:t>
            </a:r>
            <a:r>
              <a:rPr lang="ru-RU" sz="3200" dirty="0"/>
              <a:t>;</a:t>
            </a:r>
          </a:p>
          <a:p>
            <a:pPr lvl="0"/>
            <a:r>
              <a:rPr lang="ru-RU" sz="3200" dirty="0" smtClean="0"/>
              <a:t>исполнительская</a:t>
            </a:r>
            <a:r>
              <a:rPr lang="ru-RU" sz="3200" dirty="0"/>
              <a:t>.</a:t>
            </a:r>
          </a:p>
          <a:p>
            <a:pPr marL="0" indent="0">
              <a:buNone/>
            </a:pPr>
            <a:endParaRPr lang="ru-RU" sz="3200" dirty="0" smtClean="0"/>
          </a:p>
          <a:p>
            <a:pPr marL="0" indent="0">
              <a:buNone/>
            </a:pPr>
            <a:r>
              <a:rPr lang="ru-RU" sz="3200" i="1" dirty="0" smtClean="0"/>
              <a:t>Например</a:t>
            </a:r>
            <a:r>
              <a:rPr lang="ru-RU" sz="3200" dirty="0"/>
              <a:t>: на доске слова: нос, лак, лён</a:t>
            </a:r>
          </a:p>
          <a:p>
            <a:endParaRPr lang="ru-RU" sz="3200" dirty="0"/>
          </a:p>
        </p:txBody>
      </p:sp>
    </p:spTree>
    <p:extLst>
      <p:ext uri="{BB962C8B-B14F-4D97-AF65-F5344CB8AC3E}">
        <p14:creationId xmlns:p14="http://schemas.microsoft.com/office/powerpoint/2010/main" xmlns="" val="890264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7467600" cy="1143000"/>
          </a:xfrm>
        </p:spPr>
        <p:txBody>
          <a:bodyPr vert="horz" anchor="b">
            <a:noAutofit/>
          </a:bodyPr>
          <a:lstStyle/>
          <a:p>
            <a:r>
              <a:rPr lang="ru-RU" sz="3200" dirty="0"/>
              <a:t>Предлагается детям выполнить следующее задание:</a:t>
            </a:r>
            <a:br>
              <a:rPr lang="ru-RU" sz="3200" dirty="0"/>
            </a:br>
            <a:endParaRPr lang="ru-RU" sz="3200" dirty="0"/>
          </a:p>
        </p:txBody>
      </p:sp>
      <p:sp>
        <p:nvSpPr>
          <p:cNvPr id="3" name="Объект 2"/>
          <p:cNvSpPr>
            <a:spLocks noGrp="1"/>
          </p:cNvSpPr>
          <p:nvPr>
            <p:ph sz="quarter" idx="1"/>
          </p:nvPr>
        </p:nvSpPr>
        <p:spPr>
          <a:xfrm>
            <a:off x="467544" y="1412776"/>
            <a:ext cx="7467600" cy="4873752"/>
          </a:xfrm>
        </p:spPr>
        <p:txBody>
          <a:bodyPr>
            <a:normAutofit fontScale="92500" lnSpcReduction="10000"/>
          </a:bodyPr>
          <a:lstStyle/>
          <a:p>
            <a:r>
              <a:rPr lang="ru-RU" dirty="0" smtClean="0"/>
              <a:t>1 </a:t>
            </a:r>
            <a:r>
              <a:rPr lang="ru-RU" dirty="0"/>
              <a:t>этап: «Прочитайте слова, определите букву, которую мы будем писать во время минутки чистописания. Она обозначает непарный звонкий мягкий согласный звук. Какая это буква? В каком слове она находится?» Учащиеся должны дать полный ответ на два поставленных вопроса, не нарушая последовательности.</a:t>
            </a:r>
          </a:p>
          <a:p>
            <a:r>
              <a:rPr lang="ru-RU" dirty="0"/>
              <a:t>2-ой   этап:   Учитель пишет   на   доске   цепочку    букв   (на   каждом   уроке составляю   её   по   новому   принципу)   и   предлагается   детям   определить порядок написания букв в данном ряду. Постепенно задания усложняются.</a:t>
            </a:r>
          </a:p>
          <a:p>
            <a:pPr marL="0" indent="0">
              <a:buNone/>
            </a:pPr>
            <a:endParaRPr lang="ru-RU" dirty="0" smtClean="0"/>
          </a:p>
          <a:p>
            <a:pPr marL="0" indent="0">
              <a:buNone/>
            </a:pPr>
            <a:r>
              <a:rPr lang="ru-RU" dirty="0" smtClean="0"/>
              <a:t>На </a:t>
            </a:r>
            <a:r>
              <a:rPr lang="ru-RU" dirty="0"/>
              <a:t>доске слова:  лампа, ветка, отлетел,</a:t>
            </a:r>
          </a:p>
          <a:p>
            <a:endParaRPr lang="ru-RU" dirty="0"/>
          </a:p>
        </p:txBody>
      </p:sp>
    </p:spTree>
    <p:extLst>
      <p:ext uri="{BB962C8B-B14F-4D97-AF65-F5344CB8AC3E}">
        <p14:creationId xmlns:p14="http://schemas.microsoft.com/office/powerpoint/2010/main" xmlns="" val="80567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39552" y="692696"/>
            <a:ext cx="7776864" cy="5616624"/>
          </a:xfrm>
        </p:spPr>
        <p:txBody>
          <a:bodyPr>
            <a:normAutofit fontScale="92500" lnSpcReduction="10000"/>
          </a:bodyPr>
          <a:lstStyle/>
          <a:p>
            <a:pPr marL="0" indent="0">
              <a:buNone/>
            </a:pPr>
            <a:r>
              <a:rPr lang="ru-RU" i="1" dirty="0"/>
              <a:t>Задание. </a:t>
            </a:r>
            <a:r>
              <a:rPr lang="ru-RU" dirty="0"/>
              <a:t>Определите букву, которую будем писать. Она находится в корне глагола и обозначает в нём непарный звонкий мягкий согласный звук. Какая это буква? В каком слове она находите?</a:t>
            </a:r>
          </a:p>
          <a:p>
            <a:r>
              <a:rPr lang="ru-RU" dirty="0"/>
              <a:t>В качестве примера словарно-орфографической работы рассмотрим специфику работы с упражнениями. Учитель пишет на доске следующие пары слов:</a:t>
            </a:r>
          </a:p>
          <a:p>
            <a:r>
              <a:rPr lang="ru-RU" dirty="0"/>
              <a:t>м... г... </a:t>
            </a:r>
            <a:r>
              <a:rPr lang="ru-RU" dirty="0" err="1"/>
              <a:t>зин</a:t>
            </a:r>
            <a:r>
              <a:rPr lang="ru-RU" dirty="0"/>
              <a:t> - </a:t>
            </a:r>
            <a:r>
              <a:rPr lang="ru-RU" dirty="0" err="1"/>
              <a:t>прод</a:t>
            </a:r>
            <a:r>
              <a:rPr lang="ru-RU" dirty="0"/>
              <a:t>... </a:t>
            </a:r>
            <a:r>
              <a:rPr lang="ru-RU" dirty="0" err="1"/>
              <a:t>вец</a:t>
            </a:r>
            <a:endParaRPr lang="ru-RU" dirty="0"/>
          </a:p>
          <a:p>
            <a:r>
              <a:rPr lang="ru-RU" dirty="0"/>
              <a:t>б...</a:t>
            </a:r>
            <a:r>
              <a:rPr lang="ru-RU" dirty="0" err="1"/>
              <a:t>льница</a:t>
            </a:r>
            <a:r>
              <a:rPr lang="ru-RU" dirty="0"/>
              <a:t> - врач...</a:t>
            </a:r>
          </a:p>
          <a:p>
            <a:r>
              <a:rPr lang="ru-RU" dirty="0"/>
              <a:t>т...</a:t>
            </a:r>
            <a:r>
              <a:rPr lang="ru-RU" dirty="0" err="1"/>
              <a:t>атр</a:t>
            </a:r>
            <a:r>
              <a:rPr lang="ru-RU" dirty="0"/>
              <a:t> - ...</a:t>
            </a:r>
            <a:r>
              <a:rPr lang="ru-RU" dirty="0" err="1" smtClean="0"/>
              <a:t>ктёр</a:t>
            </a:r>
            <a:r>
              <a:rPr lang="ru-RU" dirty="0"/>
              <a:t> </a:t>
            </a:r>
          </a:p>
          <a:p>
            <a:r>
              <a:rPr lang="ru-RU" dirty="0"/>
              <a:t>космический к...</a:t>
            </a:r>
            <a:r>
              <a:rPr lang="ru-RU" dirty="0" err="1"/>
              <a:t>рабль</a:t>
            </a:r>
            <a:r>
              <a:rPr lang="ru-RU" dirty="0"/>
              <a:t> - </a:t>
            </a:r>
            <a:r>
              <a:rPr lang="ru-RU" dirty="0" smtClean="0"/>
              <a:t>?\</a:t>
            </a:r>
          </a:p>
          <a:p>
            <a:pPr marL="0" indent="0">
              <a:buNone/>
            </a:pPr>
            <a:endParaRPr lang="ru-RU" dirty="0" smtClean="0"/>
          </a:p>
          <a:p>
            <a:pPr marL="0" indent="0">
              <a:buNone/>
            </a:pPr>
            <a:r>
              <a:rPr lang="ru-RU" dirty="0" smtClean="0"/>
              <a:t>Важной </a:t>
            </a:r>
            <a:r>
              <a:rPr lang="ru-RU" dirty="0"/>
              <a:t>инновацией в содержании словарно-орфографической работы является то, что в ней лексическое значение слова осваивается как понятие. </a:t>
            </a:r>
          </a:p>
          <a:p>
            <a:endParaRPr lang="ru-RU" dirty="0"/>
          </a:p>
          <a:p>
            <a:endParaRPr lang="ru-RU" dirty="0"/>
          </a:p>
        </p:txBody>
      </p:sp>
    </p:spTree>
    <p:extLst>
      <p:ext uri="{BB962C8B-B14F-4D97-AF65-F5344CB8AC3E}">
        <p14:creationId xmlns:p14="http://schemas.microsoft.com/office/powerpoint/2010/main" xmlns="" val="296365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8003232" cy="6336704"/>
          </a:xfrm>
        </p:spPr>
        <p:txBody>
          <a:bodyPr>
            <a:normAutofit fontScale="92500" lnSpcReduction="10000"/>
          </a:bodyPr>
          <a:lstStyle/>
          <a:p>
            <a:r>
              <a:rPr lang="ru-RU" dirty="0"/>
              <a:t> На первом этапе (уровне представлений) учащиеся формулируют значение слова, исхода, из имеющихся у них в данный момент знаний.</a:t>
            </a:r>
          </a:p>
          <a:p>
            <a:r>
              <a:rPr lang="ru-RU" dirty="0"/>
              <a:t> На втором этапе (понятийный уровень) школьники получают более глубокие, систематизированные знания оформленные в виде определения понятия. На уроке эта работа проходит как беседа-рассуждение учителя и учащихся и детей друг с другом, в процессе которой осуществляется поиск, анализ, сопоставление, обобщение. В конце такого общения кто-либо из детей, а затем учитель формулирует полное лексическое значение слова. </a:t>
            </a:r>
            <a:endParaRPr lang="ru-RU" dirty="0" smtClean="0"/>
          </a:p>
          <a:p>
            <a:pPr marL="0" indent="0">
              <a:buNone/>
            </a:pPr>
            <a:r>
              <a:rPr lang="ru-RU" dirty="0"/>
              <a:t>Так, при ознакомлении со словом барабан беседа может иметь такой вид:</a:t>
            </a:r>
          </a:p>
          <a:p>
            <a:r>
              <a:rPr lang="ru-RU" dirty="0"/>
              <a:t>1-й этап (уровень представлений)</a:t>
            </a:r>
          </a:p>
          <a:p>
            <a:pPr marL="0" indent="0">
              <a:buNone/>
            </a:pPr>
            <a:r>
              <a:rPr lang="ru-RU" dirty="0"/>
              <a:t>- Скажите, что такое барабан.  Учащиеся  поочерёдно высказываются, сообщая своё представление о данном музыкальном инструменте.</a:t>
            </a:r>
          </a:p>
          <a:p>
            <a:endParaRPr lang="ru-RU" dirty="0"/>
          </a:p>
        </p:txBody>
      </p:sp>
    </p:spTree>
    <p:extLst>
      <p:ext uri="{BB962C8B-B14F-4D97-AF65-F5344CB8AC3E}">
        <p14:creationId xmlns:p14="http://schemas.microsoft.com/office/powerpoint/2010/main" xmlns="" val="1629001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620688"/>
            <a:ext cx="7931224" cy="5277200"/>
          </a:xfrm>
        </p:spPr>
        <p:txBody>
          <a:bodyPr>
            <a:normAutofit/>
          </a:bodyPr>
          <a:lstStyle/>
          <a:p>
            <a:pPr marL="0" indent="0">
              <a:buNone/>
            </a:pPr>
            <a:r>
              <a:rPr lang="ru-RU" sz="2800" dirty="0"/>
              <a:t>Использование   шифров   и   кодов. Систематическая   работа   с   шифрами, кодами позволяет формировать абстрактное мышление,</a:t>
            </a:r>
          </a:p>
          <a:p>
            <a:pPr marL="0" indent="0">
              <a:buNone/>
            </a:pPr>
            <a:endParaRPr lang="ru-RU" sz="2800" dirty="0" smtClean="0"/>
          </a:p>
          <a:p>
            <a:pPr marL="0" indent="0">
              <a:buNone/>
            </a:pPr>
            <a:r>
              <a:rPr lang="ru-RU" sz="2800" dirty="0" smtClean="0"/>
              <a:t>На </a:t>
            </a:r>
            <a:r>
              <a:rPr lang="ru-RU" sz="2800" dirty="0"/>
              <a:t>доске дана запись: </a:t>
            </a:r>
          </a:p>
          <a:p>
            <a:r>
              <a:rPr lang="ru-RU" sz="2800" dirty="0"/>
              <a:t>12 1 26 1 (каша)</a:t>
            </a:r>
          </a:p>
          <a:p>
            <a:r>
              <a:rPr lang="ru-RU" sz="2800" dirty="0"/>
              <a:t> 16  3   7   19(   ?   )</a:t>
            </a:r>
          </a:p>
          <a:p>
            <a:endParaRPr lang="ru-RU" sz="2800" dirty="0"/>
          </a:p>
        </p:txBody>
      </p:sp>
    </p:spTree>
    <p:extLst>
      <p:ext uri="{BB962C8B-B14F-4D97-AF65-F5344CB8AC3E}">
        <p14:creationId xmlns:p14="http://schemas.microsoft.com/office/powerpoint/2010/main" xmlns="" val="159082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827584" y="548680"/>
            <a:ext cx="6912768" cy="4824536"/>
          </a:xfrm>
        </p:spPr>
        <p:txBody>
          <a:bodyPr>
            <a:noAutofit/>
          </a:bodyPr>
          <a:lstStyle/>
          <a:p>
            <a:r>
              <a:rPr lang="ru-RU" sz="3600" dirty="0" smtClean="0"/>
              <a:t>Психолог </a:t>
            </a:r>
            <a:r>
              <a:rPr lang="ru-RU" sz="3600" dirty="0" err="1" smtClean="0"/>
              <a:t>И.А.Домашенко</a:t>
            </a:r>
            <a:r>
              <a:rPr lang="ru-RU" sz="3600" dirty="0" smtClean="0"/>
              <a:t>: «Интеллект – общая познавательная способность, определяющая готовность человека к усвоению и использованию знаний и опыта, а также к разумному поведению в проблемных ситуациях».</a:t>
            </a:r>
            <a:endParaRPr lang="ru-RU"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764704"/>
            <a:ext cx="7848872" cy="5832648"/>
          </a:xfrm>
        </p:spPr>
        <p:txBody>
          <a:bodyPr>
            <a:normAutofit fontScale="85000" lnSpcReduction="10000"/>
          </a:bodyPr>
          <a:lstStyle/>
          <a:p>
            <a:r>
              <a:rPr lang="ru-RU" dirty="0"/>
              <a:t>Основой логической цепочки рассуждений является определение понятия, которое заранее составляется учителем. Оно должно быть явным, предметным, недвусмысленным, доступным возрасту детей, с чётко выраженными родовой принадлежностью и существенными признаками обозначаемого им предмета. Поскольку в каждом понятии заложено своё содержание, цепочка рассуждений при освоении каждого словарного слова будет иметь новый вид, что исключает стереотипность рассуждений. </a:t>
            </a:r>
            <a:endParaRPr lang="ru-RU" dirty="0" smtClean="0"/>
          </a:p>
          <a:p>
            <a:r>
              <a:rPr lang="ru-RU" dirty="0"/>
              <a:t>В данной методике частично-поисковый метод для формирования нового лингвистического понятия используется в двух вариантах</a:t>
            </a:r>
            <a:r>
              <a:rPr lang="ru-RU" dirty="0" smtClean="0"/>
              <a:t>.</a:t>
            </a:r>
          </a:p>
          <a:p>
            <a:r>
              <a:rPr lang="ru-RU" dirty="0"/>
              <a:t>Во время закрепления изученного используются комплексные интеллектуально-речевые упражнения. Комплексность упражнений такого рода многоаспектна. </a:t>
            </a:r>
          </a:p>
          <a:p>
            <a:r>
              <a:rPr lang="ru-RU" dirty="0"/>
              <a:t>Даже физкультминутки проводятся с дидактическим заданием по теме урока, с небольшой мыслительной нагрузкой. Ее задание составляется не только учителем. Периодически такое право предоставляется детям</a:t>
            </a:r>
            <a:r>
              <a:rPr lang="ru-RU" dirty="0" smtClean="0"/>
              <a:t>.</a:t>
            </a:r>
            <a:endParaRPr lang="ru-RU" dirty="0"/>
          </a:p>
        </p:txBody>
      </p:sp>
    </p:spTree>
    <p:extLst>
      <p:ext uri="{BB962C8B-B14F-4D97-AF65-F5344CB8AC3E}">
        <p14:creationId xmlns:p14="http://schemas.microsoft.com/office/powerpoint/2010/main" xmlns="" val="68280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715200" cy="6048672"/>
          </a:xfrm>
        </p:spPr>
        <p:txBody>
          <a:bodyPr>
            <a:normAutofit/>
          </a:bodyPr>
          <a:lstStyle/>
          <a:p>
            <a:r>
              <a:rPr lang="ru-RU" b="1" dirty="0"/>
              <a:t>Этап рефлексии</a:t>
            </a:r>
            <a:r>
              <a:rPr lang="ru-RU" dirty="0"/>
              <a:t> нужен для развития у учащихся умений делать выводы, анализировать происходящее на уроке, в явление пробелов в знаниях, прогнозирования будущих уроков.</a:t>
            </a:r>
          </a:p>
          <a:p>
            <a:r>
              <a:rPr lang="ru-RU" dirty="0"/>
              <a:t>В своей работе я ставлю перед собой задачу: не только дать учащимся первые представления и понятия в области русского языка, математики, окружающего мира, но и формировать у школьников </a:t>
            </a:r>
            <a:r>
              <a:rPr lang="ru-RU" dirty="0" err="1"/>
              <a:t>общелогические</a:t>
            </a:r>
            <a:r>
              <a:rPr lang="ru-RU" dirty="0"/>
              <a:t>  мыслительные умения, так как интеллект человека в первую очередь определяется не суммой накопленных знаний, а высоким уровнем логического мышления.</a:t>
            </a:r>
          </a:p>
        </p:txBody>
      </p:sp>
    </p:spTree>
    <p:extLst>
      <p:ext uri="{BB962C8B-B14F-4D97-AF65-F5344CB8AC3E}">
        <p14:creationId xmlns:p14="http://schemas.microsoft.com/office/powerpoint/2010/main" xmlns="" val="3447469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a:t>Результаты успеваемости учащихся за  последние 3 года</a:t>
            </a:r>
            <a:r>
              <a:rPr lang="ru-RU" dirty="0"/>
              <a:t/>
            </a:r>
            <a:br>
              <a:rPr lang="ru-RU" dirty="0"/>
            </a:b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3239196227"/>
              </p:ext>
            </p:extLst>
          </p:nvPr>
        </p:nvGraphicFramePr>
        <p:xfrm>
          <a:off x="827584" y="980728"/>
          <a:ext cx="7272808" cy="5888736"/>
        </p:xfrm>
        <a:graphic>
          <a:graphicData uri="http://schemas.openxmlformats.org/drawingml/2006/table">
            <a:tbl>
              <a:tblPr firstRow="1" firstCol="1" bandRow="1">
                <a:tableStyleId>{5C22544A-7EE6-4342-B048-85BDC9FD1C3A}</a:tableStyleId>
              </a:tblPr>
              <a:tblGrid>
                <a:gridCol w="1890874"/>
                <a:gridCol w="1874089"/>
                <a:gridCol w="1707645"/>
                <a:gridCol w="1800200"/>
              </a:tblGrid>
              <a:tr h="864096">
                <a:tc>
                  <a:txBody>
                    <a:bodyPr/>
                    <a:lstStyle/>
                    <a:p>
                      <a:pPr algn="ctr">
                        <a:lnSpc>
                          <a:spcPct val="115000"/>
                        </a:lnSpc>
                        <a:spcAft>
                          <a:spcPts val="0"/>
                        </a:spcAft>
                      </a:pPr>
                      <a:r>
                        <a:rPr lang="ru-RU" sz="1400" dirty="0">
                          <a:effectLst/>
                        </a:rPr>
                        <a:t>Учебные </a:t>
                      </a:r>
                      <a:endParaRPr lang="ru-RU" sz="1100" dirty="0">
                        <a:effectLst/>
                      </a:endParaRPr>
                    </a:p>
                    <a:p>
                      <a:pPr algn="ctr">
                        <a:lnSpc>
                          <a:spcPct val="115000"/>
                        </a:lnSpc>
                        <a:spcAft>
                          <a:spcPts val="0"/>
                        </a:spcAft>
                      </a:pPr>
                      <a:r>
                        <a:rPr lang="ru-RU" sz="1400" dirty="0">
                          <a:effectLst/>
                        </a:rPr>
                        <a:t>предметы</a:t>
                      </a:r>
                      <a:endParaRPr lang="ru-RU" sz="1100" dirty="0">
                        <a:effectLst/>
                      </a:endParaRPr>
                    </a:p>
                    <a:p>
                      <a:pPr>
                        <a:lnSpc>
                          <a:spcPct val="115000"/>
                        </a:lnSpc>
                        <a:spcAft>
                          <a:spcPts val="0"/>
                        </a:spcAft>
                      </a:pPr>
                      <a:r>
                        <a:rPr lang="ru-RU" sz="1400" dirty="0">
                          <a:effectLst/>
                        </a:rPr>
                        <a:t> </a:t>
                      </a:r>
                      <a:endParaRPr lang="ru-RU" sz="1100" dirty="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Учебный год</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dirty="0">
                          <a:effectLst/>
                        </a:rPr>
                        <a:t>Кол-во обучающихся детей</a:t>
                      </a:r>
                      <a:endParaRPr lang="ru-RU" sz="1100" dirty="0">
                        <a:effectLst/>
                      </a:endParaRPr>
                    </a:p>
                    <a:p>
                      <a:pPr algn="ctr">
                        <a:lnSpc>
                          <a:spcPct val="115000"/>
                        </a:lnSpc>
                        <a:spcAft>
                          <a:spcPts val="0"/>
                        </a:spcAft>
                      </a:pPr>
                      <a:r>
                        <a:rPr lang="ru-RU" sz="1400" dirty="0">
                          <a:effectLst/>
                        </a:rPr>
                        <a:t> </a:t>
                      </a:r>
                      <a:endParaRPr lang="ru-RU" sz="1100" dirty="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dirty="0">
                          <a:effectLst/>
                        </a:rPr>
                        <a:t>Количество и % обучающихся на «4» и «5»</a:t>
                      </a:r>
                      <a:endParaRPr lang="ru-RU" sz="1100" dirty="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a:effectLst/>
                        </a:rPr>
                        <a:t>Русский язык</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dirty="0">
                          <a:effectLst/>
                        </a:rPr>
                        <a:t>20</a:t>
                      </a:r>
                      <a:r>
                        <a:rPr lang="en-US" sz="1400" dirty="0">
                          <a:effectLst/>
                        </a:rPr>
                        <a:t>12</a:t>
                      </a:r>
                      <a:r>
                        <a:rPr lang="ru-RU" sz="1400" dirty="0">
                          <a:effectLst/>
                        </a:rPr>
                        <a:t>-20</a:t>
                      </a:r>
                      <a:r>
                        <a:rPr lang="en-US" sz="1400" dirty="0">
                          <a:effectLst/>
                        </a:rPr>
                        <a:t>13</a:t>
                      </a:r>
                      <a:endParaRPr lang="ru-RU" sz="1100" dirty="0">
                        <a:effectLst/>
                      </a:endParaRPr>
                    </a:p>
                    <a:p>
                      <a:pPr>
                        <a:lnSpc>
                          <a:spcPct val="115000"/>
                        </a:lnSpc>
                        <a:spcAft>
                          <a:spcPts val="0"/>
                        </a:spcAft>
                      </a:pPr>
                      <a:r>
                        <a:rPr lang="ru-RU" sz="1400" dirty="0">
                          <a:effectLst/>
                        </a:rPr>
                        <a:t> </a:t>
                      </a:r>
                      <a:endParaRPr lang="ru-RU" sz="1100" dirty="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18</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8</a:t>
                      </a:r>
                      <a:endParaRPr lang="ru-RU" sz="1100">
                        <a:effectLst/>
                      </a:endParaRPr>
                    </a:p>
                    <a:p>
                      <a:pPr algn="ctr">
                        <a:lnSpc>
                          <a:spcPct val="115000"/>
                        </a:lnSpc>
                        <a:spcAft>
                          <a:spcPts val="0"/>
                        </a:spcAft>
                      </a:pPr>
                      <a:r>
                        <a:rPr lang="ru-RU" sz="1400">
                          <a:effectLst/>
                        </a:rPr>
                        <a:t>44,4</a:t>
                      </a:r>
                      <a:endParaRPr lang="ru-RU" sz="110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dirty="0">
                          <a:effectLst/>
                        </a:rPr>
                        <a:t> </a:t>
                      </a:r>
                      <a:endParaRPr lang="ru-RU" sz="1100" dirty="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dirty="0">
                          <a:effectLst/>
                        </a:rPr>
                        <a:t>20</a:t>
                      </a:r>
                      <a:r>
                        <a:rPr lang="en-US" sz="1400" dirty="0">
                          <a:effectLst/>
                        </a:rPr>
                        <a:t>13</a:t>
                      </a:r>
                      <a:r>
                        <a:rPr lang="ru-RU" sz="1400" dirty="0">
                          <a:effectLst/>
                        </a:rPr>
                        <a:t>-20</a:t>
                      </a:r>
                      <a:r>
                        <a:rPr lang="en-US" sz="1400" dirty="0">
                          <a:effectLst/>
                        </a:rPr>
                        <a:t>14</a:t>
                      </a:r>
                      <a:endParaRPr lang="ru-RU" sz="1100" dirty="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dirty="0">
                          <a:effectLst/>
                        </a:rPr>
                        <a:t>10</a:t>
                      </a:r>
                      <a:endParaRPr lang="ru-RU" sz="1100" dirty="0">
                        <a:effectLst/>
                      </a:endParaRPr>
                    </a:p>
                    <a:p>
                      <a:pPr algn="ctr">
                        <a:lnSpc>
                          <a:spcPct val="115000"/>
                        </a:lnSpc>
                        <a:spcAft>
                          <a:spcPts val="0"/>
                        </a:spcAft>
                      </a:pPr>
                      <a:r>
                        <a:rPr lang="ru-RU" sz="1400" dirty="0">
                          <a:effectLst/>
                        </a:rPr>
                        <a:t>50</a:t>
                      </a:r>
                      <a:endParaRPr lang="ru-RU" sz="1100" dirty="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14</a:t>
                      </a:r>
                      <a:r>
                        <a:rPr lang="ru-RU" sz="1400">
                          <a:effectLst/>
                        </a:rPr>
                        <a:t>-20</a:t>
                      </a:r>
                      <a:r>
                        <a:rPr lang="en-US" sz="1400">
                          <a:effectLst/>
                        </a:rPr>
                        <a:t>15</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21</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12</a:t>
                      </a:r>
                      <a:endParaRPr lang="ru-RU" sz="1100">
                        <a:effectLst/>
                      </a:endParaRPr>
                    </a:p>
                    <a:p>
                      <a:pPr algn="ctr">
                        <a:lnSpc>
                          <a:spcPct val="115000"/>
                        </a:lnSpc>
                        <a:spcAft>
                          <a:spcPts val="0"/>
                        </a:spcAft>
                      </a:pPr>
                      <a:r>
                        <a:rPr lang="ru-RU" sz="1400">
                          <a:effectLst/>
                        </a:rPr>
                        <a:t>57,1</a:t>
                      </a:r>
                      <a:endParaRPr lang="ru-RU" sz="1100">
                        <a:effectLst/>
                        <a:latin typeface="Calibri"/>
                        <a:ea typeface="Calibri"/>
                        <a:cs typeface="Times New Roman"/>
                      </a:endParaRPr>
                    </a:p>
                  </a:txBody>
                  <a:tcPr marL="41968" marR="41968" marT="0" marB="0"/>
                </a:tc>
              </a:tr>
              <a:tr h="662608">
                <a:tc>
                  <a:txBody>
                    <a:bodyPr/>
                    <a:lstStyle/>
                    <a:p>
                      <a:pPr>
                        <a:lnSpc>
                          <a:spcPct val="115000"/>
                        </a:lnSpc>
                        <a:spcAft>
                          <a:spcPts val="0"/>
                        </a:spcAft>
                      </a:pPr>
                      <a:r>
                        <a:rPr lang="ru-RU" sz="1400">
                          <a:effectLst/>
                        </a:rPr>
                        <a:t>Математика	</a:t>
                      </a:r>
                      <a:endParaRPr lang="ru-RU" sz="1100">
                        <a:effectLst/>
                      </a:endParaRPr>
                    </a:p>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12</a:t>
                      </a:r>
                      <a:r>
                        <a:rPr lang="ru-RU" sz="1400">
                          <a:effectLst/>
                        </a:rPr>
                        <a:t>-20</a:t>
                      </a:r>
                      <a:r>
                        <a:rPr lang="en-US" sz="1400">
                          <a:effectLst/>
                        </a:rPr>
                        <a:t>13</a:t>
                      </a:r>
                      <a:endParaRPr lang="ru-RU" sz="1100">
                        <a:effectLst/>
                      </a:endParaRPr>
                    </a:p>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18</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10</a:t>
                      </a:r>
                      <a:endParaRPr lang="ru-RU" sz="1100">
                        <a:effectLst/>
                      </a:endParaRPr>
                    </a:p>
                    <a:p>
                      <a:pPr algn="ctr">
                        <a:lnSpc>
                          <a:spcPct val="115000"/>
                        </a:lnSpc>
                        <a:spcAft>
                          <a:spcPts val="0"/>
                        </a:spcAft>
                      </a:pPr>
                      <a:r>
                        <a:rPr lang="ru-RU" sz="1400">
                          <a:effectLst/>
                        </a:rPr>
                        <a:t>55,5</a:t>
                      </a:r>
                      <a:endParaRPr lang="ru-RU" sz="110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13</a:t>
                      </a:r>
                      <a:r>
                        <a:rPr lang="ru-RU" sz="1400">
                          <a:effectLst/>
                        </a:rPr>
                        <a:t>-20</a:t>
                      </a:r>
                      <a:r>
                        <a:rPr lang="en-US" sz="1400">
                          <a:effectLst/>
                        </a:rPr>
                        <a:t>14</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12</a:t>
                      </a:r>
                      <a:endParaRPr lang="ru-RU" sz="1100">
                        <a:effectLst/>
                      </a:endParaRPr>
                    </a:p>
                    <a:p>
                      <a:pPr algn="ctr">
                        <a:lnSpc>
                          <a:spcPct val="115000"/>
                        </a:lnSpc>
                        <a:spcAft>
                          <a:spcPts val="0"/>
                        </a:spcAft>
                      </a:pPr>
                      <a:r>
                        <a:rPr lang="ru-RU" sz="1400">
                          <a:effectLst/>
                        </a:rPr>
                        <a:t>60</a:t>
                      </a:r>
                      <a:endParaRPr lang="ru-RU" sz="110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14</a:t>
                      </a:r>
                      <a:r>
                        <a:rPr lang="ru-RU" sz="1400">
                          <a:effectLst/>
                        </a:rPr>
                        <a:t>-20</a:t>
                      </a:r>
                      <a:r>
                        <a:rPr lang="en-US" sz="1400">
                          <a:effectLst/>
                        </a:rPr>
                        <a:t>15</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21</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13</a:t>
                      </a:r>
                      <a:endParaRPr lang="ru-RU" sz="1100">
                        <a:effectLst/>
                      </a:endParaRPr>
                    </a:p>
                    <a:p>
                      <a:pPr algn="ctr">
                        <a:lnSpc>
                          <a:spcPct val="115000"/>
                        </a:lnSpc>
                        <a:spcAft>
                          <a:spcPts val="0"/>
                        </a:spcAft>
                      </a:pPr>
                      <a:r>
                        <a:rPr lang="ru-RU" sz="1400">
                          <a:effectLst/>
                        </a:rPr>
                        <a:t>61,9</a:t>
                      </a:r>
                      <a:endParaRPr lang="ru-RU" sz="1100">
                        <a:effectLst/>
                        <a:latin typeface="Calibri"/>
                        <a:ea typeface="Calibri"/>
                        <a:cs typeface="Times New Roman"/>
                      </a:endParaRPr>
                    </a:p>
                  </a:txBody>
                  <a:tcPr marL="41968" marR="41968" marT="0" marB="0"/>
                </a:tc>
              </a:tr>
              <a:tr h="681125">
                <a:tc>
                  <a:txBody>
                    <a:bodyPr/>
                    <a:lstStyle/>
                    <a:p>
                      <a:pPr>
                        <a:lnSpc>
                          <a:spcPct val="115000"/>
                        </a:lnSpc>
                        <a:spcAft>
                          <a:spcPts val="0"/>
                        </a:spcAft>
                      </a:pPr>
                      <a:r>
                        <a:rPr lang="ru-RU" sz="1400">
                          <a:effectLst/>
                        </a:rPr>
                        <a:t>Литературное чтение</a:t>
                      </a:r>
                      <a:endParaRPr lang="ru-RU" sz="1100">
                        <a:effectLst/>
                      </a:endParaRPr>
                    </a:p>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12</a:t>
                      </a:r>
                      <a:r>
                        <a:rPr lang="ru-RU" sz="1400">
                          <a:effectLst/>
                        </a:rPr>
                        <a:t>-20</a:t>
                      </a:r>
                      <a:r>
                        <a:rPr lang="en-US" sz="1400">
                          <a:effectLst/>
                        </a:rPr>
                        <a:t>13</a:t>
                      </a:r>
                      <a:endParaRPr lang="ru-RU" sz="1100">
                        <a:effectLst/>
                      </a:endParaRPr>
                    </a:p>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18</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10</a:t>
                      </a:r>
                      <a:endParaRPr lang="ru-RU" sz="1100">
                        <a:effectLst/>
                      </a:endParaRPr>
                    </a:p>
                    <a:p>
                      <a:pPr algn="ctr">
                        <a:lnSpc>
                          <a:spcPct val="115000"/>
                        </a:lnSpc>
                        <a:spcAft>
                          <a:spcPts val="0"/>
                        </a:spcAft>
                      </a:pPr>
                      <a:r>
                        <a:rPr lang="ru-RU" sz="1400">
                          <a:effectLst/>
                        </a:rPr>
                        <a:t>55,5</a:t>
                      </a:r>
                      <a:endParaRPr lang="ru-RU" sz="110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13</a:t>
                      </a:r>
                      <a:r>
                        <a:rPr lang="ru-RU" sz="1400">
                          <a:effectLst/>
                        </a:rPr>
                        <a:t>-20</a:t>
                      </a:r>
                      <a:r>
                        <a:rPr lang="en-US" sz="1400">
                          <a:effectLst/>
                        </a:rPr>
                        <a:t>14</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13</a:t>
                      </a:r>
                      <a:endParaRPr lang="ru-RU" sz="1100">
                        <a:effectLst/>
                      </a:endParaRPr>
                    </a:p>
                    <a:p>
                      <a:pPr algn="ctr">
                        <a:lnSpc>
                          <a:spcPct val="115000"/>
                        </a:lnSpc>
                        <a:spcAft>
                          <a:spcPts val="0"/>
                        </a:spcAft>
                      </a:pPr>
                      <a:r>
                        <a:rPr lang="ru-RU" sz="1400">
                          <a:effectLst/>
                        </a:rPr>
                        <a:t>65</a:t>
                      </a:r>
                      <a:endParaRPr lang="ru-RU" sz="1100">
                        <a:effectLst/>
                        <a:latin typeface="Calibri"/>
                        <a:ea typeface="Calibri"/>
                        <a:cs typeface="Times New Roman"/>
                      </a:endParaRPr>
                    </a:p>
                  </a:txBody>
                  <a:tcPr marL="41968" marR="41968" marT="0" marB="0"/>
                </a:tc>
              </a:tr>
              <a:tr h="449102">
                <a:tc>
                  <a:txBody>
                    <a:bodyPr/>
                    <a:lstStyle/>
                    <a:p>
                      <a:pPr>
                        <a:lnSpc>
                          <a:spcPct val="115000"/>
                        </a:lnSpc>
                        <a:spcAft>
                          <a:spcPts val="0"/>
                        </a:spcAft>
                      </a:pPr>
                      <a:r>
                        <a:rPr lang="ru-RU" sz="1400">
                          <a:effectLst/>
                        </a:rPr>
                        <a:t> </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20</a:t>
                      </a:r>
                      <a:r>
                        <a:rPr lang="en-US" sz="1400">
                          <a:effectLst/>
                        </a:rPr>
                        <a:t>14</a:t>
                      </a:r>
                      <a:r>
                        <a:rPr lang="ru-RU" sz="1400">
                          <a:effectLst/>
                        </a:rPr>
                        <a:t>-20</a:t>
                      </a:r>
                      <a:r>
                        <a:rPr lang="en-US" sz="1400">
                          <a:effectLst/>
                        </a:rPr>
                        <a:t>15</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a:effectLst/>
                        </a:rPr>
                        <a:t>21</a:t>
                      </a:r>
                      <a:endParaRPr lang="ru-RU" sz="1100">
                        <a:effectLst/>
                        <a:latin typeface="Calibri"/>
                        <a:ea typeface="Calibri"/>
                        <a:cs typeface="Times New Roman"/>
                      </a:endParaRPr>
                    </a:p>
                  </a:txBody>
                  <a:tcPr marL="41968" marR="41968" marT="0" marB="0"/>
                </a:tc>
                <a:tc>
                  <a:txBody>
                    <a:bodyPr/>
                    <a:lstStyle/>
                    <a:p>
                      <a:pPr algn="ctr">
                        <a:lnSpc>
                          <a:spcPct val="115000"/>
                        </a:lnSpc>
                        <a:spcAft>
                          <a:spcPts val="0"/>
                        </a:spcAft>
                      </a:pPr>
                      <a:r>
                        <a:rPr lang="ru-RU" sz="1400" dirty="0">
                          <a:effectLst/>
                        </a:rPr>
                        <a:t>15</a:t>
                      </a:r>
                      <a:endParaRPr lang="ru-RU" sz="1100" dirty="0">
                        <a:effectLst/>
                      </a:endParaRPr>
                    </a:p>
                    <a:p>
                      <a:pPr algn="ctr">
                        <a:lnSpc>
                          <a:spcPct val="115000"/>
                        </a:lnSpc>
                        <a:spcAft>
                          <a:spcPts val="0"/>
                        </a:spcAft>
                      </a:pPr>
                      <a:r>
                        <a:rPr lang="ru-RU" sz="1400" dirty="0">
                          <a:effectLst/>
                        </a:rPr>
                        <a:t>71,4</a:t>
                      </a:r>
                      <a:endParaRPr lang="ru-RU" sz="1100" dirty="0">
                        <a:effectLst/>
                        <a:latin typeface="Calibri"/>
                        <a:ea typeface="Calibri"/>
                        <a:cs typeface="Times New Roman"/>
                      </a:endParaRPr>
                    </a:p>
                  </a:txBody>
                  <a:tcPr marL="41968" marR="41968" marT="0" marB="0"/>
                </a:tc>
              </a:tr>
            </a:tbl>
          </a:graphicData>
        </a:graphic>
      </p:graphicFrame>
    </p:spTree>
    <p:extLst>
      <p:ext uri="{BB962C8B-B14F-4D97-AF65-F5344CB8AC3E}">
        <p14:creationId xmlns:p14="http://schemas.microsoft.com/office/powerpoint/2010/main" xmlns="" val="1716546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a:t>Успеваемость учащихся 2012 – 2015 год</a:t>
            </a:r>
            <a:r>
              <a:rPr lang="ru-RU" dirty="0"/>
              <a:t/>
            </a:r>
            <a:br>
              <a:rPr lang="ru-RU" dirty="0"/>
            </a:b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3993739918"/>
              </p:ext>
            </p:extLst>
          </p:nvPr>
        </p:nvGraphicFramePr>
        <p:xfrm>
          <a:off x="683568" y="1916832"/>
          <a:ext cx="6984775" cy="2952328"/>
        </p:xfrm>
        <a:graphic>
          <a:graphicData uri="http://schemas.openxmlformats.org/drawingml/2006/table">
            <a:tbl>
              <a:tblPr firstRow="1" firstCol="1" bandRow="1">
                <a:tableStyleId>{5C22544A-7EE6-4342-B048-85BDC9FD1C3A}</a:tableStyleId>
              </a:tblPr>
              <a:tblGrid>
                <a:gridCol w="1745647"/>
                <a:gridCol w="1746376"/>
                <a:gridCol w="1908577"/>
                <a:gridCol w="1584175"/>
              </a:tblGrid>
              <a:tr h="1488798">
                <a:tc>
                  <a:txBody>
                    <a:bodyPr/>
                    <a:lstStyle/>
                    <a:p>
                      <a:pPr>
                        <a:lnSpc>
                          <a:spcPct val="115000"/>
                        </a:lnSpc>
                        <a:spcAft>
                          <a:spcPts val="0"/>
                        </a:spcAft>
                      </a:pPr>
                      <a:r>
                        <a:rPr lang="ru-RU" sz="1800" dirty="0">
                          <a:effectLst/>
                        </a:rPr>
                        <a:t>Учебный год</a:t>
                      </a:r>
                      <a:endParaRPr lang="ru-RU"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effectLst/>
                        </a:rPr>
                        <a:t>Кол-во обучающихся детей</a:t>
                      </a:r>
                      <a:endParaRPr lang="ru-RU" sz="1400" dirty="0">
                        <a:effectLst/>
                      </a:endParaRPr>
                    </a:p>
                    <a:p>
                      <a:pPr>
                        <a:lnSpc>
                          <a:spcPct val="115000"/>
                        </a:lnSpc>
                        <a:spcAft>
                          <a:spcPts val="0"/>
                        </a:spcAft>
                      </a:pPr>
                      <a:r>
                        <a:rPr lang="ru-RU" sz="1800" dirty="0">
                          <a:effectLst/>
                        </a:rPr>
                        <a:t> </a:t>
                      </a:r>
                      <a:endParaRPr lang="ru-RU" sz="14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1800">
                          <a:effectLst/>
                        </a:rPr>
                        <a:t>% успеваемости</a:t>
                      </a:r>
                      <a:endParaRPr lang="ru-RU" sz="1400">
                        <a:effectLst/>
                        <a:latin typeface="Calibri"/>
                        <a:ea typeface="Calibri"/>
                        <a:cs typeface="Times New Roman"/>
                      </a:endParaRPr>
                    </a:p>
                  </a:txBody>
                  <a:tcPr marL="68580" marR="68580" marT="0" marB="0"/>
                </a:tc>
                <a:tc>
                  <a:txBody>
                    <a:bodyPr/>
                    <a:lstStyle/>
                    <a:p>
                      <a:pPr>
                        <a:lnSpc>
                          <a:spcPct val="115000"/>
                        </a:lnSpc>
                        <a:spcAft>
                          <a:spcPts val="0"/>
                        </a:spcAft>
                      </a:pPr>
                      <a:r>
                        <a:rPr lang="ru-RU" sz="1800">
                          <a:effectLst/>
                        </a:rPr>
                        <a:t>% качества знаний</a:t>
                      </a:r>
                      <a:endParaRPr lang="ru-RU" sz="1400">
                        <a:effectLst/>
                      </a:endParaRPr>
                    </a:p>
                    <a:p>
                      <a:pPr>
                        <a:lnSpc>
                          <a:spcPct val="115000"/>
                        </a:lnSpc>
                        <a:spcAft>
                          <a:spcPts val="0"/>
                        </a:spcAft>
                      </a:pPr>
                      <a:r>
                        <a:rPr lang="ru-RU" sz="1800">
                          <a:effectLst/>
                        </a:rPr>
                        <a:t> </a:t>
                      </a:r>
                      <a:endParaRPr lang="ru-RU" sz="1400">
                        <a:effectLst/>
                        <a:latin typeface="Calibri"/>
                        <a:ea typeface="Calibri"/>
                        <a:cs typeface="Times New Roman"/>
                      </a:endParaRPr>
                    </a:p>
                  </a:txBody>
                  <a:tcPr marL="68580" marR="68580" marT="0" marB="0"/>
                </a:tc>
              </a:tr>
              <a:tr h="731765">
                <a:tc>
                  <a:txBody>
                    <a:bodyPr/>
                    <a:lstStyle/>
                    <a:p>
                      <a:pPr algn="ctr">
                        <a:lnSpc>
                          <a:spcPct val="115000"/>
                        </a:lnSpc>
                        <a:spcAft>
                          <a:spcPts val="0"/>
                        </a:spcAft>
                      </a:pPr>
                      <a:r>
                        <a:rPr lang="ru-RU" sz="1800">
                          <a:effectLst/>
                        </a:rPr>
                        <a:t>20</a:t>
                      </a:r>
                      <a:r>
                        <a:rPr lang="en-US" sz="1800">
                          <a:effectLst/>
                        </a:rPr>
                        <a:t>13</a:t>
                      </a:r>
                      <a:r>
                        <a:rPr lang="ru-RU" sz="1800">
                          <a:effectLst/>
                        </a:rPr>
                        <a:t>-20</a:t>
                      </a:r>
                      <a:r>
                        <a:rPr lang="en-US" sz="1800">
                          <a:effectLst/>
                        </a:rPr>
                        <a:t>14</a:t>
                      </a:r>
                      <a:endParaRPr lang="ru-RU" sz="14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smtClean="0">
                          <a:effectLst/>
                        </a:rPr>
                        <a:t>30</a:t>
                      </a:r>
                      <a:endParaRPr lang="ru-RU"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effectLst/>
                        </a:rPr>
                        <a:t>100</a:t>
                      </a:r>
                      <a:endParaRPr lang="ru-RU" sz="1400">
                        <a:effectLst/>
                      </a:endParaRPr>
                    </a:p>
                    <a:p>
                      <a:pPr algn="ctr">
                        <a:lnSpc>
                          <a:spcPct val="115000"/>
                        </a:lnSpc>
                        <a:spcAft>
                          <a:spcPts val="0"/>
                        </a:spcAft>
                      </a:pPr>
                      <a:r>
                        <a:rPr lang="ru-RU" sz="1800">
                          <a:effectLst/>
                        </a:rPr>
                        <a:t> </a:t>
                      </a:r>
                      <a:endParaRPr lang="ru-RU" sz="14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effectLst/>
                        </a:rPr>
                        <a:t>60</a:t>
                      </a:r>
                      <a:endParaRPr lang="ru-RU" sz="1400">
                        <a:effectLst/>
                        <a:latin typeface="Calibri"/>
                        <a:ea typeface="Calibri"/>
                        <a:cs typeface="Times New Roman"/>
                      </a:endParaRPr>
                    </a:p>
                  </a:txBody>
                  <a:tcPr marL="68580" marR="68580" marT="0" marB="0"/>
                </a:tc>
              </a:tr>
              <a:tr h="731765">
                <a:tc>
                  <a:txBody>
                    <a:bodyPr/>
                    <a:lstStyle/>
                    <a:p>
                      <a:pPr algn="ctr">
                        <a:lnSpc>
                          <a:spcPct val="115000"/>
                        </a:lnSpc>
                        <a:spcAft>
                          <a:spcPts val="0"/>
                        </a:spcAft>
                      </a:pPr>
                      <a:r>
                        <a:rPr lang="ru-RU" sz="1800">
                          <a:effectLst/>
                        </a:rPr>
                        <a:t>20</a:t>
                      </a:r>
                      <a:r>
                        <a:rPr lang="en-US" sz="1800">
                          <a:effectLst/>
                        </a:rPr>
                        <a:t>14</a:t>
                      </a:r>
                      <a:r>
                        <a:rPr lang="ru-RU" sz="1800">
                          <a:effectLst/>
                        </a:rPr>
                        <a:t>-20</a:t>
                      </a:r>
                      <a:r>
                        <a:rPr lang="en-US" sz="1800">
                          <a:effectLst/>
                        </a:rPr>
                        <a:t>15</a:t>
                      </a:r>
                      <a:endParaRPr lang="ru-RU" sz="14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smtClean="0">
                          <a:effectLst/>
                          <a:latin typeface="+mn-lt"/>
                          <a:ea typeface="+mn-ea"/>
                          <a:cs typeface="+mn-cs"/>
                        </a:rPr>
                        <a:t>30</a:t>
                      </a:r>
                      <a:endParaRPr lang="ru-RU"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effectLst/>
                        </a:rPr>
                        <a:t>100</a:t>
                      </a:r>
                      <a:endParaRPr lang="ru-RU" sz="1400">
                        <a:effectLst/>
                      </a:endParaRPr>
                    </a:p>
                    <a:p>
                      <a:pPr algn="ctr">
                        <a:lnSpc>
                          <a:spcPct val="115000"/>
                        </a:lnSpc>
                        <a:spcAft>
                          <a:spcPts val="0"/>
                        </a:spcAft>
                      </a:pPr>
                      <a:r>
                        <a:rPr lang="ru-RU" sz="1800">
                          <a:effectLst/>
                        </a:rPr>
                        <a:t> </a:t>
                      </a:r>
                      <a:endParaRPr lang="ru-RU" sz="14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effectLst/>
                        </a:rPr>
                        <a:t>65</a:t>
                      </a:r>
                      <a:endParaRPr lang="ru-RU"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171977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980728"/>
            <a:ext cx="7776864" cy="5089776"/>
          </a:xfrm>
        </p:spPr>
        <p:txBody>
          <a:bodyPr>
            <a:normAutofit fontScale="92500"/>
          </a:bodyPr>
          <a:lstStyle/>
          <a:p>
            <a:r>
              <a:rPr lang="ru-RU" sz="2800" dirty="0"/>
              <a:t>Учащиеся участвуют в интеллектуальных играх, международном заочном конкурсе «Русский медвежонок», «Кенгуру», «</a:t>
            </a:r>
            <a:r>
              <a:rPr lang="ru-RU" sz="2800" dirty="0" err="1"/>
              <a:t>ЧиП</a:t>
            </a:r>
            <a:r>
              <a:rPr lang="ru-RU" sz="2800" dirty="0" smtClean="0"/>
              <a:t>».</a:t>
            </a:r>
            <a:endParaRPr lang="en-US" sz="2800" dirty="0" smtClean="0"/>
          </a:p>
          <a:p>
            <a:r>
              <a:rPr lang="en-US" sz="2800" dirty="0" smtClean="0"/>
              <a:t> </a:t>
            </a:r>
            <a:r>
              <a:rPr lang="ru-RU" sz="2800" dirty="0" smtClean="0"/>
              <a:t> В 2012 году Рыбникова Татьяна принимала участие в районной олимпиаде по русскому языку, заняла 3 место.</a:t>
            </a:r>
            <a:endParaRPr lang="en-US" sz="2800" dirty="0" smtClean="0"/>
          </a:p>
          <a:p>
            <a:r>
              <a:rPr lang="ru-RU" sz="2800" dirty="0" smtClean="0"/>
              <a:t> </a:t>
            </a:r>
            <a:r>
              <a:rPr lang="ru-RU" sz="2800" dirty="0"/>
              <a:t>В </a:t>
            </a:r>
            <a:r>
              <a:rPr lang="ru-RU" sz="2800" dirty="0" smtClean="0"/>
              <a:t>201</a:t>
            </a:r>
            <a:r>
              <a:rPr lang="en-US" sz="2800" dirty="0" smtClean="0"/>
              <a:t>4</a:t>
            </a:r>
            <a:r>
              <a:rPr lang="ru-RU" sz="2800" dirty="0" smtClean="0"/>
              <a:t> </a:t>
            </a:r>
            <a:r>
              <a:rPr lang="ru-RU" sz="2800" dirty="0"/>
              <a:t>году в конкурсе «Русский медвежонок» на уровне школы Калмыкова Эльвира заняла 1 место. В 2015 году в школьной олимпиаде по русскому языку </a:t>
            </a:r>
            <a:r>
              <a:rPr lang="ru-RU" sz="2800" dirty="0" err="1"/>
              <a:t>Нагатаева</a:t>
            </a:r>
            <a:r>
              <a:rPr lang="ru-RU" sz="2800" dirty="0"/>
              <a:t> Кристина заняла 2 место.</a:t>
            </a:r>
          </a:p>
          <a:p>
            <a:pPr marL="0" indent="0">
              <a:buNone/>
            </a:pPr>
            <a:endParaRPr lang="ru-RU" sz="2800" dirty="0"/>
          </a:p>
        </p:txBody>
      </p:sp>
    </p:spTree>
    <p:extLst>
      <p:ext uri="{BB962C8B-B14F-4D97-AF65-F5344CB8AC3E}">
        <p14:creationId xmlns:p14="http://schemas.microsoft.com/office/powerpoint/2010/main" xmlns="" val="427006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a:t>Актуальность</a:t>
            </a:r>
            <a:r>
              <a:rPr lang="ru-RU" sz="4000" dirty="0" smtClean="0"/>
              <a:t>:</a:t>
            </a:r>
            <a:endParaRPr lang="ru-RU" sz="4000" dirty="0"/>
          </a:p>
        </p:txBody>
      </p:sp>
      <p:sp>
        <p:nvSpPr>
          <p:cNvPr id="3" name="Объект 2"/>
          <p:cNvSpPr>
            <a:spLocks noGrp="1"/>
          </p:cNvSpPr>
          <p:nvPr>
            <p:ph sz="quarter" idx="1"/>
          </p:nvPr>
        </p:nvSpPr>
        <p:spPr>
          <a:xfrm>
            <a:off x="755576" y="1844824"/>
            <a:ext cx="7632848" cy="4464495"/>
          </a:xfrm>
        </p:spPr>
        <p:txBody>
          <a:bodyPr>
            <a:normAutofit fontScale="92500" lnSpcReduction="10000"/>
          </a:bodyPr>
          <a:lstStyle/>
          <a:p>
            <a:r>
              <a:rPr lang="ru-RU" dirty="0" smtClean="0"/>
              <a:t>Познавательные </a:t>
            </a:r>
            <a:r>
              <a:rPr lang="ru-RU" dirty="0"/>
              <a:t>процессы: восприятие, внимание, воображение, память, мышление, речь - выступают как важнейшие компоненты любой человеческой деятельности. Для того чтобы удовлетворить свои потребности, общаться, играть, учиться и трудиться, человек должен воспринимать мир, обращать внимание на те или  иные моменты или компоненты деятельности, представлять то, что нужно ему делать, запоминать, обдумывать, высказывать суждения. Поэтому,  без участия познавательных процессов человеческая деятельность невозможна, они выступают как ее неотъемлемые внутренние моменты. Они развиваются в деятельности, и сами представляют собой особые виды деятельности. </a:t>
            </a:r>
          </a:p>
          <a:p>
            <a:endParaRPr lang="ru-RU" dirty="0"/>
          </a:p>
        </p:txBody>
      </p:sp>
    </p:spTree>
    <p:extLst>
      <p:ext uri="{BB962C8B-B14F-4D97-AF65-F5344CB8AC3E}">
        <p14:creationId xmlns:p14="http://schemas.microsoft.com/office/powerpoint/2010/main" xmlns="" val="964608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332656"/>
            <a:ext cx="6965245" cy="1202485"/>
          </a:xfrm>
        </p:spPr>
        <p:txBody>
          <a:bodyPr vert="horz" anchor="b">
            <a:normAutofit/>
          </a:bodyPr>
          <a:lstStyle/>
          <a:p>
            <a:r>
              <a:rPr lang="ru-RU" sz="4000" dirty="0"/>
              <a:t>Проблема</a:t>
            </a:r>
          </a:p>
        </p:txBody>
      </p:sp>
      <p:sp>
        <p:nvSpPr>
          <p:cNvPr id="3" name="Объект 2"/>
          <p:cNvSpPr>
            <a:spLocks noGrp="1"/>
          </p:cNvSpPr>
          <p:nvPr>
            <p:ph sz="quarter" idx="1"/>
          </p:nvPr>
        </p:nvSpPr>
        <p:spPr>
          <a:xfrm>
            <a:off x="755576" y="1916832"/>
            <a:ext cx="7632848" cy="4320481"/>
          </a:xfrm>
        </p:spPr>
        <p:txBody>
          <a:bodyPr>
            <a:normAutofit/>
          </a:bodyPr>
          <a:lstStyle/>
          <a:p>
            <a:r>
              <a:rPr lang="ru-RU" dirty="0" smtClean="0"/>
              <a:t>Разработка </a:t>
            </a:r>
            <a:r>
              <a:rPr lang="ru-RU" dirty="0"/>
              <a:t>системы принципов, методов и приемов совершенствования технологии организации урока в системе развивающего обучения, направленной на максимальное вовлечение учащихся в практическую деятельность с целью развития основных интеллектуальных умений. При этом  используются различные приемы актуализации субъектного опыта ребёнка, дальнейшего усложнения, обогащения и наращивания этого опыта в максимально возможном диапазоне</a:t>
            </a:r>
            <a:r>
              <a:rPr lang="ru-RU" dirty="0" smtClean="0"/>
              <a:t>.</a:t>
            </a:r>
            <a:endParaRPr lang="ru-RU" dirty="0"/>
          </a:p>
        </p:txBody>
      </p:sp>
    </p:spTree>
    <p:extLst>
      <p:ext uri="{BB962C8B-B14F-4D97-AF65-F5344CB8AC3E}">
        <p14:creationId xmlns:p14="http://schemas.microsoft.com/office/powerpoint/2010/main" xmlns="" val="862463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467600" cy="5925272"/>
          </a:xfrm>
        </p:spPr>
        <p:txBody>
          <a:bodyPr>
            <a:normAutofit/>
          </a:bodyPr>
          <a:lstStyle/>
          <a:p>
            <a:r>
              <a:rPr lang="ru-RU" sz="2800" i="1" dirty="0" err="1">
                <a:solidFill>
                  <a:schemeClr val="accent1">
                    <a:lumMod val="75000"/>
                  </a:schemeClr>
                </a:solidFill>
              </a:rPr>
              <a:t>Субъективизация</a:t>
            </a:r>
            <a:r>
              <a:rPr lang="ru-RU" sz="2800" i="1" dirty="0"/>
              <a:t> </a:t>
            </a:r>
            <a:r>
              <a:rPr lang="ru-RU" sz="2800" dirty="0"/>
              <a:t>– это способ организации работы обучаемого, ибо именно в деятельности происходит формирование субъекта, становление его личности и реализация её потенциальных  возможностей.</a:t>
            </a:r>
          </a:p>
          <a:p>
            <a:r>
              <a:rPr lang="ru-RU" sz="2800" dirty="0"/>
              <a:t>Под </a:t>
            </a:r>
            <a:r>
              <a:rPr lang="ru-RU" sz="2800" i="1" dirty="0" err="1">
                <a:solidFill>
                  <a:schemeClr val="accent1">
                    <a:lumMod val="75000"/>
                  </a:schemeClr>
                </a:solidFill>
              </a:rPr>
              <a:t>субъективизацией</a:t>
            </a:r>
            <a:r>
              <a:rPr lang="ru-RU" sz="2800" dirty="0"/>
              <a:t> процесса обучения понимается сознательное и активное включение школьника в планирование, организацию и осуществление его учебно-познавательной деятельности.</a:t>
            </a:r>
          </a:p>
          <a:p>
            <a:endParaRPr lang="ru-RU" sz="2800" dirty="0"/>
          </a:p>
        </p:txBody>
      </p:sp>
    </p:spTree>
    <p:extLst>
      <p:ext uri="{BB962C8B-B14F-4D97-AF65-F5344CB8AC3E}">
        <p14:creationId xmlns:p14="http://schemas.microsoft.com/office/powerpoint/2010/main" xmlns="" val="3696279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836712"/>
            <a:ext cx="7467600" cy="4873752"/>
          </a:xfrm>
        </p:spPr>
        <p:txBody>
          <a:bodyPr>
            <a:normAutofit/>
          </a:bodyPr>
          <a:lstStyle/>
          <a:p>
            <a:r>
              <a:rPr lang="ru-RU" sz="3200" i="1" dirty="0"/>
              <a:t>Объектом</a:t>
            </a:r>
            <a:r>
              <a:rPr lang="ru-RU" sz="3200" dirty="0"/>
              <a:t> проекта является – процесс развития интеллектуальных способностей учащихся младшего школьного возраста.</a:t>
            </a:r>
          </a:p>
          <a:p>
            <a:r>
              <a:rPr lang="ru-RU" sz="3200" i="1" dirty="0"/>
              <a:t>Предметом </a:t>
            </a:r>
            <a:r>
              <a:rPr lang="ru-RU" sz="3200" dirty="0"/>
              <a:t>проекта является –  технология организации и проведения урока развивающего обучения.</a:t>
            </a:r>
          </a:p>
        </p:txBody>
      </p:sp>
    </p:spTree>
    <p:extLst>
      <p:ext uri="{BB962C8B-B14F-4D97-AF65-F5344CB8AC3E}">
        <p14:creationId xmlns:p14="http://schemas.microsoft.com/office/powerpoint/2010/main" xmlns="" val="211414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anchor="b">
            <a:normAutofit/>
          </a:bodyPr>
          <a:lstStyle/>
          <a:p>
            <a:r>
              <a:rPr lang="ru-RU" sz="4000" dirty="0" smtClean="0"/>
              <a:t>Цель и задачи</a:t>
            </a:r>
            <a:endParaRPr lang="ru-RU" sz="4000" dirty="0"/>
          </a:p>
        </p:txBody>
      </p:sp>
      <p:sp>
        <p:nvSpPr>
          <p:cNvPr id="3" name="Объект 2"/>
          <p:cNvSpPr>
            <a:spLocks noGrp="1"/>
          </p:cNvSpPr>
          <p:nvPr>
            <p:ph sz="quarter" idx="1"/>
          </p:nvPr>
        </p:nvSpPr>
        <p:spPr/>
        <p:txBody>
          <a:bodyPr>
            <a:normAutofit fontScale="77500" lnSpcReduction="20000"/>
          </a:bodyPr>
          <a:lstStyle/>
          <a:p>
            <a:r>
              <a:rPr lang="ru-RU" sz="2800" dirty="0" smtClean="0"/>
              <a:t>обеспечение </a:t>
            </a:r>
            <a:r>
              <a:rPr lang="ru-RU" sz="2800" dirty="0"/>
              <a:t>положительной динамики интеллектуального развития младших школьников на уроках в начальной школе путём совершенствования  технологии организации урока развивающего обучения</a:t>
            </a:r>
            <a:r>
              <a:rPr lang="ru-RU" sz="2800" dirty="0" smtClean="0"/>
              <a:t>.</a:t>
            </a:r>
          </a:p>
          <a:p>
            <a:pPr marL="0" indent="0">
              <a:buNone/>
            </a:pPr>
            <a:r>
              <a:rPr lang="ru-RU" sz="2800" dirty="0" smtClean="0"/>
              <a:t>Задачи</a:t>
            </a:r>
            <a:endParaRPr lang="ru-RU" sz="2800" dirty="0"/>
          </a:p>
          <a:p>
            <a:r>
              <a:rPr lang="ru-RU" sz="2800" dirty="0" smtClean="0"/>
              <a:t>вести </a:t>
            </a:r>
            <a:r>
              <a:rPr lang="ru-RU" sz="2800" dirty="0"/>
              <a:t>самостоятельный поиск знаний на основе собственного опыта и имеющихся знаний по предмету;</a:t>
            </a:r>
          </a:p>
          <a:p>
            <a:r>
              <a:rPr lang="ru-RU" sz="2800" dirty="0" smtClean="0"/>
              <a:t>устанавливать </a:t>
            </a:r>
            <a:r>
              <a:rPr lang="ru-RU" sz="2800" dirty="0"/>
              <a:t>логические связи и отношения между понятиями и явлениями;</a:t>
            </a:r>
          </a:p>
          <a:p>
            <a:r>
              <a:rPr lang="ru-RU" sz="2800" dirty="0" smtClean="0"/>
              <a:t>проводить </a:t>
            </a:r>
            <a:r>
              <a:rPr lang="ru-RU" sz="2800" dirty="0"/>
              <a:t>сравнение, классификацию, дифференцировать существенные признаки предметов и явлений;</a:t>
            </a:r>
          </a:p>
          <a:p>
            <a:r>
              <a:rPr lang="ru-RU" sz="2800" dirty="0" smtClean="0"/>
              <a:t>осуществлять </a:t>
            </a:r>
            <a:r>
              <a:rPr lang="ru-RU" sz="2800" dirty="0"/>
              <a:t>мыслительные операции - анализ, </a:t>
            </a:r>
            <a:r>
              <a:rPr lang="ru-RU" sz="2800" dirty="0" err="1"/>
              <a:t>синтез,обобщение</a:t>
            </a:r>
            <a:r>
              <a:rPr lang="ru-RU" sz="2800" dirty="0"/>
              <a:t>.</a:t>
            </a:r>
          </a:p>
          <a:p>
            <a:endParaRPr lang="ru-RU" sz="2800" dirty="0"/>
          </a:p>
        </p:txBody>
      </p:sp>
    </p:spTree>
    <p:extLst>
      <p:ext uri="{BB962C8B-B14F-4D97-AF65-F5344CB8AC3E}">
        <p14:creationId xmlns:p14="http://schemas.microsoft.com/office/powerpoint/2010/main" xmlns="" val="215754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7467600" cy="1143000"/>
          </a:xfrm>
        </p:spPr>
        <p:txBody>
          <a:bodyPr vert="horz" anchor="b">
            <a:normAutofit fontScale="90000"/>
          </a:bodyPr>
          <a:lstStyle/>
          <a:p>
            <a:r>
              <a:rPr lang="ru-RU" sz="4000" dirty="0"/>
              <a:t>Критерии и показатели интеллектуального развития:</a:t>
            </a:r>
            <a:br>
              <a:rPr lang="ru-RU" sz="4000" dirty="0"/>
            </a:br>
            <a:endParaRPr lang="ru-RU" sz="4000" dirty="0"/>
          </a:p>
        </p:txBody>
      </p:sp>
      <p:sp>
        <p:nvSpPr>
          <p:cNvPr id="3" name="Объект 2"/>
          <p:cNvSpPr>
            <a:spLocks noGrp="1"/>
          </p:cNvSpPr>
          <p:nvPr>
            <p:ph sz="quarter" idx="1"/>
          </p:nvPr>
        </p:nvSpPr>
        <p:spPr/>
        <p:txBody>
          <a:bodyPr>
            <a:normAutofit/>
          </a:bodyPr>
          <a:lstStyle/>
          <a:p>
            <a:r>
              <a:rPr lang="ru-RU" dirty="0" smtClean="0"/>
              <a:t>общий  </a:t>
            </a:r>
            <a:r>
              <a:rPr lang="ru-RU" dirty="0"/>
              <a:t>интеллект  (показатели — способность к ориентировке  в окружающем  мире, способность к составлению целого из частей);</a:t>
            </a:r>
          </a:p>
          <a:p>
            <a:r>
              <a:rPr lang="ru-RU" dirty="0" smtClean="0"/>
              <a:t>установление </a:t>
            </a:r>
            <a:r>
              <a:rPr lang="ru-RU" dirty="0"/>
              <a:t>отношений (показатели — способность к пониманию сходства, способность к пониманию целостности</a:t>
            </a:r>
            <a:r>
              <a:rPr lang="ru-RU" dirty="0" smtClean="0"/>
              <a:t>);</a:t>
            </a:r>
            <a:endParaRPr lang="ru-RU" dirty="0"/>
          </a:p>
          <a:p>
            <a:r>
              <a:rPr lang="ru-RU" dirty="0" smtClean="0"/>
              <a:t>мыслительные </a:t>
            </a:r>
            <a:r>
              <a:rPr lang="ru-RU" dirty="0"/>
              <a:t>операции (показатели — способность к установлению логической связи, способность к категориальному обобщению, способность к классификации).</a:t>
            </a:r>
          </a:p>
          <a:p>
            <a:endParaRPr lang="ru-RU" dirty="0"/>
          </a:p>
        </p:txBody>
      </p:sp>
    </p:spTree>
    <p:extLst>
      <p:ext uri="{BB962C8B-B14F-4D97-AF65-F5344CB8AC3E}">
        <p14:creationId xmlns:p14="http://schemas.microsoft.com/office/powerpoint/2010/main" xmlns="" val="237112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Новые принципы проведения урока:</a:t>
            </a:r>
            <a:r>
              <a:rPr lang="ru-RU" dirty="0"/>
              <a:t/>
            </a:r>
            <a:br>
              <a:rPr lang="ru-RU" dirty="0"/>
            </a:br>
            <a:endParaRPr lang="ru-RU" dirty="0"/>
          </a:p>
        </p:txBody>
      </p:sp>
      <p:sp>
        <p:nvSpPr>
          <p:cNvPr id="3" name="Объект 2"/>
          <p:cNvSpPr>
            <a:spLocks noGrp="1"/>
          </p:cNvSpPr>
          <p:nvPr>
            <p:ph sz="quarter" idx="1"/>
          </p:nvPr>
        </p:nvSpPr>
        <p:spPr/>
        <p:txBody>
          <a:bodyPr>
            <a:normAutofit fontScale="70000" lnSpcReduction="20000"/>
          </a:bodyPr>
          <a:lstStyle/>
          <a:p>
            <a:r>
              <a:rPr lang="ru-RU" dirty="0" smtClean="0"/>
              <a:t>&gt;        Принцип разностороннего развивающего воздействия на интеллект ребенка предполагает использование учителей таких методов и приемов, такого рода упражнений, при выполнении которых  у  учащихся одновременно вырабатывается и совершенствуется ряд </a:t>
            </a:r>
            <a:r>
              <a:rPr lang="ru-RU" dirty="0" err="1" smtClean="0"/>
              <a:t>интеллектуальныхкачеств</a:t>
            </a:r>
            <a:r>
              <a:rPr lang="ru-RU" dirty="0" smtClean="0"/>
              <a:t>, например: развитие словесно-логического </a:t>
            </a:r>
            <a:r>
              <a:rPr lang="ru-RU" dirty="0" err="1" smtClean="0"/>
              <a:t>мышления,внимания</a:t>
            </a:r>
            <a:r>
              <a:rPr lang="ru-RU" dirty="0" smtClean="0"/>
              <a:t>, памяти, речевых способностей.</a:t>
            </a:r>
          </a:p>
          <a:p>
            <a:r>
              <a:rPr lang="ru-RU" dirty="0" smtClean="0"/>
              <a:t>&gt;        Принцип действенного подхода  к обучению предполагает поиск детьми собственных неординарных путей решения заданий.</a:t>
            </a:r>
          </a:p>
          <a:p>
            <a:r>
              <a:rPr lang="ru-RU" dirty="0" smtClean="0"/>
              <a:t>&gt;Принцип обоснованного ответа предполагает полное, последовательное, доказательное объяснение учащимися своего мнения в процессе </a:t>
            </a:r>
            <a:r>
              <a:rPr lang="ru-RU" dirty="0" err="1" smtClean="0"/>
              <a:t>выполне-ния</a:t>
            </a:r>
            <a:r>
              <a:rPr lang="ru-RU" dirty="0" smtClean="0"/>
              <a:t> ими упражнений.</a:t>
            </a:r>
          </a:p>
          <a:p>
            <a:r>
              <a:rPr lang="ru-RU" dirty="0" smtClean="0"/>
              <a:t>&gt;        Принцип сотрудничества, делового партнерства учителя и ученика предусматривает сочетание разумной требовательности и строгости с глубоким терпением и уважением к личности каждого ребенка, его мнению, точке зрения; обеспечение внимания со стороны ученика к словам и действиям учителя, уважительного отношения к ответам, мыслям и чувствам одноклассников.</a:t>
            </a:r>
          </a:p>
          <a:p>
            <a:endParaRPr lang="ru-RU" dirty="0"/>
          </a:p>
        </p:txBody>
      </p:sp>
    </p:spTree>
    <p:extLst>
      <p:ext uri="{BB962C8B-B14F-4D97-AF65-F5344CB8AC3E}">
        <p14:creationId xmlns:p14="http://schemas.microsoft.com/office/powerpoint/2010/main" xmlns="" val="383980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176</TotalTime>
  <Words>1643</Words>
  <Application>Microsoft Office PowerPoint</Application>
  <PresentationFormat>Экран (4:3)</PresentationFormat>
  <Paragraphs>155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Эркер</vt:lpstr>
      <vt:lpstr>Сознательное и активное включение школьника в планирование, организацию и осуществление его учебно-познавательной деятельности.</vt:lpstr>
      <vt:lpstr>Слайд 2</vt:lpstr>
      <vt:lpstr>Актуальность:</vt:lpstr>
      <vt:lpstr>Проблема</vt:lpstr>
      <vt:lpstr>Слайд 5</vt:lpstr>
      <vt:lpstr>Слайд 6</vt:lpstr>
      <vt:lpstr>Цель и задачи</vt:lpstr>
      <vt:lpstr>Критерии и показатели интеллектуального развития: </vt:lpstr>
      <vt:lpstr>Новые принципы проведения урока: </vt:lpstr>
      <vt:lpstr>Слайд 10</vt:lpstr>
      <vt:lpstr>Первые три этапа реализуются в первом и во втором классе начальной школы. </vt:lpstr>
      <vt:lpstr>Слайд 12</vt:lpstr>
      <vt:lpstr>Слайд 13</vt:lpstr>
      <vt:lpstr>Направления</vt:lpstr>
      <vt:lpstr>В структуре минутки чистописания выделяется две фазы: </vt:lpstr>
      <vt:lpstr>Предлагается детям выполнить следующее задание: </vt:lpstr>
      <vt:lpstr>Слайд 17</vt:lpstr>
      <vt:lpstr>Слайд 18</vt:lpstr>
      <vt:lpstr>Слайд 19</vt:lpstr>
      <vt:lpstr>Слайд 20</vt:lpstr>
      <vt:lpstr>Слайд 21</vt:lpstr>
      <vt:lpstr>Результаты успеваемости учащихся за  последние 3 года </vt:lpstr>
      <vt:lpstr>Успеваемость учащихся 2012 – 2015 год </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интеллектуальных способностей младших школьников на уроках  русского языка средствами субъективизации.</dc:title>
  <cp:lastModifiedBy>guest</cp:lastModifiedBy>
  <cp:revision>18</cp:revision>
  <dcterms:modified xsi:type="dcterms:W3CDTF">2016-03-04T07:23:32Z</dcterms:modified>
</cp:coreProperties>
</file>