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2011г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Уровень проявления инициативы</c:v>
                </c:pt>
                <c:pt idx="1">
                  <c:v>Уровень навыка самообслуживания</c:v>
                </c:pt>
                <c:pt idx="2">
                  <c:v>Уровень самооценки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0.79</c:v>
                </c:pt>
                <c:pt idx="1">
                  <c:v>0.65000000000000024</c:v>
                </c:pt>
                <c:pt idx="2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2012г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Уровень проявления инициативы</c:v>
                </c:pt>
                <c:pt idx="1">
                  <c:v>Уровень навыка самообслуживания</c:v>
                </c:pt>
                <c:pt idx="2">
                  <c:v>Уровень самооценки 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0.86000000000000021</c:v>
                </c:pt>
                <c:pt idx="1">
                  <c:v>0.79</c:v>
                </c:pt>
                <c:pt idx="2">
                  <c:v>0.62000000000000022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2013г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Уровень проявления инициативы</c:v>
                </c:pt>
                <c:pt idx="1">
                  <c:v>Уровень навыка самообслуживания</c:v>
                </c:pt>
                <c:pt idx="2">
                  <c:v>Уровень самооценки 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0.98</c:v>
                </c:pt>
                <c:pt idx="1">
                  <c:v>0.96000000000000019</c:v>
                </c:pt>
                <c:pt idx="2">
                  <c:v>0.86000000000000021</c:v>
                </c:pt>
              </c:numCache>
            </c:numRef>
          </c:val>
        </c:ser>
        <c:axId val="61004800"/>
        <c:axId val="61035264"/>
      </c:barChart>
      <c:catAx>
        <c:axId val="61004800"/>
        <c:scaling>
          <c:orientation val="minMax"/>
        </c:scaling>
        <c:axPos val="b"/>
        <c:tickLblPos val="nextTo"/>
        <c:crossAx val="61035264"/>
        <c:crosses val="autoZero"/>
        <c:auto val="1"/>
        <c:lblAlgn val="ctr"/>
        <c:lblOffset val="100"/>
      </c:catAx>
      <c:valAx>
        <c:axId val="61035264"/>
        <c:scaling>
          <c:orientation val="minMax"/>
        </c:scaling>
        <c:axPos val="l"/>
        <c:majorGridlines/>
        <c:numFmt formatCode="0%" sourceLinked="1"/>
        <c:tickLblPos val="nextTo"/>
        <c:crossAx val="610048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2919-630D-42AD-ABBD-92C00491B0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D983D0-CD68-4BB3-8C58-BAE5D286D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2919-630D-42AD-ABBD-92C00491B0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83D0-CD68-4BB3-8C58-BAE5D286D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2919-630D-42AD-ABBD-92C00491B0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83D0-CD68-4BB3-8C58-BAE5D286D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2919-630D-42AD-ABBD-92C00491B0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D983D0-CD68-4BB3-8C58-BAE5D286D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2919-630D-42AD-ABBD-92C00491B0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83D0-CD68-4BB3-8C58-BAE5D286D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2919-630D-42AD-ABBD-92C00491B0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83D0-CD68-4BB3-8C58-BAE5D286D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2919-630D-42AD-ABBD-92C00491B0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D983D0-CD68-4BB3-8C58-BAE5D286D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2919-630D-42AD-ABBD-92C00491B0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83D0-CD68-4BB3-8C58-BAE5D286D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2919-630D-42AD-ABBD-92C00491B0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83D0-CD68-4BB3-8C58-BAE5D286D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2919-630D-42AD-ABBD-92C00491B0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83D0-CD68-4BB3-8C58-BAE5D286D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72919-630D-42AD-ABBD-92C00491B0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983D0-CD68-4BB3-8C58-BAE5D286D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872919-630D-42AD-ABBD-92C00491B0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D983D0-CD68-4BB3-8C58-BAE5D286D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458200" cy="2514615"/>
          </a:xfrm>
        </p:spPr>
        <p:txBody>
          <a:bodyPr/>
          <a:lstStyle/>
          <a:p>
            <a:pPr algn="ctr"/>
            <a:r>
              <a:rPr lang="ru-RU" dirty="0" smtClean="0"/>
              <a:t>«Социальная адаптивность - успешный ребёнок -  успешный гражданин»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580" y="3643314"/>
            <a:ext cx="6429420" cy="218122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en-US" dirty="0" smtClean="0"/>
              <a:t> </a:t>
            </a:r>
            <a:r>
              <a:rPr lang="ru-RU" dirty="0" smtClean="0"/>
              <a:t>воспитатель </a:t>
            </a:r>
            <a:r>
              <a:rPr lang="en-US" dirty="0" smtClean="0"/>
              <a:t>I </a:t>
            </a:r>
            <a:r>
              <a:rPr lang="ru-RU" dirty="0" smtClean="0"/>
              <a:t>кв.категории </a:t>
            </a:r>
          </a:p>
          <a:p>
            <a:pPr algn="r"/>
            <a:r>
              <a:rPr lang="ru-RU" dirty="0" smtClean="0"/>
              <a:t>МБДОУ ДС № 1 «Берёзка»</a:t>
            </a:r>
          </a:p>
          <a:p>
            <a:pPr algn="r"/>
            <a:r>
              <a:rPr lang="ru-RU" dirty="0" err="1" smtClean="0"/>
              <a:t>Сырчик</a:t>
            </a:r>
            <a:r>
              <a:rPr lang="ru-RU" dirty="0" smtClean="0"/>
              <a:t> Гузель </a:t>
            </a:r>
            <a:r>
              <a:rPr lang="ru-RU" dirty="0" err="1" smtClean="0"/>
              <a:t>Каюмовна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Результатом совместной  работы педагогов и родителей является: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686800" cy="4525963"/>
          </a:xfrm>
        </p:spPr>
        <p:txBody>
          <a:bodyPr/>
          <a:lstStyle/>
          <a:p>
            <a:r>
              <a:rPr lang="ru-RU" dirty="0" smtClean="0"/>
              <a:t> Активное участие родителей в жизни дошкольного учреждения;</a:t>
            </a:r>
          </a:p>
          <a:p>
            <a:r>
              <a:rPr lang="ru-RU" dirty="0" smtClean="0"/>
              <a:t>Педагоги  узнают больше об особенностях и интересах ребенка и его семье;</a:t>
            </a:r>
          </a:p>
          <a:p>
            <a:r>
              <a:rPr lang="ru-RU" dirty="0" smtClean="0"/>
              <a:t>Воспитанники чувствуют себя комфортней, спокойней, увереннее в социуме.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7143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Формы и методы  работы с детьми: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25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8" y="3714752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Игровая деятельность;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3429000"/>
            <a:ext cx="278608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С</a:t>
            </a:r>
            <a:r>
              <a:rPr lang="ru-RU" dirty="0" smtClean="0"/>
              <a:t>амостоятельная деятельность 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6380" y="2143116"/>
            <a:ext cx="300039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/>
              <a:t>Р</a:t>
            </a:r>
            <a:r>
              <a:rPr lang="ru-RU" dirty="0" smtClean="0"/>
              <a:t>ежимные моменты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000240"/>
            <a:ext cx="264320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С</a:t>
            </a:r>
            <a:r>
              <a:rPr lang="ru-RU" dirty="0" smtClean="0"/>
              <a:t>овместная деятельность;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86050" y="4643446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Н</a:t>
            </a:r>
            <a:r>
              <a:rPr lang="ru-RU" dirty="0" smtClean="0"/>
              <a:t>епосредственно образовательная  деятельность;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2321703" y="1750207"/>
            <a:ext cx="428628" cy="2143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 rot="16200000" flipH="1">
            <a:off x="6322231" y="1678769"/>
            <a:ext cx="500066" cy="4286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928926" y="3071810"/>
            <a:ext cx="3000396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4429918" y="2143910"/>
            <a:ext cx="2071702" cy="121285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428860" y="2143116"/>
            <a:ext cx="1857388" cy="7143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образовательные программы и   технологии: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4525963"/>
          </a:xfrm>
        </p:spPr>
        <p:txBody>
          <a:bodyPr/>
          <a:lstStyle/>
          <a:p>
            <a:r>
              <a:rPr lang="ru-RU" dirty="0" smtClean="0"/>
              <a:t>«Я-ТЫ-МЫ» (О.Л.Князевой)</a:t>
            </a:r>
          </a:p>
          <a:p>
            <a:r>
              <a:rPr lang="ru-RU" dirty="0" smtClean="0"/>
              <a:t>«Развитие социальной уверенности у дошкольников» (Е.В.Першина)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Социоигровые</a:t>
            </a:r>
            <a:r>
              <a:rPr lang="ru-RU" dirty="0" smtClean="0"/>
              <a:t> подходы» (</a:t>
            </a:r>
            <a:r>
              <a:rPr lang="ru-RU" dirty="0" err="1" smtClean="0"/>
              <a:t>В.Букатов</a:t>
            </a:r>
            <a:r>
              <a:rPr lang="ru-RU" dirty="0" smtClean="0"/>
              <a:t> А.Ершов)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ребенка  формируется: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4525963"/>
          </a:xfrm>
        </p:spPr>
        <p:txBody>
          <a:bodyPr/>
          <a:lstStyle/>
          <a:p>
            <a:r>
              <a:rPr lang="ru-RU" dirty="0" smtClean="0"/>
              <a:t>-уверенность в себе,</a:t>
            </a:r>
          </a:p>
          <a:p>
            <a:r>
              <a:rPr lang="ru-RU" dirty="0" smtClean="0"/>
              <a:t>- социальные навыки, </a:t>
            </a:r>
          </a:p>
          <a:p>
            <a:r>
              <a:rPr lang="ru-RU" dirty="0" smtClean="0"/>
              <a:t>-умение сопереживать и понимать окружающих, </a:t>
            </a:r>
          </a:p>
          <a:p>
            <a:r>
              <a:rPr lang="ru-RU" dirty="0" smtClean="0"/>
              <a:t> -понятие  ребенка своих  характерных  особенностей и предпочтений,  уникальности  и его неповторимости.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детьми</a:t>
            </a:r>
            <a:endParaRPr lang="ru-RU" dirty="0"/>
          </a:p>
        </p:txBody>
      </p:sp>
      <p:pic>
        <p:nvPicPr>
          <p:cNvPr id="4" name="Picture 2" descr="C:\Users\Maria\Desktop\фото дети для презентации\20140211_160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73006" y="898904"/>
            <a:ext cx="2321737" cy="3095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Maria\Desktop\фото дети для презентации\20140211_160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22702" y="1860340"/>
            <a:ext cx="4024340" cy="3018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Maria\Desktop\фото дети для презентации\20140211_115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86"/>
            <a:ext cx="4201588" cy="3151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мониторинга 2011-2013гг</a:t>
            </a: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Игра №1  </a:t>
            </a:r>
            <a:r>
              <a:rPr lang="ru-RU" b="1" dirty="0" smtClean="0"/>
              <a:t>«Помнишь мое имя?»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начале игры каждый из участников получает жетон, на который записывает свое имя. Ведущий обходит всех участников с коробкой, куда каждый кладет свой жетон, громко называя свое имя. Жетоны перемешиваются и ведущий вновь обходит аудиторию. Теперь каждый из участников должен вспомнить, кому принадлежит тот жетон, который он достает из коробки.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Игра№2 «Половина слова»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Участники игры сидят в кругу и перебрасывают друг другу мяч. Тот, кто бросает, громко называет первый слог своего имени, тот, кто принимает мяч, должен быстро назвать второй слог. Если он угадал слог правильно, то, кидая мяч в следующий раз, называет имя полностью. Если же имя участника названо неправильно, то он говорит «Нет», и все остальные участники начинают угадывать правильное имя этого игрока.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28728" y="4643446"/>
            <a:ext cx="7500990" cy="650871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115328" cy="557442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Социальная адаптивность</a:t>
            </a:r>
            <a:r>
              <a:rPr lang="ru-RU" dirty="0" smtClean="0"/>
              <a:t> – способность быстро адаптироваться в новых условиях, понимать и поддерживать позитивные изменения, способность работать в быстроменяющейся ситуации, в условиях неопределенности, способность к постоянному профессиональному развитию и самосовершенствованию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Определяя социальную адаптацию как процесс активного приспособления индивида к условиям социальной среды, исследователи</a:t>
            </a:r>
            <a:r>
              <a:rPr lang="ru-RU" b="1" dirty="0" smtClean="0"/>
              <a:t> А. М. </a:t>
            </a:r>
            <a:r>
              <a:rPr lang="ru-RU" b="1" dirty="0" err="1" smtClean="0"/>
              <a:t>Леушина</a:t>
            </a:r>
            <a:r>
              <a:rPr lang="ru-RU" b="1" dirty="0" smtClean="0"/>
              <a:t>, Е. И. Каверина, Г. М. </a:t>
            </a:r>
            <a:r>
              <a:rPr lang="ru-RU" b="1" dirty="0" err="1" smtClean="0"/>
              <a:t>Лямина</a:t>
            </a:r>
            <a:r>
              <a:rPr lang="ru-RU" b="1" dirty="0" smtClean="0"/>
              <a:t>, </a:t>
            </a:r>
          </a:p>
          <a:p>
            <a:pPr marL="0" indent="0">
              <a:buNone/>
            </a:pPr>
            <a:r>
              <a:rPr lang="ru-RU" b="1" dirty="0" smtClean="0"/>
              <a:t>Н. М. </a:t>
            </a:r>
            <a:r>
              <a:rPr lang="ru-RU" b="1" dirty="0" err="1" smtClean="0"/>
              <a:t>Аксарина</a:t>
            </a:r>
            <a:r>
              <a:rPr lang="ru-RU" dirty="0" smtClean="0"/>
              <a:t> </a:t>
            </a:r>
            <a:r>
              <a:rPr lang="ru-RU" b="1" u="sng" dirty="0" smtClean="0"/>
              <a:t>подчеркивают</a:t>
            </a:r>
            <a:r>
              <a:rPr lang="ru-RU" b="1" dirty="0" smtClean="0"/>
              <a:t>,</a:t>
            </a:r>
            <a:r>
              <a:rPr lang="ru-RU" dirty="0" smtClean="0"/>
              <a:t> что сущность человека такова, что он занимает активную по отношению к ситуации позицию и преобразует условия в большей степени, нежели собственную природу.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63314" cy="1124744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ФГОС дошкольного образования, вступившем в силу с 01.01.2014г., утвержденного приказом Министерства образования и науки Российской Федерации от 17.10.2013г. № 1155, в решении  данной проблемы ставятся  следующие задачи: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6868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обеспечение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психофизических и других особенностей (в том числе и с ограниченными возможностями здоровья). 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28604"/>
            <a:ext cx="8050088" cy="76814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Программа по социально – нравственному развитию для детей старшего дошкольного возраста «Родничок»</a:t>
            </a: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Цель: </a:t>
            </a:r>
          </a:p>
          <a:p>
            <a:pPr marL="0" indent="354013">
              <a:buNone/>
            </a:pPr>
            <a:r>
              <a:rPr lang="ru-RU" dirty="0" smtClean="0"/>
              <a:t>- Создать условия для формирования общепринятых норм и социальной компетентности детей дошкольного возраста в общем процессе усвоения им опыта общественной жизни и общественных отношений.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668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Программа «Родничок»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3251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r>
              <a:rPr lang="ru-RU" dirty="0" smtClean="0"/>
              <a:t>Формировать у детей потребности умения успешно адаптироваться в окружающем мире, участвовать в делах на благо  окружающих людей, живой природы, сознания себя неотъемлемой частью малой родины;</a:t>
            </a:r>
          </a:p>
          <a:p>
            <a:r>
              <a:rPr lang="ru-RU" dirty="0" smtClean="0"/>
              <a:t>Активизировать и обогащать педагогические умения родителей поддерживать уверенность в детях.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809328"/>
            <a:ext cx="8424936" cy="10988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Формы работы с родителями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688166" y="2069468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1508146" y="2465512"/>
            <a:ext cx="266429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4967177" y="2966921"/>
            <a:ext cx="3184906" cy="453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245244" y="2104678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748506" y="2393504"/>
            <a:ext cx="20162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6146474" y="1931640"/>
            <a:ext cx="1184072" cy="667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28026" y="2393504"/>
            <a:ext cx="237626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Родительские собрания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817706" y="4621192"/>
            <a:ext cx="237626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Клуб для родителей  «Лучик»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092322" y="2321496"/>
            <a:ext cx="237626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Информационные стенды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215074" y="2857496"/>
            <a:ext cx="237626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Дни открытых дверей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164330" y="3761656"/>
            <a:ext cx="309634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Совместное обсуждение  и планирование мероприятий, обмен опытом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786446" y="4786322"/>
            <a:ext cx="302433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Памятки информационные листы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родителями:</a:t>
            </a:r>
            <a:endParaRPr lang="ru-RU" dirty="0"/>
          </a:p>
        </p:txBody>
      </p:sp>
      <p:pic>
        <p:nvPicPr>
          <p:cNvPr id="1026" name="Picture 2" descr="H:\акперноглто\100_1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4106337" cy="3079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:\акперноглто\100_1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19" y="1142984"/>
            <a:ext cx="4476781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H:\акперноглто\100_1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786190"/>
            <a:ext cx="3939649" cy="29547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066800"/>
          </a:xfrm>
        </p:spPr>
        <p:txBody>
          <a:bodyPr/>
          <a:lstStyle/>
          <a:p>
            <a:r>
              <a:rPr lang="ru-RU" dirty="0" smtClean="0"/>
              <a:t>Клуб для родителей «Лучик»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5217238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потребность в эмоционально-положительных контактах, в любви, доброжелательном отношении, что создает чувство защищенности, внутренней гармонии с миром, ощущение ценности своей личности;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потребность в активной разнообразной деятельности и творчестве, что стимулирует положительное самоутверждение, формирует чувство уверенности, развивает инициативу;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потребность в познании достижений ребенка со стороны окружающих, что формирует положительную самооценку, чувство собственного достоинства, побуждает к активному, положительно-направленному выражению своих чувств к миру;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потребность в познании и активном информационном обмене, что способствует развитию интеллектуальных эмоций, радости открытий и формирует интеллектуальную инициативу и познавательную активность ребенка;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потребность в активном, содержательном и разнообразном общении ребенка со взрослыми и детьми, что развивает социальные чувства, сотрудничество, способность к самовыражению, к регулированию своих чувств в процессе коммуникации».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566</TotalTime>
  <Words>715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«Социальная адаптивность - успешный ребёнок -  успешный гражданин»</vt:lpstr>
      <vt:lpstr>Слайд 2</vt:lpstr>
      <vt:lpstr>Актуальность</vt:lpstr>
      <vt:lpstr>В ФГОС дошкольного образования, вступившем в силу с 01.01.2014г., утвержденного приказом Министерства образования и науки Российской Федерации от 17.10.2013г. № 1155, в решении  данной проблемы ставятся  следующие задачи:</vt:lpstr>
      <vt:lpstr>Программа по социально – нравственному развитию для детей старшего дошкольного возраста «Родничок»</vt:lpstr>
      <vt:lpstr>Программа «Родничок»</vt:lpstr>
      <vt:lpstr>Слайд 7</vt:lpstr>
      <vt:lpstr>Работа с родителями:</vt:lpstr>
      <vt:lpstr>Клуб для родителей «Лучик»</vt:lpstr>
      <vt:lpstr>Результатом совместной  работы педагогов и родителей является:</vt:lpstr>
      <vt:lpstr>Формы и методы  работы с детьми:</vt:lpstr>
      <vt:lpstr>образовательные программы и   технологии:   </vt:lpstr>
      <vt:lpstr>у ребенка  формируется: </vt:lpstr>
      <vt:lpstr>Игры с детьми</vt:lpstr>
      <vt:lpstr>Результаты мониторинга 2011-2013гг</vt:lpstr>
      <vt:lpstr> Игра №1  «Помнишь мое имя?»</vt:lpstr>
      <vt:lpstr>Игра№2 «Половина слова»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адаптивность - успешный ребёнок -  успешный гражданин</dc:title>
  <dc:creator>Maria</dc:creator>
  <cp:lastModifiedBy>ГУЗЕЛЯ</cp:lastModifiedBy>
  <cp:revision>53</cp:revision>
  <dcterms:created xsi:type="dcterms:W3CDTF">2014-02-11T05:18:33Z</dcterms:created>
  <dcterms:modified xsi:type="dcterms:W3CDTF">2014-02-12T15:28:04Z</dcterms:modified>
</cp:coreProperties>
</file>