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03" r:id="rId3"/>
    <p:sldId id="305" r:id="rId4"/>
    <p:sldId id="304" r:id="rId5"/>
    <p:sldId id="307" r:id="rId6"/>
    <p:sldId id="308" r:id="rId7"/>
    <p:sldId id="301" r:id="rId8"/>
    <p:sldId id="283" r:id="rId9"/>
    <p:sldId id="302" r:id="rId10"/>
    <p:sldId id="300" r:id="rId11"/>
    <p:sldId id="299" r:id="rId12"/>
    <p:sldId id="273" r:id="rId13"/>
    <p:sldId id="274" r:id="rId14"/>
    <p:sldId id="275" r:id="rId15"/>
    <p:sldId id="276" r:id="rId16"/>
    <p:sldId id="277" r:id="rId17"/>
    <p:sldId id="309" r:id="rId18"/>
    <p:sldId id="317" r:id="rId19"/>
    <p:sldId id="322" r:id="rId20"/>
    <p:sldId id="312" r:id="rId21"/>
    <p:sldId id="316" r:id="rId22"/>
    <p:sldId id="319" r:id="rId23"/>
    <p:sldId id="323" r:id="rId24"/>
    <p:sldId id="310" r:id="rId25"/>
    <p:sldId id="311" r:id="rId26"/>
    <p:sldId id="297" r:id="rId27"/>
    <p:sldId id="324" r:id="rId28"/>
    <p:sldId id="325" r:id="rId29"/>
    <p:sldId id="327" r:id="rId30"/>
    <p:sldId id="326" r:id="rId31"/>
    <p:sldId id="313" r:id="rId32"/>
    <p:sldId id="314" r:id="rId33"/>
    <p:sldId id="31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CB44F9-D4D7-405C-8103-6EEEAAB81604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48601D-3A6D-423F-80EB-FC1A6F7DE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VI_1019.MOV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VI_1019.MOV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VI_1019.MOV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VI_1019.MOV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076;&#1074;&#1072;%20&#1082;&#1088;&#1091;&#1075;&#1072;.MOV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6;&#1079;&#1100;&#1084;&#1091;%20&#1089;%20&#1089;&#1086;&#1073;&#1086;&#1081;.MOV" TargetMode="External"/><Relationship Id="rId2" Type="http://schemas.openxmlformats.org/officeDocument/2006/relationships/hyperlink" Target="&#1076;&#1074;&#1072;%20&#1082;&#1088;&#1091;&#1075;&#1072;.MOV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1076;&#1074;&#1072;%20&#1082;&#1088;&#1091;&#1075;&#1072;.MOV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076;&#1074;&#1072;%20&#1082;&#1088;&#1091;&#1075;&#1072;.MOV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1076;&#1074;&#1072;%20&#1082;&#1088;&#1091;&#1075;&#1072;.MOV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04664"/>
            <a:ext cx="1838578" cy="2076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активных методов обучения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3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Самая общая классификация делит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активные методы на две большие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группы: индивидуальные и групповые. Более подробная включает такие группы: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Дискуссионные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Игровые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Тренинговые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Рейтинговые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строятся на практической направленности, игровом действе и творческом характере обучения, интерактивности, разнообразных коммуникациях, диалоге и полилоге, использовании знаний и опыта обучающихся, групповой форме работы, вовлечении в процесс всех органов чувств, деятельностном подходе к обучению, движении и рефлексии.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497887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ажное\курсы МУ\урок англ яз\теория\фазы матр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76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ажное\курсы МУ\урок англ яз\теория\фазы матриц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57288"/>
            <a:ext cx="8429684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ажное\курсы МУ\урок англ яз\теория\фазы матриц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23975"/>
            <a:ext cx="814387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8680"/>
            <a:ext cx="7893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АМО</a:t>
            </a:r>
          </a:p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06009"/>
            <a:ext cx="5976664" cy="426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5725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«Фонетическая зарядка»</a:t>
            </a:r>
          </a:p>
          <a:p>
            <a:pPr lvl="0"/>
            <a:r>
              <a:rPr lang="ru-RU" sz="3200" dirty="0" smtClean="0">
                <a:solidFill>
                  <a:srgbClr val="1D31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этапе погружения в тему можно использовать короткое  стихотворение, написанное на доске, для прочтения и краткой работы над фонетикой. Затем учитель стирает с доски по одному слову и предлагает ученикам прочитать стихотворение по памяти, вставив нужные слова. И так возможно дойти до полного стирания с доски  текста и повторения его по памяти. Дети очень любят такую работу и хорошо запоминают стихотворение.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52"/>
            <a:ext cx="850112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введение в тему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lnSpc>
                <a:spcPct val="120000"/>
              </a:lnSpc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4969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9CB08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2+4+6+8</a:t>
            </a:r>
          </a:p>
          <a:p>
            <a:pPr lvl="0" algn="ctr"/>
            <a:endParaRPr lang="ru-RU" sz="4800" b="1" dirty="0">
              <a:solidFill>
                <a:srgbClr val="9CB08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800" b="1" dirty="0" smtClean="0">
              <a:solidFill>
                <a:srgbClr val="9CB08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800" b="1" dirty="0">
              <a:solidFill>
                <a:srgbClr val="9CB08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800" b="1" dirty="0">
                <a:solidFill>
                  <a:srgbClr val="9CB08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1, 3, 5, 7, </a:t>
            </a:r>
            <a:r>
              <a:rPr lang="ru-RU" sz="4800" b="1" dirty="0" smtClean="0">
                <a:solidFill>
                  <a:srgbClr val="9CB08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lvl="0" algn="ctr"/>
            <a:endParaRPr lang="ru-RU" sz="4800" b="1" dirty="0" smtClean="0">
              <a:solidFill>
                <a:srgbClr val="9CB08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800" b="1" dirty="0" smtClean="0">
              <a:solidFill>
                <a:srgbClr val="9CB08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800" b="1" dirty="0">
              <a:solidFill>
                <a:srgbClr val="9CB08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10" y="1412776"/>
            <a:ext cx="2299261" cy="2160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581128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285720" y="430154"/>
            <a:ext cx="85725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обучения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совместная упорядоченная деятельность педагога 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учащегося, направленная на достижение заданной цели обучения.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структуре метода выделяют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 метода, разовое действие в реализации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метода.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Например, метод - работа с книгой, прием – конспектирование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501122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введение в тем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«Отгадай тему урока»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доске написаны слова, относящиеся к  разным частям речи. Например: 2 прилагательных, 3 существительных, числительное, 2 глагола и т.д. Учащимся предлагается задать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 к этим слова. По ответам учителя учащиеся отгадывают тему урока.</a:t>
            </a:r>
          </a:p>
          <a:p>
            <a:pPr lvl="0" algn="just"/>
            <a:r>
              <a:rPr lang="ru-RU" sz="2400" b="1" dirty="0">
                <a:solidFill>
                  <a:srgbClr val="9CB08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тему»</a:t>
            </a:r>
            <a:r>
              <a:rPr lang="ru-RU" sz="2400" dirty="0">
                <a:solidFill>
                  <a:srgbClr val="9CB08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предлагаются фрагменты нескольких паззлов. Необходимо найти недостающие фрагменты у одноклассников, сформировать группы и собрать паззлы. Затем учащимся предлагается угадать тему урока на основании картинок, которые у них получились. Например, у одной группы получилось солнышко, у другой – туча, у третьей – дождь. Тема урока — «Погода».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50112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введение в тему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lnSpc>
                <a:spcPct val="120000"/>
              </a:lnSpc>
            </a:pP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20688"/>
            <a:ext cx="850112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2B2B2B"/>
              </a:solidFill>
              <a:latin typeface="verdana" panose="020B0604030504040204" pitchFamily="34" charset="0"/>
            </a:endParaRPr>
          </a:p>
          <a:p>
            <a:pPr algn="just"/>
            <a:endParaRPr lang="ru-RU" dirty="0">
              <a:solidFill>
                <a:srgbClr val="2B2B2B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«Ассоциации»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задействовать образное мышление, память. Первый учащийся получает карточку от учителя и называет ассоциации, которые у него возникают с этим словом. Карточка передается по цепочке до тех пор, пока не вернется к учителю. У каждого ученика есть возможность в быстром темпе высказать свои мысли.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Голоса»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предлагает учащимся догадаться, чьи голоса звучат на записи, и определить тему урока.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заранее скачивает фильм. После просмотра фильма и обсуждения участники формулируют тему урока и его цели.</a:t>
            </a:r>
            <a:endParaRPr lang="ru-RU" sz="2800" b="0" i="0" dirty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50112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введение в тему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lnSpc>
                <a:spcPct val="120000"/>
              </a:lnSpc>
            </a:pPr>
            <a:endParaRPr lang="ru-RU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000108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«Восстанови картинку»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D31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находит подходящую к теме урока картинку, берет чистый лист бумаги, вырезает в нем окошко, затем совмещает картинку и лист. В окошке будет виден только фрагмент изображения. Учащиеся отгадывают тему урока. В зависимости от возраста можно называть просто слова, или составлять предложения. Таким образом, совмещается два вида работы: введение темы урока и проведение языковой разминки (</a:t>
            </a:r>
            <a:r>
              <a:rPr lang="ru-RU" sz="2800" dirty="0" err="1" smtClean="0">
                <a:solidFill>
                  <a:srgbClr val="1D31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warming-up</a:t>
            </a:r>
            <a:r>
              <a:rPr lang="ru-RU" sz="2800" dirty="0" smtClean="0">
                <a:solidFill>
                  <a:srgbClr val="1D314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Возможно использование интерактивной доски.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572560" cy="612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ожиданий и опасений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заранее схематично нарисовать на доске дерево; приготовить желтые и зеленые листочки с двухсторонним скотчем на обратной стороне. Каждый ученик получает два листочка: зелёный и жёлтый. На зелёном дети пишут, чего они ждут от урока,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жёлтом — чего опасаются. Готовые листочки учащиеся сохраняют у себя до конца занятия. В конце урока ребята приклеивают свои листочки на дерево: зелёные — со сбывшимися ожиданиями или жёлтые — со сбывшимися опасениями. Если на дереве окажется больше зелёных листьев, то цели урока достигнуты. Если дерево «пожелтеет», значит, в проведении урока были допущены ошибки.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проработка содержания </a:t>
            </a:r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Метод «Две линии» или «Два круга»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для отработки диалогических навыков.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становятся парами  лицом друг к другу (если позволяет пространство класса, в два круга внутренний и внешний).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хлопку учителя дети начинают задавать друг другу вопросы и отвечать на них. По следующему хлопку дети меняют своего партнера. Если стоят в кругу, ученики внутреннего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круга остаются на месте, а внешнего делают шаг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влево. По следующему  хлопку учителя дети снова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начинают задавать друг другу вопросы и отвечать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них. Если стоят в две линии. Ученики левой линии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остаются на месте, а правой перемещаются,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делая шаг влево, тот, кому не хватило пары идет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начало строя. По сути это работа в парах сменного состава.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9CB08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АМ проработка содержания </a:t>
            </a:r>
            <a:endParaRPr lang="ru-RU" sz="4800" b="1" dirty="0">
              <a:solidFill>
                <a:srgbClr val="9CB084">
                  <a:lumMod val="50000"/>
                </a:srgb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«Я беру тебя с собой»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накоплению информации о признаках объектов.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Формирует умение объединять объекты по общему значению признака; умение определять имя признака, по которому объекты имеют общее значение; умение сопоставлять, сравнивать большое количество объектов; умение составлять целостный образ объекта из отдельных его признаков.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загадывает признак, по которому собирается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множество объектов и называет первый объект. Ученики пытаются угадать этот признак и по очереди называют объекты, обладающие тем же признаком. Учитель отвечает, берет он этот объект или нет. Игра продолжается до тех пор, пока кто-то из детей не определит, по какому признаку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собирается множество.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4290"/>
            <a:ext cx="853532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проработка содержания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Автобусная остановка»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определяет количество обсуждаемых вопросов новой темы (3-5). Участники разбиваются на группы (5-7 человек) по числу вопросов - автобусным остановкам. На каждой остановке расположен лист формата с записанным на нем вопросом. Учитель ставит задачу группам – записать на листе основные моменты новой темы, относящиеся к вопросу. В течение 5 минут в группах обсуждаются поставленные вопросы и записываются ключевые моменты. Затем по команде учителя группы переходят по часовой стрелке к следующей автобусной остановке. Знакомятся с имеющимися записями, дополняют их в течение 3 минут. Исправлять существующие записи, сделанные предыдущей группой нельзя. Затем следующий переход к новой автобусной остановке и еще 3 минуты на знакомство, обсуждение и добавление своих записей. Когда группа возвращается к своей первой остановке, она в течение 3 минут знакомится со всеми записями, определяет участника группы, который будет представлять материал. Каждая группа презентует результаты работы по своему вопросу. В завершении учитель резюмирует сказанное всеми группами, вносит коррективы и подводит итоги. Метод учит обсуждать и анализировать тему в малых группах.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4290"/>
            <a:ext cx="8535322" cy="707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проработка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Карусель»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направлен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раскрытие содержания темы и закрепление полученных знаний.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различные источники информации: вырезки из газет и журналов, материалы из интернета, аудиозаписи, видеофрагменты. Каждая группа собирает информацию об определённых достопримечательностях. Одна группа слушает аудиозапись, находит ответы, записывает на доске. Другая группа выделяет необходимую информацию из текста, третья — из видеофрагмента, четвертая ищет ответы в интернете. Все ответы записываются на доске, дополняя друг друга. Затем полученные результаты озвучиваются и подводятся итоги.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Хвастун»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используется для тренировки грамматических навыков в устной речи. Необходимо подготовить карточки с названиями временных форм английского языка, возможен также вариант без вспомогательных средств. «Хвастун» вытягивает себе время, в котором он должен придумать предложение. Остальные должны опровергнуть его утверждение (составить отрицательное предложение) или выразить удивление (задать общий вопрос). Если «хвастун» ошибается, тот, кто его поправил, становится «хвастуном».</a:t>
            </a:r>
          </a:p>
          <a:p>
            <a:pPr lvl="0"/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35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4296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проработка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«Жокей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лошадь»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обучения. Форма коллективного обучения.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 две группы: «жокеев» и «лошадей». Первые получают карточки с вопросами, вторые – с правильными ответами. Каждый «жокей» должен найти свою «лошадь».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применять 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нового материала.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«Лови ошибку»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 учащимся информацию, содержащую неизвестное количество ошибок. Учащиеся ищут ошибку группой или индивидуально, спорят, совещаются. Придя к определенному мнению, группа выбирает спикера. Спикер передает результаты учителю или оглашает задание и результат его решения перед всем классом.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заранее определите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 на выполнения задания.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дает несколько грамматических (синтаксических или др.) правил. Одно или несколько из них — неверны. Найти и доказать ошибочность. </a:t>
            </a:r>
          </a:p>
          <a:p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579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рефлексии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«Теремок»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Идеально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подходит для отработки учащимися новой лексики и отработки уже известных простейших фраз и выражений. Ученики, как в сказке, поочередно «обнаруживают» теремок и интересуются, кто там живет.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lives in the house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am a mouse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you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am a frog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Come in, please!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так подключаются новые ребята. Плюс этого метода в том, что он позволяет вводить любую лексику, что может увеличить количество участников. Например, 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Who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house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– 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Sasha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you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Sveta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can you do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can swim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же можно применять конструкцию I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got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другие.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4290"/>
            <a:ext cx="853532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рефлексии</a:t>
            </a:r>
          </a:p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Быстрые художники»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готовит список из 10-20 слов. Диктует их, ученики не записывают слова, а быстро рисуют любым способом. Никто никого не ждет. Затем каждый ученик озвучивает слова по своим рисункам.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«Реклама»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учащимся предлагается прорекламировать урок, почему стоит приходить на урок. Если чему-то научились, то чему и чему бы хотели научиться дальше.</a:t>
            </a:r>
          </a:p>
          <a:p>
            <a:pPr lvl="0"/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50112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 использования А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запоминает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10% того, что он читает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20% того, что слышит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30% того, что видит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50-70%  при участии в групповых дискуссиях,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80% - при самостоятельном обнаружении и формулировании проблем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90%  - при непосредственном участии в реальной деятельности, в самостоятельной постановке проблем,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выработке и принятии решения, формулировке выводов и прогнозов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8582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 обеспечивают решение образовательных задач: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положительной учебной мотивации;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повышение познавательной активности учащихся;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активное вовлечение обучающихся в образовательный процесс;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стимулирование самостоятельной деятельности;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познавательных процессов - речи, памяти, мышления;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эффективное усвоение большого объема учебной информации;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творческих способностей и нестандартности мышления;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коммуникативно-эмоциональной сферы личности обучающегося;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раскрытие личностно-индивидуальных возможностей каждого учащегося и определение условий для их проявления и развития;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навыков самостоятельного умственного труда;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универсальных навыков.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7" y="107154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16" y="2132856"/>
            <a:ext cx="374526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методов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произволен, его определяют следующие факторы: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 обучения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Содержание и методы определенной  науки и темы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Принципы обучения и позиция педагога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Учебные возможности учеников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Время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Внешние условия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Возможности учителя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57174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Важную роль в современном образовательном процессе играют активные методы обучения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которые опираются не только на процессы восприятия, памяти, внимания, а прежде всего на </a:t>
            </a:r>
          </a:p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продуктивное мышление, поведение, общение.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64399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система методов, обеспечивающих активность и разнообразие мыслительной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практической деятельности учащихся в процессе освоения учебного материала.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1000"/>
            <a:ext cx="4896544" cy="348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Активные методы обучения строятся по схеме взаимодействия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Такие методы предполагают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равнозначное участие учителя и учащихся в учебном процессе. То есть, дети выступают как равные участники и создатели урока.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76"/>
            <a:ext cx="9144000" cy="685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736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активизация мышления, причем учащийся вынужден быть активным;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длительное время активности — учащийся работает не эпизодически, а в течение всего учебного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самостоятельность в выработке и поиске решений поставленных задач;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мотивированность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обучению;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активных методов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1284</Words>
  <Application>Microsoft Office PowerPoint</Application>
  <PresentationFormat>Экран (4:3)</PresentationFormat>
  <Paragraphs>174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Calibri</vt:lpstr>
      <vt:lpstr>Times New Roman</vt:lpstr>
      <vt:lpstr>Verdana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Ольхова Татьяна Климовна</cp:lastModifiedBy>
  <cp:revision>136</cp:revision>
  <dcterms:created xsi:type="dcterms:W3CDTF">2016-03-03T04:11:15Z</dcterms:created>
  <dcterms:modified xsi:type="dcterms:W3CDTF">2018-10-31T04:22:20Z</dcterms:modified>
</cp:coreProperties>
</file>