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9" r:id="rId12"/>
    <p:sldId id="272" r:id="rId13"/>
    <p:sldId id="271" r:id="rId14"/>
    <p:sldId id="273" r:id="rId15"/>
    <p:sldId id="274" r:id="rId16"/>
    <p:sldId id="275" r:id="rId17"/>
    <p:sldId id="276" r:id="rId18"/>
    <p:sldId id="277" r:id="rId19"/>
    <p:sldId id="278" r:id="rId20"/>
    <p:sldId id="287" r:id="rId21"/>
    <p:sldId id="279" r:id="rId22"/>
    <p:sldId id="280" r:id="rId23"/>
    <p:sldId id="281" r:id="rId24"/>
    <p:sldId id="282" r:id="rId25"/>
    <p:sldId id="283" r:id="rId26"/>
    <p:sldId id="284" r:id="rId27"/>
    <p:sldId id="266" r:id="rId28"/>
    <p:sldId id="267" r:id="rId29"/>
    <p:sldId id="268" r:id="rId30"/>
    <p:sldId id="270" r:id="rId31"/>
    <p:sldId id="286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1109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6A8A7-66CF-45F1-A049-3920A93CEDE6}" type="datetimeFigureOut">
              <a:rPr lang="ru-RU" smtClean="0"/>
              <a:pPr/>
              <a:t>17.09.2018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8058E-1652-4F0A-9F34-8271115F55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6A8A7-66CF-45F1-A049-3920A93CEDE6}" type="datetimeFigureOut">
              <a:rPr lang="ru-RU" smtClean="0"/>
              <a:pPr/>
              <a:t>17.09.2018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8058E-1652-4F0A-9F34-8271115F55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6A8A7-66CF-45F1-A049-3920A93CEDE6}" type="datetimeFigureOut">
              <a:rPr lang="ru-RU" smtClean="0"/>
              <a:pPr/>
              <a:t>17.09.2018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8058E-1652-4F0A-9F34-8271115F55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6A8A7-66CF-45F1-A049-3920A93CEDE6}" type="datetimeFigureOut">
              <a:rPr lang="ru-RU" smtClean="0"/>
              <a:pPr/>
              <a:t>17.09.2018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8058E-1652-4F0A-9F34-8271115F55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6A8A7-66CF-45F1-A049-3920A93CEDE6}" type="datetimeFigureOut">
              <a:rPr lang="ru-RU" smtClean="0"/>
              <a:pPr/>
              <a:t>17.09.2018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8058E-1652-4F0A-9F34-8271115F55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6A8A7-66CF-45F1-A049-3920A93CEDE6}" type="datetimeFigureOut">
              <a:rPr lang="ru-RU" smtClean="0"/>
              <a:pPr/>
              <a:t>17.09.2018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8058E-1652-4F0A-9F34-8271115F55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6A8A7-66CF-45F1-A049-3920A93CEDE6}" type="datetimeFigureOut">
              <a:rPr lang="ru-RU" smtClean="0"/>
              <a:pPr/>
              <a:t>17.09.2018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8058E-1652-4F0A-9F34-8271115F55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6A8A7-66CF-45F1-A049-3920A93CEDE6}" type="datetimeFigureOut">
              <a:rPr lang="ru-RU" smtClean="0"/>
              <a:pPr/>
              <a:t>17.09.2018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8058E-1652-4F0A-9F34-8271115F55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6A8A7-66CF-45F1-A049-3920A93CEDE6}" type="datetimeFigureOut">
              <a:rPr lang="ru-RU" smtClean="0"/>
              <a:pPr/>
              <a:t>17.09.2018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8058E-1652-4F0A-9F34-8271115F55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6A8A7-66CF-45F1-A049-3920A93CEDE6}" type="datetimeFigureOut">
              <a:rPr lang="ru-RU" smtClean="0"/>
              <a:pPr/>
              <a:t>17.09.2018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8058E-1652-4F0A-9F34-8271115F55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6A8A7-66CF-45F1-A049-3920A93CEDE6}" type="datetimeFigureOut">
              <a:rPr lang="ru-RU" smtClean="0"/>
              <a:pPr/>
              <a:t>17.09.2018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8058E-1652-4F0A-9F34-8271115F55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76A8A7-66CF-45F1-A049-3920A93CEDE6}" type="datetimeFigureOut">
              <a:rPr lang="ru-RU" smtClean="0"/>
              <a:pPr/>
              <a:t>17.09.2018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E8058E-1652-4F0A-9F34-8271115F558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071678"/>
            <a:ext cx="7772400" cy="2786082"/>
          </a:xfrm>
        </p:spPr>
        <p:txBody>
          <a:bodyPr>
            <a:normAutofit fontScale="90000"/>
          </a:bodyPr>
          <a:lstStyle/>
          <a:p>
            <a:r>
              <a:rPr lang="ru-RU" sz="67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Проект</a:t>
            </a:r>
            <a:r>
              <a:rPr lang="ru-RU" sz="53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3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3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«Умелые пальчики»</a:t>
            </a:r>
            <a:r>
              <a:rPr lang="ru-RU" sz="53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3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3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(развитие мелкой моторики у младших дошкольников)</a:t>
            </a:r>
            <a:r>
              <a:rPr lang="ru-RU" sz="53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3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3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5286388"/>
            <a:ext cx="8501122" cy="1285884"/>
          </a:xfrm>
        </p:spPr>
        <p:txBody>
          <a:bodyPr>
            <a:normAutofit fontScale="85000" lnSpcReduction="20000"/>
          </a:bodyPr>
          <a:lstStyle/>
          <a:p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Подготовила  воспитатель: </a:t>
            </a:r>
          </a:p>
          <a:p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Ерёменко Ольга Викторовна</a:t>
            </a:r>
            <a:endParaRPr lang="ru-RU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917596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Основные принципы (правила) работы педагога при реализации проекта</a:t>
            </a:r>
            <a:endParaRPr lang="ru-RU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857364"/>
            <a:ext cx="8715436" cy="4786346"/>
          </a:xfrm>
        </p:spPr>
        <p:txBody>
          <a:bodyPr>
            <a:normAutofit fontScale="70000" lnSpcReduction="20000"/>
          </a:bodyPr>
          <a:lstStyle/>
          <a:p>
            <a:pPr lvl="0" fontAlgn="auto"/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Принцип доступности</a:t>
            </a: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обучение и воспитание ребенка осуществляется в доступной, привлекательной и соответствующей его возрасту форме: игры, чтения литературы, рассматривание иллюстраций, продуктивной деятельности.</a:t>
            </a:r>
          </a:p>
          <a:p>
            <a:pPr lvl="0" fontAlgn="auto"/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Принцип гуманности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предполагает индивидуально- ориентированный подход и всестороннее развитие личности ребенка.</a:t>
            </a:r>
          </a:p>
          <a:p>
            <a:pPr lvl="0" fontAlgn="auto"/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Принцип деятельности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развитие мелкой моторики осуществляется через различные виды детской деятельности.</a:t>
            </a:r>
          </a:p>
          <a:p>
            <a:pPr lvl="0" fontAlgn="auto"/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Принцип интеграции</a:t>
            </a: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необходимость взаимодействия всех субъектов педагогического процесса в данном направлении.</a:t>
            </a:r>
          </a:p>
          <a:p>
            <a:pPr lvl="0" fontAlgn="auto"/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Принцип системности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решение задач в системе всего </a:t>
            </a:r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учебно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воспитательного процесса и всех видах деятельности в рамках ДО и семьи.</a:t>
            </a:r>
          </a:p>
          <a:p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Принцип преемственности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организация и поддержание связей между возрастными категориями, учет разно уровневого и развития.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8786874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Пальчиковые игры, физкультминутки</a:t>
            </a:r>
            <a:endParaRPr lang="ru-RU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IMG_089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3438" y="1500174"/>
            <a:ext cx="3786214" cy="2428892"/>
          </a:xfrm>
          <a:prstGeom prst="rect">
            <a:avLst/>
          </a:prstGeom>
        </p:spPr>
      </p:pic>
      <p:pic>
        <p:nvPicPr>
          <p:cNvPr id="7" name="Рисунок 6" descr="IMG_084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4071942"/>
            <a:ext cx="3714776" cy="2553908"/>
          </a:xfrm>
          <a:prstGeom prst="rect">
            <a:avLst/>
          </a:prstGeom>
        </p:spPr>
      </p:pic>
      <p:pic>
        <p:nvPicPr>
          <p:cNvPr id="8" name="Рисунок 7" descr="IMG_087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00562" y="4143380"/>
            <a:ext cx="3857652" cy="2518190"/>
          </a:xfrm>
          <a:prstGeom prst="rect">
            <a:avLst/>
          </a:prstGeom>
        </p:spPr>
      </p:pic>
      <p:pic>
        <p:nvPicPr>
          <p:cNvPr id="10" name="Содержимое 9" descr="IMG_0844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285720" y="1571612"/>
            <a:ext cx="3714776" cy="237013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786842" cy="1428760"/>
          </a:xfrm>
        </p:spPr>
        <p:txBody>
          <a:bodyPr>
            <a:noAutofit/>
          </a:bodyPr>
          <a:lstStyle/>
          <a:p>
            <a:r>
              <a:rPr lang="ru-RU" sz="36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Самомассаж</a:t>
            </a:r>
            <a:r>
              <a:rPr lang="ru-RU" sz="36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(упражнение с массажными шариками, шишками и карандашами</a:t>
            </a:r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IMG_087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1643051"/>
            <a:ext cx="3691468" cy="2286016"/>
          </a:xfrm>
        </p:spPr>
      </p:pic>
      <p:pic>
        <p:nvPicPr>
          <p:cNvPr id="7" name="Рисунок 6" descr="IMG_088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1643050"/>
            <a:ext cx="3667119" cy="2337808"/>
          </a:xfrm>
          <a:prstGeom prst="rect">
            <a:avLst/>
          </a:prstGeom>
        </p:spPr>
      </p:pic>
      <p:pic>
        <p:nvPicPr>
          <p:cNvPr id="8" name="Рисунок 7" descr="IMG_088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4071942"/>
            <a:ext cx="3571900" cy="2571744"/>
          </a:xfrm>
          <a:prstGeom prst="rect">
            <a:avLst/>
          </a:prstGeom>
        </p:spPr>
      </p:pic>
      <p:pic>
        <p:nvPicPr>
          <p:cNvPr id="9" name="Рисунок 8" descr="IMG_088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6314" y="4143380"/>
            <a:ext cx="3857652" cy="24110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Игры с прищепками</a:t>
            </a:r>
            <a:endParaRPr lang="ru-RU" sz="40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_06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1214422"/>
            <a:ext cx="4000528" cy="2625725"/>
          </a:xfrm>
        </p:spPr>
      </p:pic>
      <p:pic>
        <p:nvPicPr>
          <p:cNvPr id="8" name="Рисунок 7" descr="IMG_064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1214422"/>
            <a:ext cx="4000528" cy="2571768"/>
          </a:xfrm>
          <a:prstGeom prst="rect">
            <a:avLst/>
          </a:prstGeom>
        </p:spPr>
      </p:pic>
      <p:pic>
        <p:nvPicPr>
          <p:cNvPr id="9" name="Рисунок 8" descr="IMG_065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4" y="3964786"/>
            <a:ext cx="4071966" cy="2732504"/>
          </a:xfrm>
          <a:prstGeom prst="rect">
            <a:avLst/>
          </a:prstGeom>
        </p:spPr>
      </p:pic>
      <p:pic>
        <p:nvPicPr>
          <p:cNvPr id="10" name="Рисунок 9" descr="IMG_064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57752" y="4000504"/>
            <a:ext cx="4000528" cy="25896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Мозаика, </a:t>
            </a:r>
            <a:r>
              <a:rPr lang="ru-RU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пазлы</a:t>
            </a:r>
            <a:endParaRPr lang="ru-RU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IMG_072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85786" y="1571612"/>
            <a:ext cx="3571900" cy="2423717"/>
          </a:xfrm>
        </p:spPr>
      </p:pic>
      <p:pic>
        <p:nvPicPr>
          <p:cNvPr id="7" name="Рисунок 6" descr="IMG_07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1500174"/>
            <a:ext cx="3333741" cy="2500306"/>
          </a:xfrm>
          <a:prstGeom prst="rect">
            <a:avLst/>
          </a:prstGeom>
        </p:spPr>
      </p:pic>
      <p:pic>
        <p:nvPicPr>
          <p:cNvPr id="8" name="Рисунок 7" descr="IMG_065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348" y="4071942"/>
            <a:ext cx="3714776" cy="2571768"/>
          </a:xfrm>
          <a:prstGeom prst="rect">
            <a:avLst/>
          </a:prstGeom>
        </p:spPr>
      </p:pic>
      <p:pic>
        <p:nvPicPr>
          <p:cNvPr id="9" name="Рисунок 8" descr="IMG_065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57752" y="4161216"/>
            <a:ext cx="3286148" cy="24646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Игры - вкладыши</a:t>
            </a:r>
            <a:endParaRPr lang="ru-RU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_063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262826"/>
            <a:ext cx="3143272" cy="2357454"/>
          </a:xfrm>
        </p:spPr>
      </p:pic>
      <p:pic>
        <p:nvPicPr>
          <p:cNvPr id="5" name="Рисунок 4" descr="IMG_06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86380" y="1142984"/>
            <a:ext cx="3643306" cy="2357430"/>
          </a:xfrm>
          <a:prstGeom prst="rect">
            <a:avLst/>
          </a:prstGeom>
        </p:spPr>
      </p:pic>
      <p:pic>
        <p:nvPicPr>
          <p:cNvPr id="6" name="Рисунок 5" descr="IMG_065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3929066"/>
            <a:ext cx="3071834" cy="2411009"/>
          </a:xfrm>
          <a:prstGeom prst="rect">
            <a:avLst/>
          </a:prstGeom>
        </p:spPr>
      </p:pic>
      <p:pic>
        <p:nvPicPr>
          <p:cNvPr id="7" name="Рисунок 6" descr="IMG_068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72132" y="3929067"/>
            <a:ext cx="3357586" cy="2571768"/>
          </a:xfrm>
          <a:prstGeom prst="rect">
            <a:avLst/>
          </a:prstGeom>
        </p:spPr>
      </p:pic>
      <p:pic>
        <p:nvPicPr>
          <p:cNvPr id="8" name="Рисунок 7" descr="IMG_062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71802" y="2714620"/>
            <a:ext cx="3047989" cy="22859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8858312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Нетрадиционная техника рисования</a:t>
            </a:r>
            <a:endParaRPr lang="ru-RU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_06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428736"/>
            <a:ext cx="3786214" cy="2691610"/>
          </a:xfrm>
        </p:spPr>
      </p:pic>
      <p:pic>
        <p:nvPicPr>
          <p:cNvPr id="5" name="Рисунок 4" descr="IMG_06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1428736"/>
            <a:ext cx="4071966" cy="2643205"/>
          </a:xfrm>
          <a:prstGeom prst="rect">
            <a:avLst/>
          </a:prstGeom>
        </p:spPr>
      </p:pic>
      <p:pic>
        <p:nvPicPr>
          <p:cNvPr id="6" name="Рисунок 5" descr="IMG_062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5984" y="4214818"/>
            <a:ext cx="4429124" cy="25003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Раскрашивание, обведи по точкам</a:t>
            </a:r>
            <a:endParaRPr lang="ru-RU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_067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3643314"/>
            <a:ext cx="4000528" cy="2571767"/>
          </a:xfrm>
        </p:spPr>
      </p:pic>
      <p:pic>
        <p:nvPicPr>
          <p:cNvPr id="5" name="Рисунок 4" descr="IMG_067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2" y="1428736"/>
            <a:ext cx="3714776" cy="25181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Лепка из пластилина и теста</a:t>
            </a:r>
            <a:endParaRPr lang="ru-RU" sz="40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_06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1285860"/>
            <a:ext cx="3071834" cy="2270486"/>
          </a:xfrm>
        </p:spPr>
      </p:pic>
      <p:pic>
        <p:nvPicPr>
          <p:cNvPr id="6" name="Рисунок 5" descr="IMG_067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4143380"/>
            <a:ext cx="3683884" cy="2571768"/>
          </a:xfrm>
          <a:prstGeom prst="rect">
            <a:avLst/>
          </a:prstGeom>
        </p:spPr>
      </p:pic>
      <p:pic>
        <p:nvPicPr>
          <p:cNvPr id="7" name="Рисунок 6" descr="IMG_069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3504" y="4357694"/>
            <a:ext cx="3786214" cy="2357454"/>
          </a:xfrm>
          <a:prstGeom prst="rect">
            <a:avLst/>
          </a:prstGeom>
        </p:spPr>
      </p:pic>
      <p:pic>
        <p:nvPicPr>
          <p:cNvPr id="8" name="Рисунок 7" descr="IMG_067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57818" y="1214422"/>
            <a:ext cx="3619493" cy="2428892"/>
          </a:xfrm>
          <a:prstGeom prst="rect">
            <a:avLst/>
          </a:prstGeom>
        </p:spPr>
      </p:pic>
      <p:pic>
        <p:nvPicPr>
          <p:cNvPr id="9" name="Рисунок 8" descr="IMG_100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00298" y="2214554"/>
            <a:ext cx="3286148" cy="24646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Игры с конструктором</a:t>
            </a:r>
            <a:endParaRPr lang="ru-RU" sz="40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_064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1285860"/>
            <a:ext cx="3714776" cy="2482849"/>
          </a:xfrm>
        </p:spPr>
      </p:pic>
      <p:pic>
        <p:nvPicPr>
          <p:cNvPr id="5" name="Рисунок 4" descr="IMG_06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6248" y="1214422"/>
            <a:ext cx="4000528" cy="2643206"/>
          </a:xfrm>
          <a:prstGeom prst="rect">
            <a:avLst/>
          </a:prstGeom>
        </p:spPr>
      </p:pic>
      <p:pic>
        <p:nvPicPr>
          <p:cNvPr id="7" name="Рисунок 6" descr="IMG_094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7686" y="3929066"/>
            <a:ext cx="4000496" cy="2625323"/>
          </a:xfrm>
          <a:prstGeom prst="rect">
            <a:avLst/>
          </a:prstGeom>
        </p:spPr>
      </p:pic>
      <p:pic>
        <p:nvPicPr>
          <p:cNvPr id="8" name="Рисунок 7" descr="IMG_097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58" y="3929066"/>
            <a:ext cx="3786214" cy="26253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214422"/>
            <a:ext cx="8229600" cy="571504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Актуальность</a:t>
            </a:r>
            <a:r>
              <a:rPr lang="ru-RU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286412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На начальном этапе жизни именно мелкая моторика отражает то, как развивается ребенок, свидетельствует о его интеллектуальных способностях. Дети с плохо развитой ручной моторикой неловко держат ложку, карандаш, не могут застегивать пуговицы, шнуровать ботинки. Им бывает трудно собрать рассыпавшие детали конструктора, работать с </a:t>
            </a:r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пазлами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счетными палочками, мозаикой. Они отказываются от любимых другими детьми лепки и аппликации, не успевают за ребятами на занятиях.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Таким образом, возможности освоения мира детьми оказываются обедненными. Дети часто чувствуют себя несостоятельными в элементарных действиях, доступных сверстникам. Это влияет на эмоциональное благополучие ребенка, на его самооценку. С течением времени уровень развития формирует школьные трудности.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И, конечно, в младшем  дошкольном возрасте работа по развитию мелкой моторики и координации движений руки должна стать важной частью развития детской речи, формирования навыков самообслуживания и подготовки к письму. От того, насколько ловко научится ребенок управлять своими пальчиками, зависит его дальнейшее развитие. Наряду с развитием мелкой моторики развиваются память, внимание, а также словарный запас.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Аппликация</a:t>
            </a:r>
            <a:endParaRPr lang="ru-RU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_093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285860"/>
            <a:ext cx="3571900" cy="2286016"/>
          </a:xfrm>
        </p:spPr>
      </p:pic>
      <p:pic>
        <p:nvPicPr>
          <p:cNvPr id="6" name="Рисунок 5" descr="IMG_10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86116" y="2714620"/>
            <a:ext cx="5595945" cy="39290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000132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Игры с пуговицами</a:t>
            </a:r>
            <a:endParaRPr lang="ru-RU" sz="40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_066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1142984"/>
            <a:ext cx="3786214" cy="2500330"/>
          </a:xfrm>
        </p:spPr>
      </p:pic>
      <p:pic>
        <p:nvPicPr>
          <p:cNvPr id="5" name="Рисунок 4" descr="IMG_066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1142984"/>
            <a:ext cx="4000496" cy="2500330"/>
          </a:xfrm>
          <a:prstGeom prst="rect">
            <a:avLst/>
          </a:prstGeom>
        </p:spPr>
      </p:pic>
      <p:pic>
        <p:nvPicPr>
          <p:cNvPr id="6" name="Рисунок 5" descr="IMG_066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5984" y="3929066"/>
            <a:ext cx="4214810" cy="26431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Игры с крупами</a:t>
            </a:r>
            <a:endParaRPr lang="ru-RU" sz="40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_065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1214423"/>
            <a:ext cx="3803127" cy="2500330"/>
          </a:xfrm>
        </p:spPr>
      </p:pic>
      <p:pic>
        <p:nvPicPr>
          <p:cNvPr id="5" name="Рисунок 4" descr="IMG_066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2" y="1214422"/>
            <a:ext cx="3929090" cy="2428892"/>
          </a:xfrm>
          <a:prstGeom prst="rect">
            <a:avLst/>
          </a:prstGeom>
        </p:spPr>
      </p:pic>
      <p:pic>
        <p:nvPicPr>
          <p:cNvPr id="6" name="Рисунок 5" descr="IMG_066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3929066"/>
            <a:ext cx="3786214" cy="2464587"/>
          </a:xfrm>
          <a:prstGeom prst="rect">
            <a:avLst/>
          </a:prstGeom>
        </p:spPr>
      </p:pic>
      <p:pic>
        <p:nvPicPr>
          <p:cNvPr id="7" name="Рисунок 6" descr="IMG_066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57752" y="3857628"/>
            <a:ext cx="4000528" cy="25181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Игры - шнуровки</a:t>
            </a:r>
            <a:endParaRPr lang="ru-RU" sz="40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_09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357298"/>
            <a:ext cx="3881969" cy="2428892"/>
          </a:xfrm>
        </p:spPr>
      </p:pic>
      <p:pic>
        <p:nvPicPr>
          <p:cNvPr id="5" name="Рисунок 4" descr="IMG_09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3929066"/>
            <a:ext cx="3905245" cy="2571744"/>
          </a:xfrm>
          <a:prstGeom prst="rect">
            <a:avLst/>
          </a:prstGeom>
        </p:spPr>
      </p:pic>
      <p:pic>
        <p:nvPicPr>
          <p:cNvPr id="6" name="Рисунок 5" descr="IMG_089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1357298"/>
            <a:ext cx="4000528" cy="2428892"/>
          </a:xfrm>
          <a:prstGeom prst="rect">
            <a:avLst/>
          </a:prstGeom>
        </p:spPr>
      </p:pic>
      <p:pic>
        <p:nvPicPr>
          <p:cNvPr id="7" name="Рисунок 6" descr="IMG_090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596" y="4000504"/>
            <a:ext cx="3857652" cy="25003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Игры с резинками</a:t>
            </a:r>
            <a:endParaRPr lang="ru-RU" sz="40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_066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155670"/>
            <a:ext cx="3714776" cy="2625346"/>
          </a:xfrm>
        </p:spPr>
      </p:pic>
      <p:pic>
        <p:nvPicPr>
          <p:cNvPr id="5" name="Рисунок 4" descr="IMG_089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2143116"/>
            <a:ext cx="4286248" cy="3214686"/>
          </a:xfrm>
          <a:prstGeom prst="rect">
            <a:avLst/>
          </a:prstGeom>
        </p:spPr>
      </p:pic>
      <p:pic>
        <p:nvPicPr>
          <p:cNvPr id="6" name="Рисунок 5" descr="IMG_089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3929066"/>
            <a:ext cx="3857652" cy="2536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Игры с бумагой</a:t>
            </a:r>
            <a:endParaRPr lang="ru-RU" sz="40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_07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428736"/>
            <a:ext cx="3500462" cy="2398348"/>
          </a:xfrm>
        </p:spPr>
      </p:pic>
      <p:pic>
        <p:nvPicPr>
          <p:cNvPr id="5" name="Рисунок 4" descr="IMG_086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86446" y="1357298"/>
            <a:ext cx="3143240" cy="2357430"/>
          </a:xfrm>
          <a:prstGeom prst="rect">
            <a:avLst/>
          </a:prstGeom>
        </p:spPr>
      </p:pic>
      <p:pic>
        <p:nvPicPr>
          <p:cNvPr id="6" name="Рисунок 5" descr="Копия IMG_086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72132" y="4071942"/>
            <a:ext cx="3428992" cy="2571744"/>
          </a:xfrm>
          <a:prstGeom prst="rect">
            <a:avLst/>
          </a:prstGeom>
        </p:spPr>
      </p:pic>
      <p:pic>
        <p:nvPicPr>
          <p:cNvPr id="7" name="Рисунок 6" descr="IMG_086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282" y="4143380"/>
            <a:ext cx="3786213" cy="2571743"/>
          </a:xfrm>
          <a:prstGeom prst="rect">
            <a:avLst/>
          </a:prstGeom>
        </p:spPr>
      </p:pic>
      <p:pic>
        <p:nvPicPr>
          <p:cNvPr id="9" name="Рисунок 8" descr="IMG_086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14678" y="2714620"/>
            <a:ext cx="3214710" cy="24110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Игры со счетными палочками</a:t>
            </a:r>
            <a:endParaRPr lang="ru-RU" sz="40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_089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1357298"/>
            <a:ext cx="3786214" cy="2625725"/>
          </a:xfrm>
        </p:spPr>
      </p:pic>
      <p:pic>
        <p:nvPicPr>
          <p:cNvPr id="5" name="Рисунок 4" descr="IMG_089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1357298"/>
            <a:ext cx="3786182" cy="2571744"/>
          </a:xfrm>
          <a:prstGeom prst="rect">
            <a:avLst/>
          </a:prstGeom>
        </p:spPr>
      </p:pic>
      <p:pic>
        <p:nvPicPr>
          <p:cNvPr id="6" name="Рисунок 5" descr="IMG_089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14612" y="4071942"/>
            <a:ext cx="3929090" cy="25896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Результативность</a:t>
            </a:r>
            <a:endParaRPr lang="ru-RU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14422"/>
            <a:ext cx="8715436" cy="5429288"/>
          </a:xfrm>
        </p:spPr>
        <p:txBody>
          <a:bodyPr>
            <a:normAutofit fontScale="62500" lnSpcReduction="20000"/>
          </a:bodyPr>
          <a:lstStyle/>
          <a:p>
            <a:pPr fontAlgn="auto">
              <a:buNone/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Используя данную систему с целью развития мелкой моторики рук детей  дошкольного возраста, я добилась определенных результатов. </a:t>
            </a:r>
          </a:p>
          <a:p>
            <a:pPr fontAlgn="auto">
              <a:buNone/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Кисти и пальцы детей приобрели хорошую подвижность, гибкость, исчезла скованность движений. В изобразительной деятельности дети демонстрируют хороший нажим, уверенные линии. Большинство детей достигло высокого уровня освоения продуктивных навыков и навыков самообслуживания</a:t>
            </a:r>
          </a:p>
          <a:p>
            <a:pPr lvl="0">
              <a:buNone/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Дети ознакомлены с нетрадиционными методами изобразительной деятельности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Результаты, полученные в ходе проекта, помогли решить и ряд других задач:</a:t>
            </a:r>
          </a:p>
          <a:p>
            <a:pPr lvl="0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Ярче и интереснее стала жизнь в группе.</a:t>
            </a:r>
          </a:p>
          <a:p>
            <a:pPr lvl="0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Улучшились партнёрские отношения педагогов с детьми.</a:t>
            </a:r>
          </a:p>
          <a:p>
            <a:pPr lvl="0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Укрепилось сотрудничество педагогов и родителей.</a:t>
            </a:r>
          </a:p>
          <a:p>
            <a:pPr lvl="0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Разучены с детьми пальчиковые игры</a:t>
            </a:r>
          </a:p>
          <a:p>
            <a:pPr lvl="0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Занятия способствовали развитию таких психических функций у детей, как  мышление,  память, внимание,  речь; улучшалась ориентировка в пространстве; воспитывались такие качества, как усидчивость, терпение, желание доводить начатое до конца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Вывод</a:t>
            </a: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Использованная система дала положительный результат в работе по развитию мелкой моторики детей младшего дошкольного возраста.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Заключение</a:t>
            </a: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857232"/>
            <a:ext cx="8572560" cy="571504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В результате проделанной работы я пришла к заключению, что целенаправленная, систематическая и планомерная работа по развитию мелкой моторики рук у детей дошкольного возраста во взаимодействии с родителями способствует формированию интеллектуальных способностей, положительно влияет на речевые зоны коры головного мозга, а самое главное – способствует сохранению физического и психического здоровья ребенка. И все это напрямую готовит его к успешному обучению в школе.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В дальнейшем я буду продолжать искать новые методические приемы, которые будут способствовать развитию мелкой моторики рук, общей моторики, самостоятельности, которые будут формировать интерес к различным видам деятельности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285860"/>
            <a:ext cx="9001156" cy="5214974"/>
          </a:xfrm>
        </p:spPr>
        <p:txBody>
          <a:bodyPr>
            <a:normAutofit fontScale="90000"/>
          </a:bodyPr>
          <a:lstStyle/>
          <a:p>
            <a:r>
              <a:rPr lang="ru-RU" sz="36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Наименование проекта </a:t>
            </a:r>
            <a:r>
              <a:rPr lang="ru-RU" sz="3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«Умелые пальчики»</a:t>
            </a: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Тип:</a:t>
            </a:r>
            <a:r>
              <a:rPr lang="ru-RU" sz="36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Практико-ориентированный, групповой.</a:t>
            </a:r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Форма представления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ru-RU" sz="3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слайдовая презентация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Срок проекта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3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долгосрочный ( сентябрь –          апрель)</a:t>
            </a:r>
            <a:r>
              <a:rPr lang="ru-RU" sz="36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Развивать пальчиковую моторику рук через различные виды деятельности, используя традиционные и нетрадиционные методы.</a:t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989034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Литература</a:t>
            </a: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35785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1.Бардышева Т. Ю. Здравствуй, пальчик. Пальчиковые игры. – М.: </a:t>
            </a: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«Карапуз»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2007.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2.Бардышева Т. Ю. Расскажи стихи руками. Москва, 2014.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3.Большакова С. Е. Формирование мелкой моторики рук: Игры и упражнения. – М.: ТЦ Сфера, 2006.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4.Ермакова И. А. Развиваем мелкую моторику у малышей. – </a:t>
            </a:r>
            <a:r>
              <a:rPr lang="ru-RU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СПб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Изд. дом </a:t>
            </a: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«Литера»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2006.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5.Крупенчук О. И. Пальчиковые игры. – </a:t>
            </a:r>
            <a:r>
              <a:rPr lang="ru-RU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СПб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Изд. дом </a:t>
            </a: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«Литера»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2007.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6.Крупенчук О. И. Тренируем пальчики – развиваем речь. Санкт-Петербург, 2013.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7.Кирий А. Логопедические игры для малышей. Ростов-на-Дону, 2015.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8.Пименова Е. П. Пальчиковые игры. – Ростов-на-</a:t>
            </a:r>
            <a:r>
              <a:rPr lang="ru-RU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Дону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Феникс, 2007.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9.Тимофеева Е. Ю., Чернова Е. И. Пальчиковые шаги. Упражнения на развитие мелкой моторики. – </a:t>
            </a:r>
            <a:r>
              <a:rPr lang="ru-RU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СПб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Корона-Век, 2007.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10.Цвынтарный В. В. Играем пальчиками и развиваем речь – СПб: ИЧП </a:t>
            </a: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Хардфорд</a:t>
            </a: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1996.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11.Соколова Ю. А. Игры с пальчиками. – М.: </a:t>
            </a:r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Эксмо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2006.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12. Игры для развития мелкой моторики рук с использованием нестандартного оборудования. СПб, Детство-ПРЕСС, 2013.</a:t>
            </a:r>
          </a:p>
          <a:p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11816"/>
          </a:xfrm>
        </p:spPr>
        <p:txBody>
          <a:bodyPr>
            <a:normAutofit/>
          </a:bodyPr>
          <a:lstStyle/>
          <a:p>
            <a:r>
              <a:rPr lang="ru-RU" sz="8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80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71546"/>
            <a:ext cx="8229600" cy="5357850"/>
          </a:xfrm>
        </p:spPr>
        <p:txBody>
          <a:bodyPr>
            <a:normAutofit fontScale="90000"/>
          </a:bodyPr>
          <a:lstStyle/>
          <a:p>
            <a:pPr algn="l"/>
            <a:r>
              <a:rPr lang="ru-RU" sz="49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     Задачи: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1. Улучшать моторику, координацию движений кистей, пальцев рук детей младшего дошкольного возраста.</a:t>
            </a:r>
            <a:b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 Способствовать совершенствованию речи и расширению словарного запаса посредством пальчиковых игр , гимнастик и упражнений.</a:t>
            </a:r>
            <a:b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3. Развивать внимание, воображение и творческие способности, зрительное и слуховое восприятие, творческую активность.</a:t>
            </a:r>
            <a:b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4. Совершенствовать предметно-пространственную развивающую среду группы.</a:t>
            </a:r>
            <a:b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5. Способствовать формированию благоприятного эмоционального фона в детском коллективе и общении с взрослыми.</a:t>
            </a:r>
            <a:b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6. Развивать мелкую моторику пальцев рук у детей младшего дошкольного возраста через использование разнообразных форм, методов и приемов.</a:t>
            </a:r>
            <a:b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Исполнители проекта: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Дети, Воспитатель, Родители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Этапы реализации</a:t>
            </a:r>
            <a:endParaRPr lang="ru-RU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>
              <a:buNone/>
            </a:pPr>
            <a:endParaRPr lang="ru-RU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Подготовительный этап: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Информационно - аналитический </a:t>
            </a: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(вводно-ознакомительный)</a:t>
            </a:r>
            <a:endParaRPr lang="ru-RU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изучение научно-методической литературы по данной теме </a:t>
            </a:r>
          </a:p>
          <a:p>
            <a:pPr lvl="0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Составление картотеки игр для развития мелкой моторики</a:t>
            </a:r>
          </a:p>
          <a:p>
            <a:pPr lvl="0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Подбор наглядно – информационного и консультативного  материала для родителей.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Реализация проекта</a:t>
            </a:r>
            <a:endParaRPr lang="ru-RU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472518" cy="5429288"/>
          </a:xfrm>
        </p:spPr>
        <p:txBody>
          <a:bodyPr>
            <a:normAutofit fontScale="47500" lnSpcReduction="20000"/>
          </a:bodyPr>
          <a:lstStyle/>
          <a:p>
            <a:pPr algn="ctr">
              <a:buNone/>
            </a:pPr>
            <a:r>
              <a:rPr lang="ru-RU" sz="5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Практический этап</a:t>
            </a:r>
            <a:endParaRPr lang="ru-RU" sz="58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5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(создание предметно-развивающей среды в группе, изготовление дидактических пособий, проведение занятий, подбор и оформление наглядно – информационного и консультативного материала для родителей) .</a:t>
            </a:r>
          </a:p>
          <a:p>
            <a:r>
              <a:rPr lang="ru-RU" sz="4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Данный этап содержит практические мероприятия по развитию мелкой моторики рук детей младшего  дошкольного возраста:</a:t>
            </a:r>
          </a:p>
          <a:p>
            <a:pPr lvl="0" fontAlgn="auto"/>
            <a:r>
              <a:rPr lang="ru-RU" sz="4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Работа с детьми по всем образовательным областям:</a:t>
            </a:r>
          </a:p>
          <a:p>
            <a:pPr lvl="1" fontAlgn="auto"/>
            <a:r>
              <a:rPr lang="ru-RU" sz="4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процессе НОД (продуктивной деятельности);</a:t>
            </a:r>
          </a:p>
          <a:p>
            <a:pPr lvl="1" fontAlgn="auto"/>
            <a:r>
              <a:rPr lang="ru-RU" sz="4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индивидуальной работе;</a:t>
            </a:r>
          </a:p>
          <a:p>
            <a:pPr lvl="1" fontAlgn="auto"/>
            <a:r>
              <a:rPr lang="ru-RU" sz="4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 прогулке;</a:t>
            </a:r>
          </a:p>
          <a:p>
            <a:pPr lvl="1" fontAlgn="auto"/>
            <a:r>
              <a:rPr lang="ru-RU" sz="4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утренней гимнастике;</a:t>
            </a:r>
          </a:p>
          <a:p>
            <a:pPr lvl="1" fontAlgn="auto"/>
            <a:r>
              <a:rPr lang="ru-RU" sz="4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самообслуживание;</a:t>
            </a:r>
          </a:p>
          <a:p>
            <a:pPr lvl="1" fontAlgn="auto"/>
            <a:r>
              <a:rPr lang="ru-RU" sz="4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использование нетрадиционных приемов  </a:t>
            </a:r>
          </a:p>
          <a:p>
            <a:pPr lvl="0" fontAlgn="auto"/>
            <a:r>
              <a:rPr lang="ru-RU" sz="4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Совместная деятельность с родителями.</a:t>
            </a:r>
          </a:p>
          <a:p>
            <a:pPr lvl="0"/>
            <a:r>
              <a:rPr lang="ru-RU" sz="4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Провести анкетирование родителей;</a:t>
            </a:r>
          </a:p>
          <a:p>
            <a:pPr>
              <a:buNone/>
            </a:pPr>
            <a:r>
              <a:rPr lang="ru-RU" sz="4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4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857256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Методы и приемы работы:</a:t>
            </a: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785794"/>
            <a:ext cx="8643998" cy="5929354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8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Массаж кистей рук (массажные шарики, карандаши)</a:t>
            </a:r>
          </a:p>
          <a:p>
            <a:pPr>
              <a:buNone/>
            </a:pPr>
            <a:r>
              <a:rPr lang="ru-RU" sz="8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• пальчиковая гимнастика, физкультминутки</a:t>
            </a:r>
          </a:p>
          <a:p>
            <a:pPr>
              <a:buNone/>
            </a:pPr>
            <a:r>
              <a:rPr lang="ru-RU" sz="8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• пальчиковые игры со стихами</a:t>
            </a:r>
          </a:p>
          <a:p>
            <a:pPr>
              <a:buNone/>
            </a:pPr>
            <a:r>
              <a:rPr lang="ru-RU" sz="8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• пальчиковый театр</a:t>
            </a:r>
          </a:p>
          <a:p>
            <a:pPr>
              <a:buNone/>
            </a:pPr>
            <a:r>
              <a:rPr lang="ru-RU" sz="8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• лепка из пластилина и соленого теста с использованием природного материала </a:t>
            </a:r>
            <a:r>
              <a:rPr lang="ru-RU" sz="80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(семена, крупы, ракушки и т. д.)</a:t>
            </a:r>
            <a:endParaRPr lang="ru-RU" sz="8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8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• нетрадиционные техники рисования: кистью, пальцем, ватными палочками,  и т. д.</a:t>
            </a:r>
          </a:p>
          <a:p>
            <a:pPr>
              <a:buNone/>
            </a:pPr>
            <a:r>
              <a:rPr lang="ru-RU" sz="8000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8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конструирование: из бумаги (2 мл. гр., работа с конструктором ЛЕГО, кубиками.</a:t>
            </a:r>
          </a:p>
          <a:p>
            <a:pPr>
              <a:buNone/>
            </a:pPr>
            <a:r>
              <a:rPr lang="ru-RU" sz="8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• различные виды аппликаций</a:t>
            </a:r>
          </a:p>
          <a:p>
            <a:pPr>
              <a:buNone/>
            </a:pPr>
            <a:r>
              <a:rPr lang="ru-RU" sz="8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• рисование по трафаретам</a:t>
            </a:r>
          </a:p>
          <a:p>
            <a:pPr>
              <a:buNone/>
            </a:pPr>
            <a:r>
              <a:rPr lang="ru-RU" sz="8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• штриховка</a:t>
            </a:r>
          </a:p>
          <a:p>
            <a:pPr>
              <a:buNone/>
            </a:pPr>
            <a:r>
              <a:rPr lang="ru-RU" sz="8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• дорисовка </a:t>
            </a:r>
            <a:r>
              <a:rPr lang="ru-RU" sz="80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(по принципу симметрии)</a:t>
            </a:r>
            <a:endParaRPr lang="ru-RU" sz="8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8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• лабиринты</a:t>
            </a:r>
          </a:p>
          <a:p>
            <a:pPr>
              <a:buNone/>
            </a:pPr>
            <a:r>
              <a:rPr lang="ru-RU" sz="8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• дидактические игры</a:t>
            </a:r>
          </a:p>
          <a:p>
            <a:pPr>
              <a:buNone/>
            </a:pPr>
            <a:r>
              <a:rPr lang="ru-RU" sz="8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• шнуровка</a:t>
            </a:r>
          </a:p>
          <a:p>
            <a:pPr>
              <a:buNone/>
            </a:pPr>
            <a:r>
              <a:rPr lang="ru-RU" sz="8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• игры с мелкими предметами (пуговицы, камушки и </a:t>
            </a:r>
            <a:r>
              <a:rPr lang="ru-RU" sz="8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т.д</a:t>
            </a:r>
            <a:r>
              <a:rPr lang="ru-RU" sz="8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None/>
            </a:pPr>
            <a:r>
              <a:rPr lang="ru-RU" sz="8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8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пазлы</a:t>
            </a:r>
            <a:r>
              <a:rPr lang="ru-RU" sz="8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мозаика.</a:t>
            </a:r>
          </a:p>
          <a:p>
            <a:pPr>
              <a:buNone/>
            </a:pPr>
            <a:r>
              <a:rPr lang="ru-RU" sz="8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• изготовление дидактических игр.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928694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Заключительный этап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600200"/>
            <a:ext cx="8115328" cy="452596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Предоставление отчета о работе.</a:t>
            </a:r>
          </a:p>
          <a:p>
            <a:r>
              <a:rPr lang="ru-RU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Форма отчетности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сделать консультацию для воспитателей и родителей на тему </a:t>
            </a: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«Развитие мелкой моторики у младших  дошкольников»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(2016-2017 учебный год)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составить картотеку пальчиковых игр, гимнастик и упражнений. </a:t>
            </a: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(2016-2017 </a:t>
            </a:r>
            <a:r>
              <a:rPr lang="ru-RU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уч</a:t>
            </a: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год)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организация выставки </a:t>
            </a: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«Игры, способствующие развитию мелкой моторики»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Итоговое открытое занятие </a:t>
            </a: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«Путешествие в  волшебный лес»</a:t>
            </a:r>
            <a:endParaRPr lang="ru-RU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/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Предполагаемые результаты реализации проекта</a:t>
            </a:r>
            <a:endParaRPr lang="ru-RU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0200"/>
            <a:ext cx="8715436" cy="4757758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Развитие мелкой моторики и координации пальцев рук воспитанников до уровня соответствующего данному возрасту.</a:t>
            </a:r>
          </a:p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Овладение разными видами продуктивной деятельности.</a:t>
            </a:r>
          </a:p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Овладение приемами работы с разными инструментами.</a:t>
            </a:r>
          </a:p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Овладение нормами этики поведения.</a:t>
            </a:r>
          </a:p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Получение удовольствия от творческой деятельности, стремление к познанию окружающего мира.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670</Words>
  <Application>Microsoft Office PowerPoint</Application>
  <PresentationFormat>Экран (4:3)</PresentationFormat>
  <Paragraphs>116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Проект «Умелые пальчики»  (развитие мелкой моторики у младших дошкольников)   </vt:lpstr>
      <vt:lpstr>Актуальность   </vt:lpstr>
      <vt:lpstr>Наименование проекта «Умелые пальчики» Тип: Практико-ориентированный, групповой. Форма представления:  слайдовая презентация Срок проекта: долгосрочный ( сентябрь –          апрель)  Цель: Развивать пальчиковую моторику рук через различные виды деятельности, используя традиционные и нетрадиционные методы.   </vt:lpstr>
      <vt:lpstr>                 Задачи: 1. Улучшать моторику, координацию движений кистей, пальцев рук детей младшего дошкольного возраста. 2. Способствовать совершенствованию речи и расширению словарного запаса посредством пальчиковых игр , гимнастик и упражнений. 3. Развивать внимание, воображение и творческие способности, зрительное и слуховое восприятие, творческую активность. 4. Совершенствовать предметно-пространственную развивающую среду группы. 5. Способствовать формированию благоприятного эмоционального фона в детском коллективе и общении с взрослыми. 6. Развивать мелкую моторику пальцев рук у детей младшего дошкольного возраста через использование разнообразных форм, методов и приемов.   Исполнители проекта: Дети, Воспитатель, Родители   </vt:lpstr>
      <vt:lpstr>Этапы реализации</vt:lpstr>
      <vt:lpstr>Реализация проекта</vt:lpstr>
      <vt:lpstr>Методы и приемы работы: </vt:lpstr>
      <vt:lpstr>Заключительный этап  </vt:lpstr>
      <vt:lpstr>Предполагаемые результаты реализации проекта</vt:lpstr>
      <vt:lpstr>Основные принципы (правила) работы педагога при реализации проекта</vt:lpstr>
      <vt:lpstr>Пальчиковые игры, физкультминутки</vt:lpstr>
      <vt:lpstr>Самомассаж (упражнение с массажными шариками, шишками и карандашами)</vt:lpstr>
      <vt:lpstr>Игры с прищепками</vt:lpstr>
      <vt:lpstr>Мозаика, пазлы</vt:lpstr>
      <vt:lpstr>Игры - вкладыши</vt:lpstr>
      <vt:lpstr>Нетрадиционная техника рисования</vt:lpstr>
      <vt:lpstr>Раскрашивание, обведи по точкам</vt:lpstr>
      <vt:lpstr>Лепка из пластилина и теста</vt:lpstr>
      <vt:lpstr>Игры с конструктором</vt:lpstr>
      <vt:lpstr>Аппликация</vt:lpstr>
      <vt:lpstr>Игры с пуговицами</vt:lpstr>
      <vt:lpstr>Игры с крупами</vt:lpstr>
      <vt:lpstr>Игры - шнуровки</vt:lpstr>
      <vt:lpstr>Игры с резинками</vt:lpstr>
      <vt:lpstr>Игры с бумагой</vt:lpstr>
      <vt:lpstr>Игры со счетными палочками</vt:lpstr>
      <vt:lpstr>Результативность</vt:lpstr>
      <vt:lpstr>Вывод </vt:lpstr>
      <vt:lpstr>Заключение </vt:lpstr>
      <vt:lpstr>Литература 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«Умелые пальчики»  (развитие мелкой моторики у младших дошкольников)</dc:title>
  <dc:creator>ADMIN</dc:creator>
  <cp:lastModifiedBy>Николай</cp:lastModifiedBy>
  <cp:revision>27</cp:revision>
  <dcterms:created xsi:type="dcterms:W3CDTF">2016-11-15T07:45:08Z</dcterms:created>
  <dcterms:modified xsi:type="dcterms:W3CDTF">2018-09-17T08:02:46Z</dcterms:modified>
</cp:coreProperties>
</file>