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7" r:id="rId3"/>
    <p:sldId id="268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1" r:id="rId12"/>
    <p:sldId id="272" r:id="rId13"/>
    <p:sldId id="265" r:id="rId14"/>
    <p:sldId id="266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7" y="4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2000" b="0">
                <a:latin typeface="Arial" panose="020B0604020202020204" pitchFamily="34" charset="0"/>
                <a:cs typeface="Arial" panose="020B0604020202020204" pitchFamily="34" charset="0"/>
              </a:rPr>
              <a:t>Возрастная категория </a:t>
            </a:r>
          </a:p>
          <a:p>
            <a:pPr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ru-RU" sz="2000" b="0">
                <a:latin typeface="Arial" panose="020B0604020202020204" pitchFamily="34" charset="0"/>
                <a:cs typeface="Arial" panose="020B0604020202020204" pitchFamily="34" charset="0"/>
              </a:rPr>
              <a:t>10-14 лет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Возрастная категория 10-14 лет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0FA-45BF-9D85-4E2D8443B2D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8000"/>
                      <a:lumMod val="114000"/>
                    </a:schemeClr>
                  </a:gs>
                  <a:gs pos="100000">
                    <a:schemeClr val="accent2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0FA-45BF-9D85-4E2D8443B2D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0FA-45BF-9D85-4E2D8443B2D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0FA-45BF-9D85-4E2D8443B2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Положительно</c:v>
                </c:pt>
                <c:pt idx="1">
                  <c:v>Затрудняюсь ответить</c:v>
                </c:pt>
                <c:pt idx="2">
                  <c:v>Отрицательно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</c:v>
                </c:pt>
                <c:pt idx="1">
                  <c:v>15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97-4926-B1A9-0BB6342148DC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2000" b="0" dirty="0">
                <a:latin typeface="Arial" panose="020B0604020202020204" pitchFamily="34" charset="0"/>
                <a:cs typeface="Arial" panose="020B0604020202020204" pitchFamily="34" charset="0"/>
              </a:rPr>
              <a:t>Возрастная категория </a:t>
            </a:r>
          </a:p>
          <a:p>
            <a:pPr>
              <a:defRPr sz="2000" b="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ru-RU" sz="2000" b="0" dirty="0">
                <a:latin typeface="Arial" panose="020B0604020202020204" pitchFamily="34" charset="0"/>
                <a:cs typeface="Arial" panose="020B0604020202020204" pitchFamily="34" charset="0"/>
              </a:rPr>
              <a:t>31 - 66 лет</a:t>
            </a:r>
          </a:p>
        </c:rich>
      </c:tx>
      <c:layout>
        <c:manualLayout>
          <c:xMode val="edge"/>
          <c:yMode val="edge"/>
          <c:x val="0.21494011516191086"/>
          <c:y val="2.465868383325515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Возрастная Категория 31 - 66 лет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D75-4CE5-8DE1-0A32C97215D3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8000"/>
                      <a:lumMod val="114000"/>
                    </a:schemeClr>
                  </a:gs>
                  <a:gs pos="100000">
                    <a:schemeClr val="accent2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D75-4CE5-8DE1-0A32C97215D3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D75-4CE5-8DE1-0A32C97215D3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D75-4CE5-8DE1-0A32C97215D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Положительно</c:v>
                </c:pt>
                <c:pt idx="1">
                  <c:v>Затрудняюсь ответить</c:v>
                </c:pt>
                <c:pt idx="2">
                  <c:v>Отрицательно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81-46CD-970D-93308F9FC23F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Возрастная категория </a:t>
            </a:r>
          </a:p>
          <a:p>
            <a: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10-14 лет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953-4C93-B400-6BB886512828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8000"/>
                      <a:lumMod val="114000"/>
                    </a:schemeClr>
                  </a:gs>
                  <a:gs pos="100000">
                    <a:schemeClr val="accent2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953-4C93-B400-6BB886512828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953-4C93-B400-6BB886512828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953-4C93-B400-6BB88651282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Частично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54</c:v>
                </c:pt>
                <c:pt idx="1">
                  <c:v>19</c:v>
                </c:pt>
                <c:pt idx="2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72-45FD-8153-FA90AB129C06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Возрастная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категория</a:t>
            </a:r>
          </a:p>
          <a:p>
            <a: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31-66 лет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Возрастная категория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98000"/>
                      <a:lumMod val="114000"/>
                    </a:schemeClr>
                  </a:gs>
                  <a:gs pos="100000">
                    <a:schemeClr val="accent1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7BA-40A7-A1AE-5D62A6A9585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98000"/>
                      <a:lumMod val="114000"/>
                    </a:schemeClr>
                  </a:gs>
                  <a:gs pos="100000">
                    <a:schemeClr val="accent2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7BA-40A7-A1AE-5D62A6A9585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8000"/>
                      <a:lumMod val="114000"/>
                    </a:schemeClr>
                  </a:gs>
                  <a:gs pos="100000">
                    <a:schemeClr val="accent3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7BA-40A7-A1AE-5D62A6A9585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tint val="98000"/>
                      <a:lumMod val="114000"/>
                    </a:schemeClr>
                  </a:gs>
                  <a:gs pos="100000">
                    <a:schemeClr val="accent4">
                      <a:shade val="90000"/>
                      <a:lumMod val="8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25400" dir="5400000" rotWithShape="0">
                  <a:srgbClr val="000000">
                    <a:alpha val="4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7BA-40A7-A1AE-5D62A6A9585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04-418B-AE98-B7A055A258B4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112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405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4433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005728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1176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3177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250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6069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899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010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221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251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09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596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984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9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735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BB4F046-6E11-47DE-A942-E7BA61ED8FAE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23351-65A2-4FDA-B616-4B482DE797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2213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commons.wikimedia.org/wiki/File:Af_nik_za_3_mor_fax.JPG?uselang=ru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525780"/>
            <a:ext cx="8825658" cy="4251601"/>
          </a:xfrm>
        </p:spPr>
        <p:txBody>
          <a:bodyPr/>
          <a:lstStyle/>
          <a:p>
            <a:pPr algn="ctr"/>
            <a:r>
              <a:rPr lang="ru-RU" dirty="0" smtClean="0">
                <a:latin typeface="Calibri" panose="020F0502020204030204" pitchFamily="34" charset="0"/>
              </a:rPr>
              <a:t>Происхождение, развитие и изменение русского языка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54979" y="4777380"/>
            <a:ext cx="4425633" cy="86142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Выполнил ученик 8 «б» класса</a:t>
            </a:r>
          </a:p>
          <a:p>
            <a:r>
              <a:rPr lang="ru-RU" dirty="0" smtClean="0"/>
              <a:t>Пипенко Константин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175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 smtClean="0"/>
              <a:t>Англицизмы </a:t>
            </a:r>
            <a:r>
              <a:rPr lang="ru-RU" b="1" dirty="0" smtClean="0"/>
              <a:t>— что это?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3" y="2052918"/>
            <a:ext cx="4945796" cy="419548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Calibri" panose="020F0502020204030204" pitchFamily="34" charset="0"/>
              </a:rPr>
              <a:t> </a:t>
            </a:r>
            <a:r>
              <a:rPr lang="ru-RU" dirty="0" smtClean="0">
                <a:latin typeface="+mn-lt"/>
              </a:rPr>
              <a:t>Англицизмы — это заимствования из английского языка. В разумных пределах и при уместном использовании они были бы безвредны для нашего «Великаго и могучаго». К сожалению, в 90-х годах прошлого века они вторглись в наш язык, искажая и разрушая его. Теперь 10%(!) русского языка состоит из «басурмана англицкого». Но нужны ли нам эти слова?</a:t>
            </a:r>
            <a:endParaRPr lang="ru-RU" dirty="0"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0536" y="2052918"/>
            <a:ext cx="3447556" cy="3447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99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910" y="452719"/>
            <a:ext cx="8977949" cy="827442"/>
          </a:xfrm>
        </p:spPr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Как Вы относитесь к англицизмам?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09613397"/>
              </p:ext>
            </p:extLst>
          </p:nvPr>
        </p:nvGraphicFramePr>
        <p:xfrm>
          <a:off x="731521" y="1280161"/>
          <a:ext cx="4767580" cy="4976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95053988"/>
              </p:ext>
            </p:extLst>
          </p:nvPr>
        </p:nvGraphicFramePr>
        <p:xfrm>
          <a:off x="5654674" y="1280161"/>
          <a:ext cx="4655185" cy="4976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78500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6316" y="429858"/>
            <a:ext cx="10166669" cy="1400530"/>
          </a:xfrm>
        </p:spPr>
        <p:txBody>
          <a:bodyPr/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Считаете ли Вы, что надо избавляться от англицизмов?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06595814"/>
              </p:ext>
            </p:extLst>
          </p:nvPr>
        </p:nvGraphicFramePr>
        <p:xfrm>
          <a:off x="1103313" y="2060575"/>
          <a:ext cx="4395787" cy="4195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56359635"/>
              </p:ext>
            </p:extLst>
          </p:nvPr>
        </p:nvGraphicFramePr>
        <p:xfrm>
          <a:off x="5654675" y="2055813"/>
          <a:ext cx="4395788" cy="4200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44051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latin typeface="Calibri" panose="020F0502020204030204" pitchFamily="34" charset="0"/>
              </a:rPr>
              <a:t>Борьба с англицизмами</a:t>
            </a:r>
            <a:endParaRPr lang="ru-RU" sz="4800" b="1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535724"/>
            <a:ext cx="8946541" cy="471267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 </a:t>
            </a:r>
            <a:r>
              <a:rPr lang="ru-RU" sz="2800" dirty="0" smtClean="0"/>
              <a:t>Есть лишь один способ бороться с «чужаком» </a:t>
            </a:r>
            <a:r>
              <a:rPr lang="ru-RU" sz="2800" dirty="0"/>
              <a:t>—</a:t>
            </a:r>
            <a:r>
              <a:rPr lang="ru-RU" sz="2800" dirty="0" smtClean="0"/>
              <a:t> развивать интерес населения (и молодого поколения в особенности) к языку и культуре своей </a:t>
            </a:r>
            <a:r>
              <a:rPr lang="ru-RU" sz="2800" b="1" dirty="0" smtClean="0"/>
              <a:t>Родины</a:t>
            </a:r>
            <a:r>
              <a:rPr lang="ru-RU" sz="2800" dirty="0" smtClean="0"/>
              <a:t>. </a:t>
            </a:r>
            <a:r>
              <a:rPr lang="ru-RU" sz="2800" u="sng" dirty="0" smtClean="0"/>
              <a:t>Сохраним </a:t>
            </a:r>
            <a:r>
              <a:rPr lang="ru-RU" sz="2800" b="1" u="sng" dirty="0" smtClean="0"/>
              <a:t>наш</a:t>
            </a:r>
            <a:r>
              <a:rPr lang="ru-RU" sz="2800" u="sng" dirty="0" smtClean="0"/>
              <a:t> язык, </a:t>
            </a:r>
            <a:r>
              <a:rPr lang="ru-RU" sz="2800" b="1" u="sng" dirty="0" smtClean="0"/>
              <a:t>нашу</a:t>
            </a:r>
            <a:r>
              <a:rPr lang="ru-RU" sz="2800" u="sng" dirty="0" smtClean="0"/>
              <a:t> культуру, </a:t>
            </a:r>
            <a:r>
              <a:rPr lang="ru-RU" sz="2800" b="1" u="sng" dirty="0" smtClean="0"/>
              <a:t>нашу</a:t>
            </a:r>
            <a:r>
              <a:rPr lang="ru-RU" sz="2800" u="sng" dirty="0" smtClean="0"/>
              <a:t> страну!</a:t>
            </a:r>
            <a:endParaRPr lang="ru-RU" sz="2800" u="sng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1094" y="0"/>
            <a:ext cx="12464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71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7200" dirty="0" smtClean="0">
                <a:latin typeface="Calibri" panose="020F0502020204030204" pitchFamily="34" charset="0"/>
              </a:rPr>
              <a:t>Спасибо за внимание!</a:t>
            </a:r>
            <a:endParaRPr lang="ru-RU" sz="7200" dirty="0">
              <a:latin typeface="Calibri" panose="020F0502020204030204" pitchFamily="34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2" y="1853248"/>
            <a:ext cx="9404722" cy="4477214"/>
          </a:xfrm>
        </p:spPr>
      </p:pic>
    </p:spTree>
    <p:extLst>
      <p:ext uri="{BB962C8B-B14F-4D97-AF65-F5344CB8AC3E}">
        <p14:creationId xmlns:p14="http://schemas.microsoft.com/office/powerpoint/2010/main" val="254289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131570"/>
            <a:ext cx="8946541" cy="51168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/>
              <a:t>Цель работы:</a:t>
            </a:r>
            <a:endParaRPr lang="ru-RU" sz="2800" dirty="0" smtClean="0"/>
          </a:p>
          <a:p>
            <a:pPr marL="0" indent="0">
              <a:buNone/>
            </a:pPr>
            <a:r>
              <a:rPr lang="ru-RU" dirty="0" smtClean="0"/>
              <a:t>Представление  информации о происхождении, развитии и изменении русского языка сверстникам .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Задачи </a:t>
            </a:r>
            <a:r>
              <a:rPr lang="ru-RU" b="1" dirty="0" smtClean="0"/>
              <a:t>работы: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 Найти информацию о формировании современного русского языка;</a:t>
            </a:r>
          </a:p>
          <a:p>
            <a:pPr marL="0" indent="0">
              <a:buNone/>
            </a:pPr>
            <a:r>
              <a:rPr lang="ru-RU" dirty="0"/>
              <a:t>2. Определить периоды наиболее значимых изменений русского языка;</a:t>
            </a:r>
          </a:p>
          <a:p>
            <a:pPr marL="0" indent="0">
              <a:buNone/>
            </a:pPr>
            <a:r>
              <a:rPr lang="ru-RU" dirty="0"/>
              <a:t>3. Выделить наиболее актуальные проблемы современного русского языка и предложить способы их решения;</a:t>
            </a:r>
          </a:p>
          <a:p>
            <a:pPr marL="0" indent="0">
              <a:buNone/>
            </a:pPr>
            <a:r>
              <a:rPr lang="ru-RU" dirty="0"/>
              <a:t>4. Провести опрос среди разных возрастных групп.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151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Ожидаемые результаты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ru-RU" dirty="0" smtClean="0"/>
              <a:t>Просвещение сверстников;</a:t>
            </a:r>
          </a:p>
          <a:p>
            <a:pPr marL="457200" indent="-457200">
              <a:buAutoNum type="arabicPeriod"/>
            </a:pPr>
            <a:r>
              <a:rPr lang="ru-RU" dirty="0" smtClean="0"/>
              <a:t>Написание статьи по итогам исследовательской работы в городские газеты;</a:t>
            </a:r>
          </a:p>
          <a:p>
            <a:pPr marL="457200" indent="-457200">
              <a:buAutoNum type="arabicPeriod"/>
            </a:pPr>
            <a:r>
              <a:rPr lang="ru-RU" dirty="0" smtClean="0"/>
              <a:t> Предложить администрации МБОУ «СОШ №21» создать кружок «Любителей русского языка», где будут организованы встречи с калмыцкими писателями и поэтами, посещение библиотек и прочее.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750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9600" dirty="0" smtClean="0">
                <a:latin typeface="Calibri" panose="020F0502020204030204" pitchFamily="34" charset="0"/>
              </a:rPr>
              <a:t>Введение</a:t>
            </a:r>
            <a:endParaRPr lang="ru-RU" sz="9600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Русский </a:t>
            </a:r>
            <a:r>
              <a:rPr lang="ru-RU" dirty="0"/>
              <a:t>язык – крупнейший язык мира. По количеству говорящих на нем людей он занимает 5-е место после китайского, английского, хинди и испанского.</a:t>
            </a:r>
            <a:br>
              <a:rPr lang="ru-RU" dirty="0"/>
            </a:br>
            <a:r>
              <a:rPr lang="ru-RU" dirty="0" smtClean="0"/>
              <a:t> Однажды я задумался над его происхождением, что и стало темой для моей работы. Что из этого вышло, сейчас вы увидите.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929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9600" dirty="0" smtClean="0">
                <a:latin typeface="Calibri" panose="020F0502020204030204" pitchFamily="34" charset="0"/>
              </a:rPr>
              <a:t>Происхождение</a:t>
            </a:r>
            <a:endParaRPr lang="ru-RU" sz="9600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11" y="2052918"/>
            <a:ext cx="5068887" cy="4195481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sz="5100" dirty="0"/>
              <a:t>В конце III– начале II тыс. до н.э. из индоевропейской семьи отделился праславянский язык, который является базисом для славянских языков. В X – XI вв. праславянский язык подразделился на 3 группы языков: </a:t>
            </a:r>
            <a:r>
              <a:rPr lang="ru-RU" sz="5100" dirty="0" smtClean="0"/>
              <a:t>западнославянская, южнославянская и </a:t>
            </a:r>
            <a:r>
              <a:rPr lang="ru-RU" sz="5100" dirty="0"/>
              <a:t>восточнославянская.</a:t>
            </a:r>
            <a:br>
              <a:rPr lang="ru-RU" sz="5100" dirty="0"/>
            </a:br>
            <a:r>
              <a:rPr lang="ru-RU" sz="5100" dirty="0"/>
              <a:t/>
            </a:r>
            <a:br>
              <a:rPr lang="ru-RU" sz="5100" dirty="0"/>
            </a:br>
            <a:r>
              <a:rPr lang="ru-RU" sz="5100" dirty="0"/>
              <a:t>В период феодальной раздробленности, способствовавшей формированию региональных говоров, </a:t>
            </a:r>
            <a:r>
              <a:rPr lang="ru-RU" sz="5100" dirty="0" smtClean="0"/>
              <a:t>а также </a:t>
            </a:r>
            <a:r>
              <a:rPr lang="ru-RU" sz="5100" dirty="0"/>
              <a:t>татаро-монгольского ига из восточнославянского выделились три самостоятельных языка: русский, украинский, белорусский. Таким образом, русский язык относится к восточнославянской </a:t>
            </a:r>
            <a:r>
              <a:rPr lang="ru-RU" sz="5100" dirty="0" smtClean="0"/>
              <a:t>подгруппе </a:t>
            </a:r>
            <a:r>
              <a:rPr lang="ru-RU" sz="5100" dirty="0"/>
              <a:t>славянской группы индоевропейской языковой ветви.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998" y="2052918"/>
            <a:ext cx="5613083" cy="4305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89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3381" y="192722"/>
            <a:ext cx="9404723" cy="1224598"/>
          </a:xfrm>
        </p:spPr>
        <p:txBody>
          <a:bodyPr/>
          <a:lstStyle/>
          <a:p>
            <a:pPr algn="ctr"/>
            <a:r>
              <a:rPr lang="ru-RU" sz="9600" dirty="0" smtClean="0">
                <a:latin typeface="Calibri" panose="020F0502020204030204" pitchFamily="34" charset="0"/>
              </a:rPr>
              <a:t>Развитие</a:t>
            </a:r>
            <a:endParaRPr lang="ru-RU" sz="9600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471" y="1417320"/>
            <a:ext cx="8946541" cy="51450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b="1" dirty="0"/>
              <a:t>Древнерусский </a:t>
            </a:r>
            <a:r>
              <a:rPr lang="ru-RU" b="1" dirty="0" smtClean="0"/>
              <a:t>период </a:t>
            </a:r>
            <a:r>
              <a:rPr lang="ru-RU" b="1" dirty="0"/>
              <a:t>(</a:t>
            </a:r>
            <a:r>
              <a:rPr lang="ru-RU" b="1" dirty="0" smtClean="0"/>
              <a:t>VI — VII </a:t>
            </a:r>
            <a:r>
              <a:rPr lang="ru-RU" b="1" dirty="0"/>
              <a:t>века</a:t>
            </a:r>
            <a:r>
              <a:rPr lang="ru-RU" b="1" dirty="0" smtClean="0"/>
              <a:t>) </a:t>
            </a:r>
            <a:endParaRPr lang="ru-RU" b="1" dirty="0"/>
          </a:p>
          <a:p>
            <a:pPr marL="0" indent="0" algn="just">
              <a:buNone/>
            </a:pPr>
            <a:r>
              <a:rPr lang="ru-RU" sz="1600" dirty="0" smtClean="0"/>
              <a:t> Началом </a:t>
            </a:r>
            <a:r>
              <a:rPr lang="ru-RU" sz="1600" dirty="0"/>
              <a:t>древнерусского периода принято считать процесс обособления восточных славян из общеславянского единства и появление первых восточнославянских языковых </a:t>
            </a:r>
            <a:r>
              <a:rPr lang="ru-RU" sz="1600" dirty="0" smtClean="0"/>
              <a:t>черт. </a:t>
            </a:r>
            <a:r>
              <a:rPr lang="ru-RU" sz="1600" dirty="0"/>
              <a:t>Основная часть этого периода </a:t>
            </a:r>
            <a:r>
              <a:rPr lang="ru-RU" sz="1600" dirty="0" smtClean="0"/>
              <a:t>приходится </a:t>
            </a:r>
            <a:r>
              <a:rPr lang="ru-RU" sz="1600" dirty="0"/>
              <a:t>на эпоху формирования, развития и распада древнерусского языка, сложившегося на базе восточных праславянских </a:t>
            </a:r>
            <a:r>
              <a:rPr lang="ru-RU" sz="1600" dirty="0" smtClean="0"/>
              <a:t>диалектов. </a:t>
            </a:r>
            <a:endParaRPr lang="ru-RU" sz="1600" dirty="0"/>
          </a:p>
          <a:p>
            <a:pPr marL="0" indent="0" algn="just">
              <a:buNone/>
            </a:pPr>
            <a:r>
              <a:rPr lang="ru-RU" sz="1600" dirty="0" smtClean="0"/>
              <a:t> Для </a:t>
            </a:r>
            <a:r>
              <a:rPr lang="ru-RU" sz="1600" dirty="0"/>
              <a:t>древнерусского периода была характерна культурно-языковая ситуация диглоссии, при которой </a:t>
            </a:r>
            <a:r>
              <a:rPr lang="ru-RU" sz="1600" dirty="0" smtClean="0"/>
              <a:t>язык письменности </a:t>
            </a:r>
            <a:r>
              <a:rPr lang="ru-RU" sz="1600" dirty="0"/>
              <a:t>(церковнославянский), воспринимаемый русскими как наддиалектная стандартизированная разновидность родного языка, сосуществовал с языком повседневного </a:t>
            </a:r>
            <a:r>
              <a:rPr lang="ru-RU" sz="1600" dirty="0" smtClean="0"/>
              <a:t>общения. </a:t>
            </a:r>
            <a:r>
              <a:rPr lang="ru-RU" sz="1600" dirty="0"/>
              <a:t>Несмотря на то, что оба идиома в Древнерусском государстве охватывали разные сферы функционирования, они активно взаимодействовали друг с </a:t>
            </a:r>
            <a:r>
              <a:rPr lang="ru-RU" sz="1600" dirty="0" smtClean="0"/>
              <a:t>другом. </a:t>
            </a:r>
            <a:endParaRPr lang="ru-RU" sz="1600" dirty="0"/>
          </a:p>
          <a:p>
            <a:pPr marL="0" indent="0" algn="just">
              <a:buNone/>
            </a:pPr>
            <a:r>
              <a:rPr lang="ru-RU" sz="1600" dirty="0" smtClean="0"/>
              <a:t> В </a:t>
            </a:r>
            <a:r>
              <a:rPr lang="ru-RU" sz="1600" dirty="0"/>
              <a:t>отличие от церковнославянского, древнерусский язык представлен меньшим числом памятников — в основном это частные письма на бересте </a:t>
            </a:r>
            <a:r>
              <a:rPr lang="ru-RU" sz="1600" dirty="0" smtClean="0"/>
              <a:t>и </a:t>
            </a:r>
            <a:r>
              <a:rPr lang="ru-RU" sz="1600" dirty="0"/>
              <a:t>отчасти документы юридического и делового характера. Кроме того, проникновение различных элементов наддиалектного древнерусского языка отмечается в созданных на Руси церковнославянских литературных </a:t>
            </a:r>
            <a:r>
              <a:rPr lang="ru-RU" sz="1600" dirty="0" smtClean="0"/>
              <a:t>памятниках. </a:t>
            </a:r>
            <a:r>
              <a:rPr lang="ru-RU" sz="1600" dirty="0"/>
              <a:t>Древнерусские памятники написаны кириллицей, текстов на глаголице не </a:t>
            </a:r>
            <a:r>
              <a:rPr lang="ru-RU" sz="1600" dirty="0" smtClean="0"/>
              <a:t>сохранилось. </a:t>
            </a:r>
            <a:endParaRPr lang="ru-RU" sz="1600" dirty="0"/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4996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400050"/>
            <a:ext cx="8946541" cy="627507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2600" b="1" dirty="0" smtClean="0"/>
              <a:t>  Старорусский период (</a:t>
            </a:r>
            <a:r>
              <a:rPr lang="ru-RU" sz="2800" b="1" dirty="0"/>
              <a:t>XIV —</a:t>
            </a:r>
            <a:r>
              <a:rPr lang="ru-RU" sz="2800" b="1" dirty="0" smtClean="0"/>
              <a:t> </a:t>
            </a:r>
            <a:r>
              <a:rPr lang="ru-RU" sz="2800" b="1" dirty="0"/>
              <a:t>XVII век</a:t>
            </a:r>
            <a:r>
              <a:rPr lang="ru-RU" sz="2600" b="1" dirty="0" smtClean="0"/>
              <a:t>)</a:t>
            </a:r>
            <a:endParaRPr lang="ru-RU" sz="2600" b="1" dirty="0"/>
          </a:p>
          <a:p>
            <a:pPr marL="0" indent="0" algn="just">
              <a:buNone/>
            </a:pPr>
            <a:r>
              <a:rPr lang="ru-RU" dirty="0" smtClean="0"/>
              <a:t> Старорусский </a:t>
            </a:r>
            <a:r>
              <a:rPr lang="ru-RU" dirty="0"/>
              <a:t>(или великорусский) период охватывает временной отрезок с XIV по XVII век. В этот период начинают формироваться фонетическая, морфологическая и синтаксическая системы, близкие системам современного русского языка, происходят м</a:t>
            </a:r>
            <a:r>
              <a:rPr lang="ru-RU" dirty="0" smtClean="0"/>
              <a:t>ногочисленные </a:t>
            </a:r>
            <a:r>
              <a:rPr lang="ru-RU" dirty="0"/>
              <a:t>языковые </a:t>
            </a:r>
            <a:r>
              <a:rPr lang="ru-RU" dirty="0" smtClean="0"/>
              <a:t>изменения: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изменение </a:t>
            </a:r>
            <a:r>
              <a:rPr lang="ru-RU" i="1" dirty="0"/>
              <a:t>е</a:t>
            </a:r>
            <a:r>
              <a:rPr lang="ru-RU" dirty="0"/>
              <a:t> в </a:t>
            </a:r>
            <a:r>
              <a:rPr lang="ru-RU" i="1" dirty="0"/>
              <a:t>о</a:t>
            </a:r>
            <a:r>
              <a:rPr lang="ru-RU" dirty="0"/>
              <a:t> после мягких согласных перед твёрдыми: [н’ес] &gt; [н’ос];</a:t>
            </a:r>
          </a:p>
          <a:p>
            <a:pPr marL="0" indent="0">
              <a:buNone/>
            </a:pPr>
            <a:r>
              <a:rPr lang="ru-RU" dirty="0" smtClean="0"/>
              <a:t> утрата </a:t>
            </a:r>
            <a:r>
              <a:rPr lang="ru-RU" dirty="0"/>
              <a:t>категории двойственного числа;</a:t>
            </a:r>
          </a:p>
          <a:p>
            <a:pPr marL="0" indent="0">
              <a:buNone/>
            </a:pPr>
            <a:r>
              <a:rPr lang="ru-RU" dirty="0" smtClean="0"/>
              <a:t> утрата </a:t>
            </a:r>
            <a:r>
              <a:rPr lang="ru-RU" dirty="0"/>
              <a:t>формы звательного падежа, которая стала заменяться формой именительного падежа (</a:t>
            </a:r>
            <a:r>
              <a:rPr lang="ru-RU" i="1" dirty="0"/>
              <a:t>брат!</a:t>
            </a:r>
            <a:r>
              <a:rPr lang="ru-RU" dirty="0"/>
              <a:t>, </a:t>
            </a:r>
            <a:r>
              <a:rPr lang="ru-RU" i="1" dirty="0"/>
              <a:t>сын!</a:t>
            </a:r>
            <a:r>
              <a:rPr lang="ru-RU" dirty="0"/>
              <a:t>), </a:t>
            </a:r>
            <a:r>
              <a:rPr lang="ru-RU" dirty="0" smtClean="0"/>
              <a:t>особая</a:t>
            </a:r>
            <a:r>
              <a:rPr lang="en-US" dirty="0" smtClean="0"/>
              <a:t> </a:t>
            </a:r>
            <a:r>
              <a:rPr lang="ru-RU" dirty="0" smtClean="0"/>
              <a:t>звательная </a:t>
            </a:r>
            <a:r>
              <a:rPr lang="ru-RU" dirty="0"/>
              <a:t>форма сохраняется в украинском и белорусском языках: укр. </a:t>
            </a:r>
            <a:r>
              <a:rPr lang="ru-RU" i="1" dirty="0"/>
              <a:t>брате!, сыну!</a:t>
            </a:r>
            <a:r>
              <a:rPr lang="ru-RU" dirty="0"/>
              <a:t>; бел. </a:t>
            </a:r>
            <a:r>
              <a:rPr lang="ru-RU" i="1" dirty="0"/>
              <a:t>браце!</a:t>
            </a:r>
            <a:r>
              <a:rPr lang="ru-RU" dirty="0"/>
              <a:t>;</a:t>
            </a:r>
          </a:p>
          <a:p>
            <a:pPr marL="0" indent="0">
              <a:buNone/>
            </a:pPr>
            <a:r>
              <a:rPr lang="ru-RU" dirty="0" smtClean="0"/>
              <a:t> появление </a:t>
            </a:r>
            <a:r>
              <a:rPr lang="ru-RU" dirty="0"/>
              <a:t>флексии </a:t>
            </a:r>
            <a:r>
              <a:rPr lang="ru-RU" i="1" dirty="0"/>
              <a:t>-а</a:t>
            </a:r>
            <a:r>
              <a:rPr lang="ru-RU" dirty="0"/>
              <a:t> у существительных в форме именительного падежа множественного числа (</a:t>
            </a:r>
            <a:r>
              <a:rPr lang="ru-RU" i="1" dirty="0"/>
              <a:t>города</a:t>
            </a:r>
            <a:r>
              <a:rPr lang="ru-RU" dirty="0"/>
              <a:t>, </a:t>
            </a:r>
            <a:r>
              <a:rPr lang="ru-RU" i="1" dirty="0"/>
              <a:t>дома</a:t>
            </a:r>
            <a:r>
              <a:rPr lang="ru-RU" dirty="0"/>
              <a:t>, </a:t>
            </a:r>
            <a:r>
              <a:rPr lang="ru-RU" i="1" dirty="0"/>
              <a:t>учителя</a:t>
            </a:r>
            <a:r>
              <a:rPr lang="ru-RU" dirty="0"/>
              <a:t>); в украинском и белорусском подобная флексия </a:t>
            </a:r>
            <a:r>
              <a:rPr lang="ru-RU" dirty="0" smtClean="0"/>
              <a:t>отсутствует;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унификация </a:t>
            </a:r>
            <a:r>
              <a:rPr lang="ru-RU" dirty="0"/>
              <a:t>типов склонения;</a:t>
            </a:r>
          </a:p>
          <a:p>
            <a:pPr marL="0" indent="0">
              <a:buNone/>
            </a:pPr>
            <a:r>
              <a:rPr lang="ru-RU" dirty="0" smtClean="0"/>
              <a:t> изменение </a:t>
            </a:r>
            <a:r>
              <a:rPr lang="ru-RU" dirty="0"/>
              <a:t>адъективных окончаний [-ыи̯], [-ии̯] в [-ои̯], [-</a:t>
            </a:r>
            <a:r>
              <a:rPr lang="ru-RU" dirty="0" smtClean="0"/>
              <a:t>еи</a:t>
            </a:r>
            <a:r>
              <a:rPr lang="ru-RU" dirty="0"/>
              <a:t>̯] (</a:t>
            </a:r>
            <a:r>
              <a:rPr lang="ru-RU" i="1" dirty="0" smtClean="0"/>
              <a:t>простый</a:t>
            </a:r>
            <a:r>
              <a:rPr lang="ru-RU" dirty="0"/>
              <a:t>, </a:t>
            </a:r>
            <a:r>
              <a:rPr lang="ru-RU" i="1" dirty="0"/>
              <a:t>сам третий</a:t>
            </a:r>
            <a:r>
              <a:rPr lang="ru-RU" dirty="0"/>
              <a:t> изменяются в </a:t>
            </a:r>
            <a:r>
              <a:rPr lang="ru-RU" i="1" dirty="0"/>
              <a:t>простой</a:t>
            </a:r>
            <a:r>
              <a:rPr lang="ru-RU" dirty="0"/>
              <a:t>, </a:t>
            </a:r>
            <a:r>
              <a:rPr lang="ru-RU" i="1" dirty="0"/>
              <a:t>сам третéй</a:t>
            </a:r>
            <a:r>
              <a:rPr lang="ru-RU" dirty="0"/>
              <a:t>);</a:t>
            </a:r>
          </a:p>
          <a:p>
            <a:pPr marL="0" indent="0">
              <a:buNone/>
            </a:pPr>
            <a:r>
              <a:rPr lang="ru-RU" dirty="0"/>
              <a:t>появление форм повелительного наклонения с </a:t>
            </a:r>
            <a:r>
              <a:rPr lang="ru-RU" i="1" dirty="0"/>
              <a:t>к</a:t>
            </a:r>
            <a:r>
              <a:rPr lang="ru-RU" dirty="0"/>
              <a:t>, </a:t>
            </a:r>
            <a:r>
              <a:rPr lang="ru-RU" i="1" dirty="0"/>
              <a:t>г</a:t>
            </a:r>
            <a:r>
              <a:rPr lang="ru-RU" dirty="0"/>
              <a:t> вместо </a:t>
            </a:r>
            <a:r>
              <a:rPr lang="ru-RU" i="1" dirty="0"/>
              <a:t>ц</a:t>
            </a:r>
            <a:r>
              <a:rPr lang="ru-RU" dirty="0"/>
              <a:t>, </a:t>
            </a:r>
            <a:r>
              <a:rPr lang="ru-RU" i="1" dirty="0"/>
              <a:t>з</a:t>
            </a:r>
            <a:r>
              <a:rPr lang="ru-RU" dirty="0"/>
              <a:t> (</a:t>
            </a:r>
            <a:r>
              <a:rPr lang="ru-RU" i="1" dirty="0"/>
              <a:t>пеки</a:t>
            </a:r>
            <a:r>
              <a:rPr lang="ru-RU" dirty="0"/>
              <a:t> вместо </a:t>
            </a:r>
            <a:r>
              <a:rPr lang="ru-RU" i="1" dirty="0"/>
              <a:t>пеци</a:t>
            </a:r>
            <a:r>
              <a:rPr lang="ru-RU" dirty="0"/>
              <a:t>, </a:t>
            </a:r>
            <a:r>
              <a:rPr lang="ru-RU" i="1" dirty="0"/>
              <a:t>помоги</a:t>
            </a:r>
            <a:r>
              <a:rPr lang="ru-RU" dirty="0"/>
              <a:t> вместо </a:t>
            </a:r>
            <a:r>
              <a:rPr lang="ru-RU" i="1" dirty="0"/>
              <a:t>помози</a:t>
            </a:r>
            <a:r>
              <a:rPr lang="ru-RU" dirty="0"/>
              <a:t>) и на </a:t>
            </a:r>
            <a:r>
              <a:rPr lang="ru-RU" i="1" dirty="0"/>
              <a:t>-ите</a:t>
            </a:r>
            <a:r>
              <a:rPr lang="ru-RU" dirty="0"/>
              <a:t> вместо </a:t>
            </a:r>
            <a:r>
              <a:rPr lang="ru-RU" i="1" dirty="0"/>
              <a:t>-ѣте</a:t>
            </a:r>
            <a:r>
              <a:rPr lang="ru-RU" dirty="0"/>
              <a:t> (</a:t>
            </a:r>
            <a:r>
              <a:rPr lang="ru-RU" i="1" dirty="0"/>
              <a:t>несите</a:t>
            </a:r>
            <a:r>
              <a:rPr lang="ru-RU" dirty="0"/>
              <a:t> вместо </a:t>
            </a:r>
            <a:r>
              <a:rPr lang="ru-RU" i="1" dirty="0"/>
              <a:t>несѣте</a:t>
            </a:r>
            <a:r>
              <a:rPr lang="ru-RU" dirty="0"/>
              <a:t>);</a:t>
            </a:r>
          </a:p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старорусский период изменяется диалектное членение русского языка, к XVII веку формируются две большие диалектные группировки — севернорусское и южнорусское наречия, а также переходные между ними среднерусские </a:t>
            </a:r>
            <a:r>
              <a:rPr lang="ru-RU" dirty="0" smtClean="0"/>
              <a:t>говоры.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7" name="Picture 3" descr="https://upload.wikimedia.org/wikipedia/commons/thumb/6/62/Af_nik_za_3_mor_fax.JPG/150px-Af_nik_za_3_mor_fax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2147483647"/>
            <a:ext cx="142875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146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740" y="481965"/>
            <a:ext cx="6286501" cy="6049380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4200" b="1" dirty="0"/>
              <a:t>Период русского национального </a:t>
            </a:r>
            <a:r>
              <a:rPr lang="ru-RU" sz="4200" b="1" dirty="0" smtClean="0"/>
              <a:t>языка(</a:t>
            </a:r>
            <a:r>
              <a:rPr lang="en-US" sz="4200" b="1" dirty="0" smtClean="0"/>
              <a:t>XVII</a:t>
            </a:r>
            <a:r>
              <a:rPr lang="ru-RU" sz="4200" b="1" dirty="0" smtClean="0"/>
              <a:t> </a:t>
            </a:r>
            <a:r>
              <a:rPr lang="ru-RU" sz="4400" b="1" dirty="0" smtClean="0"/>
              <a:t>— наши дни</a:t>
            </a:r>
            <a:r>
              <a:rPr lang="ru-RU" sz="4200" b="1" dirty="0" smtClean="0"/>
              <a:t>)</a:t>
            </a:r>
          </a:p>
          <a:p>
            <a:pPr marL="0" indent="0" algn="just">
              <a:buNone/>
            </a:pPr>
            <a:r>
              <a:rPr lang="ru-RU" sz="4000" dirty="0" smtClean="0"/>
              <a:t>С </a:t>
            </a:r>
            <a:r>
              <a:rPr lang="ru-RU" sz="4000" dirty="0"/>
              <a:t>середины XVII века складывается русская нация и начинает формироваться русский национальный язык на основе московского койне. Формированию и развитию национального языка способствует более широкое распространение письменности, образования и </a:t>
            </a:r>
            <a:r>
              <a:rPr lang="ru-RU" sz="4000" dirty="0" smtClean="0"/>
              <a:t>науки. </a:t>
            </a:r>
            <a:endParaRPr lang="ru-RU" sz="4000" dirty="0"/>
          </a:p>
          <a:p>
            <a:pPr marL="0" indent="0" algn="just">
              <a:buNone/>
            </a:pPr>
            <a:r>
              <a:rPr lang="ru-RU" sz="4000" dirty="0" smtClean="0"/>
              <a:t>Нормы </a:t>
            </a:r>
            <a:r>
              <a:rPr lang="ru-RU" sz="4000" dirty="0"/>
              <a:t>русского литературного языка вырабатываются в XVII—XVIII веках. </a:t>
            </a:r>
            <a:r>
              <a:rPr lang="ru-RU" sz="4000" dirty="0" smtClean="0"/>
              <a:t>В </a:t>
            </a:r>
            <a:r>
              <a:rPr lang="ru-RU" sz="4000" dirty="0"/>
              <a:t>1755 году М. В. Ломоносов создаёт первую грамматику, закрепляющую нормы русского литературного </a:t>
            </a:r>
            <a:r>
              <a:rPr lang="ru-RU" sz="4000" dirty="0" smtClean="0"/>
              <a:t>языка.</a:t>
            </a:r>
          </a:p>
          <a:p>
            <a:pPr marL="0" indent="0" algn="just">
              <a:buNone/>
            </a:pPr>
            <a:r>
              <a:rPr lang="ru-RU" sz="4000" dirty="0" smtClean="0"/>
              <a:t> </a:t>
            </a:r>
            <a:r>
              <a:rPr lang="ru-RU" sz="4000" dirty="0"/>
              <a:t>Наибольший отклик в русском обществе получил синтез русских разговорных, иностранных и церковнославянских </a:t>
            </a:r>
            <a:r>
              <a:rPr lang="ru-RU" sz="4000" dirty="0" smtClean="0"/>
              <a:t>элементов. </a:t>
            </a:r>
            <a:r>
              <a:rPr lang="ru-RU" sz="4000" dirty="0"/>
              <a:t>Именно в этой форме русский язык в целом сохраняется до настоящего </a:t>
            </a:r>
            <a:r>
              <a:rPr lang="ru-RU" sz="4000" dirty="0" smtClean="0"/>
              <a:t>времени.</a:t>
            </a:r>
          </a:p>
          <a:p>
            <a:pPr marL="0" indent="0" algn="just">
              <a:buNone/>
            </a:pPr>
            <a:r>
              <a:rPr lang="ru-RU" sz="4000" dirty="0" smtClean="0"/>
              <a:t>В период русского национального языка замедляются процессы диалектного дробления</a:t>
            </a:r>
            <a:r>
              <a:rPr lang="ru-RU" sz="4000" dirty="0"/>
              <a:t>, при этом резко усиливается процесс нивелировки территориальных диалектов. Русские говоры становятся «низшей языковой формой» и вытесняются устно-разговорной разновидностью литературного </a:t>
            </a:r>
            <a:r>
              <a:rPr lang="ru-RU" sz="4000" dirty="0" smtClean="0"/>
              <a:t>языка. </a:t>
            </a:r>
            <a:endParaRPr lang="ru-RU" sz="4000" dirty="0"/>
          </a:p>
          <a:p>
            <a:pPr marL="0" indent="0" algn="just">
              <a:buNone/>
            </a:pPr>
            <a:r>
              <a:rPr lang="ru-RU" sz="4000" dirty="0" smtClean="0"/>
              <a:t>На </a:t>
            </a:r>
            <a:r>
              <a:rPr lang="ru-RU" sz="4000" dirty="0"/>
              <a:t>завершающем этапе исторического развития русский язык обрёл черты полифункционального средства общения, применимого во всех сферах жизни общества и зафиксированного строго кодифицированными языковыми </a:t>
            </a:r>
            <a:r>
              <a:rPr lang="ru-RU" sz="4000" dirty="0" smtClean="0"/>
              <a:t>нормами. </a:t>
            </a:r>
            <a:endParaRPr lang="ru-RU" sz="4000" dirty="0"/>
          </a:p>
          <a:p>
            <a:pPr marL="0" indent="0" algn="just">
              <a:buNone/>
            </a:pPr>
            <a:endParaRPr lang="ru-RU" sz="4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1797" y="481965"/>
            <a:ext cx="4348163" cy="604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70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>
                <a:latin typeface="Calibri" panose="020F0502020204030204" pitchFamily="34" charset="0"/>
              </a:rPr>
              <a:t>Проблемы современного русского языка</a:t>
            </a:r>
            <a:endParaRPr lang="ru-RU" sz="4800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/>
              <a:t>По мнению многих специалистов, сегодня в России «общество и нация теряют ценности и нравственные ориентиры, и соответственно язык - ориентацию в поле смыслов и стилей». А это уже явная угроза для национальной безопасности страны, с которой далее нельзя не считаться</a:t>
            </a:r>
            <a:r>
              <a:rPr lang="ru-RU" sz="1800" dirty="0" smtClean="0"/>
              <a:t>.</a:t>
            </a:r>
          </a:p>
          <a:p>
            <a:pPr marL="0" indent="0" algn="ctr">
              <a:buNone/>
            </a:pPr>
            <a:r>
              <a:rPr lang="ru-RU" b="1" dirty="0" smtClean="0"/>
              <a:t>Противники русского языка:</a:t>
            </a:r>
          </a:p>
          <a:p>
            <a:pPr marL="0" indent="0" algn="ctr">
              <a:buNone/>
            </a:pPr>
            <a:r>
              <a:rPr lang="ru-RU" sz="1800" b="1" u="sng" dirty="0" smtClean="0"/>
              <a:t>Англицизмы</a:t>
            </a:r>
          </a:p>
          <a:p>
            <a:pPr marL="0" indent="0" algn="ctr">
              <a:buNone/>
            </a:pPr>
            <a:r>
              <a:rPr lang="ru-RU" sz="1800" b="1" u="sng" dirty="0" smtClean="0"/>
              <a:t>Молодёжный сленг</a:t>
            </a:r>
          </a:p>
          <a:p>
            <a:pPr marL="0" indent="0" algn="ctr">
              <a:buNone/>
            </a:pPr>
            <a:r>
              <a:rPr lang="ru-RU" sz="1800" b="1" u="sng" dirty="0" smtClean="0"/>
              <a:t>Слова – паразиты</a:t>
            </a:r>
          </a:p>
          <a:p>
            <a:pPr marL="0" indent="0" algn="ctr">
              <a:buNone/>
            </a:pPr>
            <a:r>
              <a:rPr lang="ru-RU" sz="1800" b="1" u="sng" dirty="0" smtClean="0"/>
              <a:t>Варваризмы</a:t>
            </a:r>
          </a:p>
          <a:p>
            <a:pPr marL="0" indent="0">
              <a:buNone/>
            </a:pP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058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293</TotalTime>
  <Words>921</Words>
  <Application>Microsoft Office PowerPoint</Application>
  <PresentationFormat>Широкоэкранный</PresentationFormat>
  <Paragraphs>61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Century Gothic</vt:lpstr>
      <vt:lpstr>Wingdings 3</vt:lpstr>
      <vt:lpstr>Ион</vt:lpstr>
      <vt:lpstr>Происхождение, развитие и изменение русского языка</vt:lpstr>
      <vt:lpstr>Презентация PowerPoint</vt:lpstr>
      <vt:lpstr>Ожидаемые результаты</vt:lpstr>
      <vt:lpstr>Введение</vt:lpstr>
      <vt:lpstr>Происхождение</vt:lpstr>
      <vt:lpstr>Развитие</vt:lpstr>
      <vt:lpstr>Презентация PowerPoint</vt:lpstr>
      <vt:lpstr>Презентация PowerPoint</vt:lpstr>
      <vt:lpstr>Проблемы современного русского языка</vt:lpstr>
      <vt:lpstr>Англицизмы — что это?</vt:lpstr>
      <vt:lpstr>Как Вы относитесь к англицизмам?</vt:lpstr>
      <vt:lpstr>Считаете ли Вы, что надо избавляться от англицизмов?</vt:lpstr>
      <vt:lpstr>Борьба с англицизмами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Происхождение, развитие и изменение русского языка</dc:title>
  <dc:creator>Antip</dc:creator>
  <cp:lastModifiedBy>Antip</cp:lastModifiedBy>
  <cp:revision>34</cp:revision>
  <dcterms:created xsi:type="dcterms:W3CDTF">2018-11-30T15:03:13Z</dcterms:created>
  <dcterms:modified xsi:type="dcterms:W3CDTF">2018-12-09T15:37:00Z</dcterms:modified>
</cp:coreProperties>
</file>