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5" r:id="rId9"/>
    <p:sldId id="273" r:id="rId10"/>
    <p:sldId id="274" r:id="rId11"/>
    <p:sldId id="277" r:id="rId12"/>
    <p:sldId id="275" r:id="rId13"/>
    <p:sldId id="276" r:id="rId14"/>
    <p:sldId id="278" r:id="rId15"/>
    <p:sldId id="279" r:id="rId16"/>
    <p:sldId id="266" r:id="rId17"/>
    <p:sldId id="28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51623-25B2-45AB-AAA5-4AD6453FB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8D2682-1CE5-4CA4-98CB-3EF7FE30C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4F025D-82B1-451A-92FD-69A1D3E6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FF0130-BC88-4582-8922-47C27E69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F31C477-9C57-4412-9BE5-9C35C136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62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9C5EDA-AF7D-46B1-9AA1-EB2D4779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FF9CB86-7F76-4672-9107-627D37964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E2FCF3-E0AD-4A33-8B0C-D2EE3DF3B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9889D0-6FCD-4BA5-90D7-E1FD897E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2E8B64-6E5A-49D0-82C5-19040E9C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62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BDEFA57-AEBB-45CF-A304-95F4D166F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DF8D1B-45D5-4B0B-8469-7B3F17AB2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E1186F-DCDF-4C9F-958C-7FDF1045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C548A2-3CA4-4CBF-8100-5D6C29B63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EEA46C-2BB5-4224-938D-EBBBB717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1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7991FE-CC7B-4103-B7DB-23372435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9333B8-6D42-44CE-811F-726EB7C5A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7C2535-ED25-45CF-BE29-229A8437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50E9D1-3E52-4F5D-A3F7-C36A903A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BC746B-5FE0-46C8-A0D6-9B6C515F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87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01A96A-BD16-4E07-9A1C-36FF1D02F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1519E2-6D18-4134-AFB4-3ED2B6B92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5631E7-28EA-4F6A-9C2C-A16B71AD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DEFE79-AC94-4061-ACA5-CA65411F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88F741-D73D-4BB3-A676-1BE369B3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5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D4CC70-2086-4097-BBDD-FAD3A78B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28E6A9-6328-4750-A9B0-7FF878B15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7AE5BD5-2481-4D86-8E98-1B6FCE6D3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627418-321F-4375-8A85-6F25F17D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7B011B-BECA-45E2-977F-4B841346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E6B2EF-3AF7-4624-B951-4C2500FB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9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D8CAD2-82B8-4565-B30F-DD49655FB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BA5A73-EA79-4BB5-A9A5-FE0E174F7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4D13253-1529-449F-869E-AAD49A535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7448CB3-68AA-4FBB-A929-063A829A1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324FBE2-D1AA-4226-8619-0F888EC6C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8333F1E-C94C-4D2A-957D-FDA0C51A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3252763-0064-45F0-B048-39006BB4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2D59900-C8C2-475D-9E3C-A671FACC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7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2B9E8-1241-4BD9-A387-58934EB0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C262E16-B947-4267-99AE-7D764AA1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55EB326-FE32-48AA-A1EC-A0C64AEB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D31764-3F28-4B26-AE33-F548FAEC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7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4E2CB15-D391-48FB-8ABF-D68E83890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CF1DE96-5BAC-4E13-A4F8-8A1FEEFA7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26974B-55FD-498A-9695-B2F18FC8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65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B0B7E1-CF10-4723-9FA7-6E4682C7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445274-372A-482D-B723-EAB8BBD7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A4B922-E277-4AC8-9AD0-57C585E0D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CA8EA9-733A-4126-ABC9-78439567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292DC4A-937A-4681-A5B0-3EA13999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F2CE7E-5E27-4D60-B500-4D813208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9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CC9F90-E5A5-40A7-A27B-20516113C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AE3E8D4-74F3-4504-95A6-9A417B3FB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2FB5C5-1780-488C-B132-4DAB616A0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2D1778-D766-4B09-89FF-E4571D4C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B7A221F-CC52-4EB1-B800-551CE7D7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C4110A-D099-4E0F-9CBF-629AEBD9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6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04D0B-8410-4336-81A1-6E68CBA6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D107D5-41C4-493B-A521-E12A17A6B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69E099-BC4F-4F76-B167-4CA4427F1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1749-DD0F-4930-8810-E2E35F728D54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733DB3-EF36-4498-B3C1-8973586CF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C2F8D8-1D40-4080-ACE1-912506451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F032-A9B9-4EC0-B8DC-39762E43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1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везда: 8 точек 3">
            <a:extLst>
              <a:ext uri="{FF2B5EF4-FFF2-40B4-BE49-F238E27FC236}">
                <a16:creationId xmlns:a16="http://schemas.microsoft.com/office/drawing/2014/main" xmlns="" id="{29FF10C9-7D83-4047-84D4-7AACB7DB53D0}"/>
              </a:ext>
            </a:extLst>
          </p:cNvPr>
          <p:cNvSpPr/>
          <p:nvPr/>
        </p:nvSpPr>
        <p:spPr>
          <a:xfrm>
            <a:off x="3037114" y="228600"/>
            <a:ext cx="6226627" cy="6172200"/>
          </a:xfrm>
          <a:prstGeom prst="star8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8D3763-EDC5-4117-9143-B7CCA855701A}"/>
              </a:ext>
            </a:extLst>
          </p:cNvPr>
          <p:cNvSpPr txBox="1"/>
          <p:nvPr/>
        </p:nvSpPr>
        <p:spPr>
          <a:xfrm>
            <a:off x="3447879" y="2044005"/>
            <a:ext cx="56200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ТВОРЧЕСКАЯ РАБОТА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/>
              <a:t>«Синдбад Мореход.  </a:t>
            </a:r>
          </a:p>
          <a:p>
            <a:pPr algn="ctr"/>
            <a:r>
              <a:rPr lang="ru-RU" sz="2400" b="1" dirty="0"/>
              <a:t>Вымысел или исторический источник?»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CC885-CA56-40CF-990D-CBA71650648D}"/>
              </a:ext>
            </a:extLst>
          </p:cNvPr>
          <p:cNvSpPr txBox="1"/>
          <p:nvPr/>
        </p:nvSpPr>
        <p:spPr>
          <a:xfrm>
            <a:off x="4833257" y="4408715"/>
            <a:ext cx="30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Алена Смирнова</a:t>
            </a:r>
          </a:p>
          <a:p>
            <a:pPr algn="ctr"/>
            <a:r>
              <a:rPr lang="ru-RU" sz="2000" dirty="0"/>
              <a:t>6Е, МАОУ Лицей </a:t>
            </a:r>
            <a:r>
              <a:rPr lang="en-US" sz="2000" dirty="0"/>
              <a:t>#21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41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73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C4E7A-62E7-4ECD-B6C0-95A63EA4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>
                <a:solidFill>
                  <a:srgbClr val="FFFFFF"/>
                </a:solidFill>
              </a:rPr>
              <a:t>2е приключение</a:t>
            </a:r>
          </a:p>
        </p:txBody>
      </p:sp>
      <p:pic>
        <p:nvPicPr>
          <p:cNvPr id="11266" name="Picture 2" descr="ÐÐ°ÑÑÐ¸Ð½ÐºÐ¸ Ð¿Ð¾ Ð·Ð°Ð¿ÑÐ¾ÑÑ Ð¿ÑÑÐµÑÐµÑÑÐ²Ð¸Ñ ÑÐ¸Ð½Ð´Ð±Ð°Ð´Ð° ÐºÑÐ°ÑÐºÐ¾ Ð¿ÑÐ¸ÑÐ° ÑÑÑ">
            <a:extLst>
              <a:ext uri="{FF2B5EF4-FFF2-40B4-BE49-F238E27FC236}">
                <a16:creationId xmlns:a16="http://schemas.microsoft.com/office/drawing/2014/main" xmlns="" id="{C7D98106-C1B6-4068-AD81-1F9EAB50E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09152E-D29E-4A6D-9EDA-884E5AB3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413656"/>
            <a:ext cx="4281890" cy="59786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FFFFFF"/>
                </a:solidFill>
              </a:rPr>
              <a:t>ВЫМЫСЕЛ </a:t>
            </a:r>
          </a:p>
          <a:p>
            <a:r>
              <a:rPr lang="ru-RU" sz="1600" b="1" dirty="0">
                <a:solidFill>
                  <a:srgbClr val="FFFFFF"/>
                </a:solidFill>
              </a:rPr>
              <a:t>«Вдруг солнце заслонила тень летящей гигантской птицы. Синдбад вспомнил слышанные им раньше рассказы о птице Рух, которая так велика, что кормит своих птенцов слонами. Он понял – сюда летит она.»</a:t>
            </a:r>
          </a:p>
          <a:p>
            <a:pPr marL="0" indent="0">
              <a:buNone/>
            </a:pPr>
            <a:endParaRPr lang="ru-RU" sz="1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FFFFFF"/>
                </a:solidFill>
              </a:rPr>
              <a:t>ФАКТ </a:t>
            </a:r>
          </a:p>
          <a:p>
            <a:r>
              <a:rPr lang="ru-RU" sz="1600" b="1" dirty="0">
                <a:solidFill>
                  <a:srgbClr val="FFFFFF"/>
                </a:solidFill>
              </a:rPr>
              <a:t>Великий путешественник ибн </a:t>
            </a:r>
            <a:r>
              <a:rPr lang="ru-RU" sz="1600" b="1" dirty="0" err="1">
                <a:solidFill>
                  <a:srgbClr val="FFFFFF"/>
                </a:solidFill>
              </a:rPr>
              <a:t>Баттута</a:t>
            </a:r>
            <a:r>
              <a:rPr lang="ru-RU" sz="1600" b="1" dirty="0">
                <a:solidFill>
                  <a:srgbClr val="FFFFFF"/>
                </a:solidFill>
              </a:rPr>
              <a:t> (XV—XVI </a:t>
            </a:r>
            <a:r>
              <a:rPr lang="ru-RU" sz="1600" b="1" dirty="0" err="1">
                <a:solidFill>
                  <a:srgbClr val="FFFFFF"/>
                </a:solidFill>
              </a:rPr>
              <a:t>вв</a:t>
            </a:r>
            <a:r>
              <a:rPr lang="ru-RU" sz="1600" b="1" dirty="0">
                <a:solidFill>
                  <a:srgbClr val="FFFFFF"/>
                </a:solidFill>
              </a:rPr>
              <a:t>)  пишет о том, что по дороге в Китай он воочию наблюдал, как с поверхности моря вспорхнула гора — это была птица «</a:t>
            </a:r>
            <a:r>
              <a:rPr lang="ru-RU" sz="1600" b="1" dirty="0" err="1">
                <a:solidFill>
                  <a:srgbClr val="FFFFFF"/>
                </a:solidFill>
              </a:rPr>
              <a:t>рух</a:t>
            </a:r>
            <a:r>
              <a:rPr lang="ru-RU" sz="1600" b="1" dirty="0">
                <a:solidFill>
                  <a:srgbClr val="FFFFFF"/>
                </a:solidFill>
              </a:rPr>
              <a:t>». </a:t>
            </a:r>
          </a:p>
          <a:p>
            <a:r>
              <a:rPr lang="ru-RU" sz="1600" b="1" dirty="0">
                <a:solidFill>
                  <a:srgbClr val="FFFFFF"/>
                </a:solidFill>
              </a:rPr>
              <a:t>Согласно исследованиям ученых, гигантские птицы  населяли о. Мадагаскар до XVII века , принадлежали к семейству страусовых.</a:t>
            </a:r>
          </a:p>
          <a:p>
            <a:endParaRPr lang="ru-RU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1C28573-CD44-4C92-A591-0F9AEE7E6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t="4812" r="2" b="2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73D219-8C16-46B1-9E8C-468005A4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</a:rPr>
              <a:t>3е путешествие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E55820-25C3-42DA-BA4C-53D66D86B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400" b="1">
                <a:solidFill>
                  <a:srgbClr val="000000"/>
                </a:solidFill>
              </a:rPr>
              <a:t>ВЫМЫСЕЛ</a:t>
            </a:r>
            <a:r>
              <a:rPr lang="ru-RU" sz="1400">
                <a:solidFill>
                  <a:srgbClr val="000000"/>
                </a:solidFill>
              </a:rPr>
              <a:t>:</a:t>
            </a:r>
          </a:p>
          <a:p>
            <a:r>
              <a:rPr lang="ru-RU" sz="1400">
                <a:solidFill>
                  <a:srgbClr val="000000"/>
                </a:solidFill>
              </a:rPr>
              <a:t>Синдбад-мореход однажды случайно познакомился с торговцем, продававшим фрукты невиданной величины с чудесного острова Серендиба, где цветы, как живые существа, приветствуют восход солнца криками: «Утро! Утро; где по ночам медведи, барсы, львы бродят, неся каждый во рту драгоценный камень, который светит им на манер фонаря, а дно моря вокруг полно больших и красивых жемчужин….</a:t>
            </a:r>
          </a:p>
          <a:p>
            <a:pPr marL="0" indent="0">
              <a:buNone/>
            </a:pPr>
            <a:r>
              <a:rPr lang="ru-RU" sz="1400" b="1">
                <a:solidFill>
                  <a:srgbClr val="000000"/>
                </a:solidFill>
              </a:rPr>
              <a:t>ФАКТ</a:t>
            </a:r>
            <a:r>
              <a:rPr lang="ru-RU" sz="1400">
                <a:solidFill>
                  <a:srgbClr val="000000"/>
                </a:solidFill>
              </a:rPr>
              <a:t> </a:t>
            </a:r>
          </a:p>
          <a:p>
            <a:r>
              <a:rPr lang="ru-RU" sz="1400" b="0" i="0">
                <a:solidFill>
                  <a:srgbClr val="000000"/>
                </a:solidFill>
                <a:effectLst/>
                <a:latin typeface="Open Sans"/>
              </a:rPr>
              <a:t>Цейлон и правда славился рубинами, сапфирами, топазами, турмалинами, аметистами. Насчет буйволов и слонов – тоже правда: на острове они всегда водились в изобилии, что можно считать исторической хроникой</a:t>
            </a:r>
            <a:endParaRPr lang="ru-RU" sz="1400">
              <a:solidFill>
                <a:srgbClr val="000000"/>
              </a:solidFill>
            </a:endParaRPr>
          </a:p>
          <a:p>
            <a:endParaRPr lang="ru-RU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28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C4E7A-62E7-4ECD-B6C0-95A63EA4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4</a:t>
            </a:r>
            <a:r>
              <a:rPr lang="ru-RU">
                <a:solidFill>
                  <a:srgbClr val="FFFFFF"/>
                </a:solidFill>
              </a:rPr>
              <a:t>е приключение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6D70D6-D7CD-492B-AFFF-AF8C405E2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014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09152E-D29E-4A6D-9EDA-884E5AB3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FFFFFF"/>
                </a:solidFill>
              </a:rPr>
              <a:t>Окрестности Каликута</a:t>
            </a:r>
            <a:r>
              <a:rPr lang="en-US" sz="2000" dirty="0">
                <a:solidFill>
                  <a:srgbClr val="FFFFFF"/>
                </a:solidFill>
              </a:rPr>
              <a:t> (</a:t>
            </a:r>
            <a:r>
              <a:rPr lang="ru-RU" sz="2000" dirty="0">
                <a:solidFill>
                  <a:srgbClr val="FFFFFF"/>
                </a:solidFill>
              </a:rPr>
              <a:t>Индия) славились плантациями черного перца и специй  – и тысячу лет назад арабские купцы увозили оттуда специи в портовый город Басру, что дало жизнь строчкам в сказке о четвертом путешествии Синдбада: «…и тогда я всмотрелся в то, что увидел, стоя вдали… и вдруг оказалось, что это толпа людей, которые собирают зернышки перца…».</a:t>
            </a:r>
          </a:p>
        </p:txBody>
      </p:sp>
    </p:spTree>
    <p:extLst>
      <p:ext uri="{BB962C8B-B14F-4D97-AF65-F5344CB8AC3E}">
        <p14:creationId xmlns:p14="http://schemas.microsoft.com/office/powerpoint/2010/main" val="7000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75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34234D-15AC-4F02-BE98-71374574B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>
                <a:solidFill>
                  <a:srgbClr val="FFFFFF"/>
                </a:solidFill>
              </a:rPr>
              <a:t>5е путешествие</a:t>
            </a:r>
          </a:p>
        </p:txBody>
      </p:sp>
      <p:pic>
        <p:nvPicPr>
          <p:cNvPr id="15362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38BB15E7-BA0D-4003-B646-321531BF9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46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1BB31C-576B-479C-BFC6-9EC804A05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5943" y="321732"/>
            <a:ext cx="3657600" cy="60705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FFFF"/>
                </a:solidFill>
              </a:rPr>
              <a:t>ВЫМЫСЕЛ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</a:p>
          <a:p>
            <a:r>
              <a:rPr lang="ru-RU" sz="1800" dirty="0">
                <a:solidFill>
                  <a:srgbClr val="FFFFFF"/>
                </a:solidFill>
              </a:rPr>
              <a:t>Во время пятого путешествия Синдбад побывал в </a:t>
            </a:r>
            <a:r>
              <a:rPr lang="ru-RU" sz="1800" dirty="0" err="1">
                <a:solidFill>
                  <a:srgbClr val="FFFFFF"/>
                </a:solidFill>
              </a:rPr>
              <a:t>Забаге</a:t>
            </a:r>
            <a:r>
              <a:rPr lang="ru-RU" sz="1800" dirty="0">
                <a:solidFill>
                  <a:srgbClr val="FFFFFF"/>
                </a:solidFill>
              </a:rPr>
              <a:t> и встретился на берегу со стариком в плаще из древесных листьев, а также видел как с соседних гор и лесов спускались обезьяны с горящими факелами в руках… они заняли торговые ряды, лавки, харчевни, начали торговать, печь хлеб, жарить баранов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FFFF"/>
                </a:solidFill>
              </a:rPr>
              <a:t>ФАКТ</a:t>
            </a:r>
            <a:r>
              <a:rPr lang="ru-RU" sz="1800" dirty="0">
                <a:solidFill>
                  <a:srgbClr val="FFFFFF"/>
                </a:solidFill>
              </a:rPr>
              <a:t> </a:t>
            </a:r>
          </a:p>
          <a:p>
            <a:r>
              <a:rPr lang="ru-RU" sz="1800" dirty="0">
                <a:solidFill>
                  <a:srgbClr val="FFFFFF"/>
                </a:solidFill>
              </a:rPr>
              <a:t>Исследователи арабских сказок полагают, что прообразом странных людей были макаки и орангутаны, которых мореходы принимали за представителей демонических сил.</a:t>
            </a:r>
          </a:p>
        </p:txBody>
      </p:sp>
    </p:spTree>
    <p:extLst>
      <p:ext uri="{BB962C8B-B14F-4D97-AF65-F5344CB8AC3E}">
        <p14:creationId xmlns:p14="http://schemas.microsoft.com/office/powerpoint/2010/main" val="42166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A894B6-E467-4EDD-90DD-1F07BD23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6</a:t>
            </a:r>
            <a:r>
              <a:rPr lang="ru-RU" dirty="0"/>
              <a:t>е путешествие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5685E4-6DF9-47F6-9EF8-39D6E6DF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23528" cy="3836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/>
              <a:t>ВЫМЫСЕЛ</a:t>
            </a:r>
            <a:r>
              <a:rPr lang="ru-RU" sz="1400" dirty="0"/>
              <a:t>:</a:t>
            </a:r>
          </a:p>
          <a:p>
            <a:r>
              <a:rPr lang="ru-RU" sz="1400" dirty="0"/>
              <a:t>По острову, на котором они оказались, везде были разбросаны драгоценные вещи: здесь случалось множество кораблекрушений, и грузы погибших судов оказались на суше. </a:t>
            </a:r>
          </a:p>
          <a:p>
            <a:r>
              <a:rPr lang="ru-RU" sz="1400" dirty="0"/>
              <a:t>На острове протекал ручей,  где было множество разных драгоценных камней, металлов, яхонтов и больших царственных жемчужин, и они лежали, как камешки в русле ручья, бежавшего посреди рощи, и все дно ручья сверкало из-за множества металлов и других драгоценностей. 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ru-RU" sz="1400" b="1" dirty="0"/>
              <a:t>ФАКТ </a:t>
            </a:r>
          </a:p>
          <a:p>
            <a:r>
              <a:rPr lang="ru-RU" sz="1400" b="0" i="0" dirty="0">
                <a:effectLst/>
                <a:latin typeface="arial" panose="020B0604020202020204" pitchFamily="34" charset="0"/>
              </a:rPr>
              <a:t>Проникнуть в </a:t>
            </a:r>
            <a:r>
              <a:rPr lang="ru-RU" sz="1400" b="1" i="0" dirty="0">
                <a:effectLst/>
                <a:latin typeface="arial" panose="020B0604020202020204" pitchFamily="34" charset="0"/>
              </a:rPr>
              <a:t>Индию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, </a:t>
            </a:r>
            <a:r>
              <a:rPr lang="ru-RU" sz="1400" b="1" i="0" dirty="0">
                <a:effectLst/>
                <a:latin typeface="arial" panose="020B0604020202020204" pitchFamily="34" charset="0"/>
              </a:rPr>
              <a:t>сказочно богатую страну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, было мечтой многих путешественников и </a:t>
            </a:r>
            <a:r>
              <a:rPr lang="ru-RU" sz="1400" dirty="0"/>
              <a:t>рассказы о которой можно было услышать во всех городах Ближнего Востока.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.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7E41E1-359A-44AF-8899-3DDCF1191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3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61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A894B6-E467-4EDD-90DD-1F07BD23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</a:rPr>
              <a:t>7е путешествие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2EDB20-C480-424E-9E26-CCB9B2754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28629" r="7836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A5685E4-6DF9-47F6-9EF8-39D6E6DF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Оказалось, что медник в полёте донёс Синдбада до Египта, а рекой, куда они упали, был Нил.. Хасан Ювелир состоял старшиной купцов местной столицы, Каира, которые все в благодарность тоже дали Синдбаду много подарков и денег. Закупив в Египте большие тюки товаров, Синдбад привёз их на верблюдах в родной Багдад.</a:t>
            </a:r>
          </a:p>
        </p:txBody>
      </p:sp>
    </p:spTree>
    <p:extLst>
      <p:ext uri="{BB962C8B-B14F-4D97-AF65-F5344CB8AC3E}">
        <p14:creationId xmlns:p14="http://schemas.microsoft.com/office/powerpoint/2010/main" val="345290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38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1" name="Объект 2">
            <a:extLst>
              <a:ext uri="{FF2B5EF4-FFF2-40B4-BE49-F238E27FC236}">
                <a16:creationId xmlns:a16="http://schemas.microsoft.com/office/drawing/2014/main" xmlns="" id="{83F73323-B1FC-4D59-9583-F1B37BDF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25" y="2513142"/>
            <a:ext cx="3615469" cy="2424916"/>
          </a:xfrm>
        </p:spPr>
        <p:txBody>
          <a:bodyPr anchor="ctr">
            <a:normAutofit/>
          </a:bodyPr>
          <a:lstStyle/>
          <a:p>
            <a:pPr fontAlgn="base"/>
            <a:r>
              <a:rPr lang="ru-RU" sz="2000" b="0" i="0" dirty="0">
                <a:solidFill>
                  <a:srgbClr val="161616"/>
                </a:solidFill>
                <a:effectLst/>
                <a:latin typeface="roboto"/>
              </a:rPr>
              <a:t>Синдбад путешествует по тем странам, с которыми арабские купцы вели активную торговлю в те времена</a:t>
            </a:r>
          </a:p>
          <a:p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8A6265B5-1248-47A3-BB7E-CDD3DCF2336F}"/>
              </a:ext>
            </a:extLst>
          </p:cNvPr>
          <p:cNvSpPr txBox="1">
            <a:spLocks/>
          </p:cNvSpPr>
          <p:nvPr/>
        </p:nvSpPr>
        <p:spPr>
          <a:xfrm>
            <a:off x="834042" y="147041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0000"/>
                </a:solidFill>
              </a:rPr>
              <a:t>Карта Путешествий</a:t>
            </a: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xmlns="" id="{77312B6E-FB3D-4979-BB81-E31074EAB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77022"/>
              </p:ext>
            </p:extLst>
          </p:nvPr>
        </p:nvGraphicFramePr>
        <p:xfrm>
          <a:off x="6119448" y="3723641"/>
          <a:ext cx="5856771" cy="275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947">
                  <a:extLst>
                    <a:ext uri="{9D8B030D-6E8A-4147-A177-3AD203B41FA5}">
                      <a16:colId xmlns:a16="http://schemas.microsoft.com/office/drawing/2014/main" xmlns="" val="4250047957"/>
                    </a:ext>
                  </a:extLst>
                </a:gridCol>
                <a:gridCol w="2507299">
                  <a:extLst>
                    <a:ext uri="{9D8B030D-6E8A-4147-A177-3AD203B41FA5}">
                      <a16:colId xmlns:a16="http://schemas.microsoft.com/office/drawing/2014/main" xmlns="" val="2504349147"/>
                    </a:ext>
                  </a:extLst>
                </a:gridCol>
                <a:gridCol w="2624525">
                  <a:extLst>
                    <a:ext uri="{9D8B030D-6E8A-4147-A177-3AD203B41FA5}">
                      <a16:colId xmlns:a16="http://schemas.microsoft.com/office/drawing/2014/main" xmlns="" val="2742268480"/>
                    </a:ext>
                  </a:extLst>
                </a:gridCol>
              </a:tblGrid>
              <a:tr h="54115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Сказочное 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Географическое название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946191"/>
                  </a:ext>
                </a:extLst>
              </a:tr>
              <a:tr h="315106"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dirty="0" err="1">
                          <a:solidFill>
                            <a:srgbClr val="161616"/>
                          </a:solidFill>
                          <a:effectLst/>
                          <a:latin typeface="roboto"/>
                        </a:rPr>
                        <a:t>Серендиб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о. Шри-Ланка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446779"/>
                  </a:ext>
                </a:extLst>
              </a:tr>
              <a:tr h="315106"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Забаг</a:t>
                      </a:r>
                      <a:r>
                        <a:rPr lang="ru-RU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Суматра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7302138"/>
                  </a:ext>
                </a:extLst>
              </a:tr>
              <a:tr h="315106"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Чамп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Вьетнам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9451067"/>
                  </a:ext>
                </a:extLst>
              </a:tr>
              <a:tr h="541154"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Острова </a:t>
                      </a:r>
                      <a:r>
                        <a:rPr lang="ru-RU" sz="1600" dirty="0" err="1"/>
                        <a:t>Михраждан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Малайский Архипелаг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0713035"/>
                  </a:ext>
                </a:extLst>
              </a:tr>
              <a:tr h="315106"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Хинд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Индия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8312619"/>
                  </a:ext>
                </a:extLst>
              </a:tr>
              <a:tr h="315106"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Син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Китай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2953204"/>
                  </a:ext>
                </a:extLst>
              </a:tr>
            </a:tbl>
          </a:graphicData>
        </a:graphic>
      </p:graphicFrame>
      <p:pic>
        <p:nvPicPr>
          <p:cNvPr id="29" name="Picture 2" descr="ÐÐµÑÑÐ¾Ð¿Ð¾Ð»Ð¾Ð¶ÐµÐ½Ð¸Ðµ Â«Ð¡Ð¾ÑÐ°ÑÐ°Â» Ð¢Ð¸Ð¼ Ð¡ÐµÐ²ÐµÑÐ¸Ð½ Ð¾Ð¿ÑÐµÐ´ÐµÐ»ÑÐ» Ñ Ð¿Ð¾Ð¼Ð¾ÑÑÑ Â«ÐºÐ°Ð¼Ð°Ð»ÑÂ» â Ð½ÐµÑÐ¸ÑÑÐ¾Ð³Ð¾ Ð½Ð°Ð²Ð¸Ð³Ð°ÑÐ¸Ð¾Ð½Ð½Ð¾Ð³Ð¾ Ð¿ÑÐ¸ÑÐ¿Ð¾ÑÐ¾Ð±Ð»ÐµÐ½Ð¸Ñ, ÐºÐ¾ÑÐ¾ÑÑÐ¼ Ð¿Ð¾Ð»ÑÐ·Ð¾Ð²Ð°Ð»Ð¸ÑÑ Ð´ÑÐµÐ²Ð½Ð¸Ðµ Ð°ÑÐ°Ð±ÑÐºÐ¸Ðµ Ð¼Ð¾ÑÐµÑÐ¾Ð´Ñ.">
            <a:extLst>
              <a:ext uri="{FF2B5EF4-FFF2-40B4-BE49-F238E27FC236}">
                <a16:creationId xmlns:a16="http://schemas.microsoft.com/office/drawing/2014/main" xmlns="" id="{BB5F5C1F-1E1A-47E6-B727-62784759E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99" y="468812"/>
            <a:ext cx="5948419" cy="313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54CF23-FB86-439B-A773-49E571BE5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6C8196-B7BB-4F92-BCDA-3CAD073F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Можно ли считать арабскую сказку «о приключениях Синдбада-Морехода» достоверным историческим источником? </a:t>
            </a:r>
          </a:p>
          <a:p>
            <a:endParaRPr lang="ru-RU" dirty="0"/>
          </a:p>
          <a:p>
            <a:r>
              <a:rPr lang="ru-RU" dirty="0"/>
              <a:t>История книги «о приключениях Синдбада-морехода» основана как на реальных событиях, так и на античных воззрениях арабской мифологии. В сказке мифологические элементы перемешаны с историческими преданиями о давно минувших событиях, действительность свободно переплетается с вымыслом. Они содержат богатый материал для изучения народной культуры и быта.</a:t>
            </a:r>
          </a:p>
        </p:txBody>
      </p:sp>
    </p:spTree>
    <p:extLst>
      <p:ext uri="{BB962C8B-B14F-4D97-AF65-F5344CB8AC3E}">
        <p14:creationId xmlns:p14="http://schemas.microsoft.com/office/powerpoint/2010/main" val="15869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4645F5-C6F9-4EA9-893E-A76B29F4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3F8C39-B959-4965-9914-157842719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http://ollforkids.ru/skazkart/5141-arabskaya-skazka-sindbad-morehod-ris-rstolyarova.html " http://www.e-reading.by/chapter.php/1032599/66/Istoriya_chelovechestva._Vostok.html http://gatchina3000.ru/literatura/sheherazade/1001night_179.htm http://www.soroka-tm.com.ua/page-doc_id-388.html http://booksonline.com.ua/view.php?book=126344&amp;page=31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2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62A60-6541-47BC-8453-92DEF20F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F73323-B1FC-4D59-9583-F1B37BDF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ru-RU" sz="2000" dirty="0"/>
              <a:t>Изучить цикл сказок о Синдбаде –Мореходе </a:t>
            </a:r>
          </a:p>
          <a:p>
            <a:r>
              <a:rPr lang="ru-RU" sz="2000" dirty="0"/>
              <a:t>Найти исторические или географические факты </a:t>
            </a:r>
          </a:p>
          <a:p>
            <a:r>
              <a:rPr lang="ru-RU" sz="2000" dirty="0"/>
              <a:t>Найти доказательства, что сказка является достоверным историческим источником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AA2C21-D813-4258-964B-FF70A73B3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61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490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62A60-6541-47BC-8453-92DEF20F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 dirty="0"/>
              <a:t>«Тысяча и одна ночь»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F73323-B1FC-4D59-9583-F1B37BDF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ru-RU" sz="1800" dirty="0"/>
              <a:t>Сказки «Тысяча и одна ночь»  - это </a:t>
            </a:r>
            <a:r>
              <a:rPr lang="ru-RU" sz="1800" b="1" dirty="0"/>
              <a:t>сборник народных сказаний </a:t>
            </a:r>
            <a:r>
              <a:rPr lang="ru-RU" sz="1800" dirty="0"/>
              <a:t>арабского Востока, а также Персии, Индии и Египта, с которыми арабы поддерживали торговые связи. </a:t>
            </a:r>
          </a:p>
          <a:p>
            <a:pPr marL="0" indent="0">
              <a:buNone/>
            </a:pPr>
            <a:endParaRPr lang="ru-RU" sz="1800" dirty="0"/>
          </a:p>
          <a:p>
            <a:r>
              <a:rPr lang="ru-RU" sz="1800" dirty="0"/>
              <a:t>Сказки описывают  времена царствования мудрого и справедливого халифа Гаруна аль-Рашида (</a:t>
            </a:r>
            <a:r>
              <a:rPr lang="en-US" sz="1800" b="1" dirty="0"/>
              <a:t>VIII </a:t>
            </a:r>
            <a:r>
              <a:rPr lang="ru-RU" sz="1800" b="1" dirty="0"/>
              <a:t>в</a:t>
            </a:r>
            <a:r>
              <a:rPr lang="ru-RU" sz="1800" dirty="0"/>
              <a:t>.), жизни и быта средневекового восточного города </a:t>
            </a:r>
            <a:r>
              <a:rPr lang="ru-RU" sz="1800" b="1" dirty="0"/>
              <a:t>Багдада</a:t>
            </a:r>
            <a:r>
              <a:rPr lang="ru-RU" sz="1800" dirty="0"/>
              <a:t>,  одного из крупнейших городов Ирака, </a:t>
            </a:r>
            <a:r>
              <a:rPr lang="ru-RU" sz="1800" b="1" dirty="0"/>
              <a:t>который был основан в 762 г</a:t>
            </a:r>
            <a:r>
              <a:rPr lang="ru-RU" sz="1800" dirty="0"/>
              <a:t>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214435-F046-44A8-BA0E-60571AD1F1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3" r="31226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002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FA2E7D-D206-4FDD-BAC0-6A9620D46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276" y="97974"/>
            <a:ext cx="9286875" cy="67246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F73323-B1FC-4D59-9583-F1B37BDF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2" y="2575034"/>
            <a:ext cx="4809308" cy="34622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b="1" dirty="0"/>
              <a:t>Халифат </a:t>
            </a:r>
            <a:r>
              <a:rPr lang="ru-RU" b="1" dirty="0" err="1"/>
              <a:t>Аббасидов</a:t>
            </a:r>
            <a:r>
              <a:rPr lang="ru-RU" b="1" dirty="0"/>
              <a:t>  </a:t>
            </a:r>
            <a:r>
              <a:rPr lang="ru-RU" dirty="0"/>
              <a:t>(или Багдадский халифат) при Гарун ар-Рашиде (786—809), при котором стало развиваться сельское хозяйство, ремёсла, торговля и культура. Также он основал в Багдаде университет и библиотеку</a:t>
            </a:r>
            <a:endParaRPr lang="ru-RU" sz="1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62A60-6541-47BC-8453-92DEF20F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82141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b="1" dirty="0"/>
              <a:t>Багдадский халифат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40DB980-5EE3-4E11-B8F9-A6FE0DDFE2E8}"/>
              </a:ext>
            </a:extLst>
          </p:cNvPr>
          <p:cNvSpPr/>
          <p:nvPr/>
        </p:nvSpPr>
        <p:spPr>
          <a:xfrm flipH="1">
            <a:off x="6727372" y="2786744"/>
            <a:ext cx="304800" cy="3048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xmlns="" id="{FA6199F5-F479-4A9C-A8B7-9BE6480B4490}"/>
              </a:ext>
            </a:extLst>
          </p:cNvPr>
          <p:cNvSpPr/>
          <p:nvPr/>
        </p:nvSpPr>
        <p:spPr>
          <a:xfrm>
            <a:off x="6867592" y="2071551"/>
            <a:ext cx="1796143" cy="489857"/>
          </a:xfrm>
          <a:prstGeom prst="wedgeRoundRectCallout">
            <a:avLst>
              <a:gd name="adj1" fmla="val -43257"/>
              <a:gd name="adj2" fmla="val 13138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БАГДАД</a:t>
            </a:r>
          </a:p>
        </p:txBody>
      </p:sp>
    </p:spTree>
    <p:extLst>
      <p:ext uri="{BB962C8B-B14F-4D97-AF65-F5344CB8AC3E}">
        <p14:creationId xmlns:p14="http://schemas.microsoft.com/office/powerpoint/2010/main" val="26350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1FB0C5-027F-4338-9E26-830FBC8DE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8661" r="2141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62A60-6541-47BC-8453-92DEF20F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</a:rPr>
              <a:t>Синдбад Мореход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F73323-B1FC-4D59-9583-F1B37BDF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«Сказка о </a:t>
            </a:r>
            <a:r>
              <a:rPr lang="ru-RU" sz="2000" b="1" dirty="0">
                <a:solidFill>
                  <a:srgbClr val="000000"/>
                </a:solidFill>
              </a:rPr>
              <a:t>Синдбаде</a:t>
            </a:r>
            <a:r>
              <a:rPr lang="ru-RU" sz="2000" dirty="0">
                <a:solidFill>
                  <a:srgbClr val="000000"/>
                </a:solidFill>
              </a:rPr>
              <a:t>-</a:t>
            </a:r>
            <a:r>
              <a:rPr lang="ru-RU" sz="2000" b="1" dirty="0">
                <a:solidFill>
                  <a:srgbClr val="000000"/>
                </a:solidFill>
              </a:rPr>
              <a:t>мореходе</a:t>
            </a:r>
            <a:r>
              <a:rPr lang="ru-RU" sz="2000" dirty="0">
                <a:solidFill>
                  <a:srgbClr val="000000"/>
                </a:solidFill>
              </a:rPr>
              <a:t>» — арабский </a:t>
            </a:r>
            <a:r>
              <a:rPr lang="ru-RU" sz="2000" b="1" dirty="0">
                <a:solidFill>
                  <a:srgbClr val="000000"/>
                </a:solidFill>
              </a:rPr>
              <a:t>цикл</a:t>
            </a:r>
            <a:r>
              <a:rPr lang="ru-RU" sz="2000" dirty="0">
                <a:solidFill>
                  <a:srgbClr val="000000"/>
                </a:solidFill>
              </a:rPr>
              <a:t> рассказов в жанре приключений. Входит в сборник «Тысяча и одна ночь»</a:t>
            </a:r>
          </a:p>
          <a:p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b="1" dirty="0">
                <a:solidFill>
                  <a:srgbClr val="000000"/>
                </a:solidFill>
              </a:rPr>
              <a:t>Синдбад - мореход </a:t>
            </a:r>
            <a:r>
              <a:rPr lang="ru-RU" sz="2000" dirty="0">
                <a:solidFill>
                  <a:srgbClr val="000000"/>
                </a:solidFill>
              </a:rPr>
              <a:t>сказочный путешественник, который родился в </a:t>
            </a:r>
            <a:r>
              <a:rPr lang="ru-RU" sz="2000" b="1" dirty="0">
                <a:solidFill>
                  <a:srgbClr val="000000"/>
                </a:solidFill>
              </a:rPr>
              <a:t>Багдаде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r>
              <a:rPr lang="ru-RU" sz="2000" dirty="0">
                <a:solidFill>
                  <a:srgbClr val="000000"/>
                </a:solidFill>
              </a:rPr>
              <a:t>Он путешествовал через моря к востоку от </a:t>
            </a:r>
            <a:r>
              <a:rPr lang="ru-RU" sz="2000" b="1" dirty="0">
                <a:solidFill>
                  <a:srgbClr val="000000"/>
                </a:solidFill>
              </a:rPr>
              <a:t>Африки</a:t>
            </a:r>
            <a:r>
              <a:rPr lang="ru-RU" sz="2000" dirty="0">
                <a:solidFill>
                  <a:srgbClr val="000000"/>
                </a:solidFill>
              </a:rPr>
              <a:t> и к югу от </a:t>
            </a:r>
            <a:r>
              <a:rPr lang="ru-RU" sz="2000" b="1" dirty="0">
                <a:solidFill>
                  <a:srgbClr val="000000"/>
                </a:solidFill>
              </a:rPr>
              <a:t>Азии</a:t>
            </a:r>
            <a:r>
              <a:rPr lang="ru-RU" sz="2000" dirty="0">
                <a:solidFill>
                  <a:srgbClr val="000000"/>
                </a:solidFill>
              </a:rPr>
              <a:t>. Его история включает семь путешествий</a:t>
            </a:r>
          </a:p>
        </p:txBody>
      </p:sp>
    </p:spTree>
    <p:extLst>
      <p:ext uri="{BB962C8B-B14F-4D97-AF65-F5344CB8AC3E}">
        <p14:creationId xmlns:p14="http://schemas.microsoft.com/office/powerpoint/2010/main" val="29761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62A60-6541-47BC-8453-92DEF20F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Прототип Синдбада</a:t>
            </a:r>
          </a:p>
        </p:txBody>
      </p:sp>
      <p:sp>
        <p:nvSpPr>
          <p:cNvPr id="144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08D3DC-D7CD-44C5-BE56-ABCF5CBE8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t="7976" r="-3" b="1797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31" name="Объект 2">
            <a:extLst>
              <a:ext uri="{FF2B5EF4-FFF2-40B4-BE49-F238E27FC236}">
                <a16:creationId xmlns:a16="http://schemas.microsoft.com/office/drawing/2014/main" xmlns="" id="{83F73323-B1FC-4D59-9583-F1B37BDF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861458"/>
            <a:ext cx="5861940" cy="4199514"/>
          </a:xfrm>
        </p:spPr>
        <p:txBody>
          <a:bodyPr anchor="ctr">
            <a:normAutofit/>
          </a:bodyPr>
          <a:lstStyle/>
          <a:p>
            <a:r>
              <a:rPr lang="ru-RU" sz="1700" dirty="0">
                <a:solidFill>
                  <a:srgbClr val="000000"/>
                </a:solidFill>
              </a:rPr>
              <a:t>Поскольку в те времена активно развивалась торговля между Европой и Азией, то  удачливые </a:t>
            </a:r>
            <a:r>
              <a:rPr lang="ru-RU" sz="1700" b="1" dirty="0">
                <a:solidFill>
                  <a:srgbClr val="000000"/>
                </a:solidFill>
              </a:rPr>
              <a:t>мореплаватели возвращались домой с огромными богатствами и с многочисленными рассказами о приключениях </a:t>
            </a:r>
            <a:r>
              <a:rPr lang="ru-RU" sz="1700" dirty="0">
                <a:solidFill>
                  <a:srgbClr val="000000"/>
                </a:solidFill>
              </a:rPr>
              <a:t>в дальних краях, которые и могли положить начало легендам о Синдбаде-мореходе. </a:t>
            </a:r>
          </a:p>
          <a:p>
            <a:endParaRPr lang="ru-RU" sz="1700" dirty="0">
              <a:solidFill>
                <a:srgbClr val="000000"/>
              </a:solidFill>
            </a:endParaRPr>
          </a:p>
          <a:p>
            <a:r>
              <a:rPr lang="ru-RU" sz="1700" dirty="0">
                <a:solidFill>
                  <a:srgbClr val="000000"/>
                </a:solidFill>
              </a:rPr>
              <a:t>Приключения Синдбада </a:t>
            </a:r>
            <a:r>
              <a:rPr lang="ru-RU" sz="1700" b="1" dirty="0">
                <a:solidFill>
                  <a:srgbClr val="000000"/>
                </a:solidFill>
              </a:rPr>
              <a:t>это описание реальных плаваний, которые совершали отважные арабские мореходы тысячу и более лет назад </a:t>
            </a:r>
            <a:r>
              <a:rPr lang="ru-RU" sz="1700" dirty="0">
                <a:solidFill>
                  <a:srgbClr val="000000"/>
                </a:solidFill>
              </a:rPr>
              <a:t>в поисках сокровищ Востока: специй, шелка, бриллиантов, фарфора, сандалового дерева</a:t>
            </a:r>
          </a:p>
        </p:txBody>
      </p:sp>
    </p:spTree>
    <p:extLst>
      <p:ext uri="{BB962C8B-B14F-4D97-AF65-F5344CB8AC3E}">
        <p14:creationId xmlns:p14="http://schemas.microsoft.com/office/powerpoint/2010/main" val="27402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62A60-6541-47BC-8453-92DEF20FE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Прототип Синдбада</a:t>
            </a:r>
          </a:p>
        </p:txBody>
      </p:sp>
      <p:sp>
        <p:nvSpPr>
          <p:cNvPr id="1038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9BF2BF22-0736-4F4D-8D20-7C50F9185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r="1" b="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Объект 2">
            <a:extLst>
              <a:ext uri="{FF2B5EF4-FFF2-40B4-BE49-F238E27FC236}">
                <a16:creationId xmlns:a16="http://schemas.microsoft.com/office/drawing/2014/main" xmlns="" id="{83F73323-B1FC-4D59-9583-F1B37BDF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Есть версия, что прототипом сказочного героя был известный </a:t>
            </a:r>
            <a:r>
              <a:rPr lang="ru-RU" sz="2000" b="1" dirty="0">
                <a:solidFill>
                  <a:srgbClr val="000000"/>
                </a:solidFill>
              </a:rPr>
              <a:t>арабский путешественник купец Сулейман </a:t>
            </a:r>
            <a:r>
              <a:rPr lang="ru-RU" sz="2000" dirty="0">
                <a:solidFill>
                  <a:srgbClr val="000000"/>
                </a:solidFill>
              </a:rPr>
              <a:t>из Басры. Он оставил записи, датируемые </a:t>
            </a:r>
            <a:r>
              <a:rPr lang="ru-RU" sz="2000" b="1" dirty="0">
                <a:solidFill>
                  <a:srgbClr val="000000"/>
                </a:solidFill>
              </a:rPr>
              <a:t>851 годом</a:t>
            </a:r>
            <a:r>
              <a:rPr lang="ru-RU" sz="2000" dirty="0">
                <a:solidFill>
                  <a:srgbClr val="000000"/>
                </a:solidFill>
              </a:rPr>
              <a:t>, о своих маршрутах. </a:t>
            </a:r>
          </a:p>
          <a:p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Синдбад-мореход не просто сказочная фигура, и семь его путешествий не такие уж и сказки.</a:t>
            </a:r>
          </a:p>
          <a:p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38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1" name="Объект 2">
            <a:extLst>
              <a:ext uri="{FF2B5EF4-FFF2-40B4-BE49-F238E27FC236}">
                <a16:creationId xmlns:a16="http://schemas.microsoft.com/office/drawing/2014/main" xmlns="" id="{83F73323-B1FC-4D59-9583-F1B37BDF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386" y="2257006"/>
            <a:ext cx="4080924" cy="3639289"/>
          </a:xfrm>
        </p:spPr>
        <p:txBody>
          <a:bodyPr anchor="ctr">
            <a:normAutofit fontScale="85000" lnSpcReduction="10000"/>
          </a:bodyPr>
          <a:lstStyle/>
          <a:p>
            <a:pPr fontAlgn="base"/>
            <a:r>
              <a:rPr lang="ru-RU" sz="2000" dirty="0"/>
              <a:t>В рассказах, идущих от лица Синдбада, перед нами проходит практически вся акватория Индийского океана в том виде, в каком она представлялась арабским купцам первого тысячелетия н.э., направлявшимся со своим товаром во все доступные им приморские поселения Южной Азии и Восточной Африки</a:t>
            </a:r>
          </a:p>
          <a:p>
            <a:pPr fontAlgn="base"/>
            <a:endParaRPr lang="ru-RU" sz="2000" dirty="0">
              <a:solidFill>
                <a:srgbClr val="000000"/>
              </a:solidFill>
            </a:endParaRPr>
          </a:p>
          <a:p>
            <a:pPr fontAlgn="base"/>
            <a:r>
              <a:rPr lang="ru-RU" sz="2000" dirty="0">
                <a:solidFill>
                  <a:srgbClr val="000000"/>
                </a:solidFill>
              </a:rPr>
              <a:t>Если соединить точки путешествий Синдбада с  исторической картой морского Шелкового пути, то очевидно совпадение вымышленных и реальных маршрутов</a:t>
            </a:r>
          </a:p>
          <a:p>
            <a:endParaRPr lang="ru-RU" sz="2000" dirty="0">
              <a:solidFill>
                <a:srgbClr val="000000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0C10F12-9F53-46EB-84D1-A82145ED016F}"/>
              </a:ext>
            </a:extLst>
          </p:cNvPr>
          <p:cNvGrpSpPr/>
          <p:nvPr/>
        </p:nvGrpSpPr>
        <p:grpSpPr>
          <a:xfrm>
            <a:off x="756557" y="1690688"/>
            <a:ext cx="6515101" cy="3848131"/>
            <a:chOff x="484414" y="2279181"/>
            <a:chExt cx="6515101" cy="3848131"/>
          </a:xfrm>
        </p:grpSpPr>
        <p:pic>
          <p:nvPicPr>
            <p:cNvPr id="9" name="Picture 2" descr="ÐÐ°ÑÑÐ¸Ð½ÐºÐ¸ Ð¿Ð¾ Ð·Ð°Ð¿ÑÐ¾ÑÑ sindbad journey map">
              <a:extLst>
                <a:ext uri="{FF2B5EF4-FFF2-40B4-BE49-F238E27FC236}">
                  <a16:creationId xmlns:a16="http://schemas.microsoft.com/office/drawing/2014/main" xmlns="" id="{6CCEDCB6-D2EB-4B1F-BC31-7C4E1CB1C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14" y="2279181"/>
              <a:ext cx="6515101" cy="3848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97ACD13D-B842-4756-BB2C-654F0847A31C}"/>
                </a:ext>
              </a:extLst>
            </p:cNvPr>
            <p:cNvGrpSpPr/>
            <p:nvPr/>
          </p:nvGrpSpPr>
          <p:grpSpPr>
            <a:xfrm>
              <a:off x="4112037" y="4405755"/>
              <a:ext cx="343957" cy="338554"/>
              <a:chOff x="-544286" y="2945449"/>
              <a:chExt cx="523412" cy="474203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xmlns="" id="{3F8CCB64-E11C-4D1E-89BB-ED53AF29B6C2}"/>
                  </a:ext>
                </a:extLst>
              </p:cNvPr>
              <p:cNvSpPr/>
              <p:nvPr/>
            </p:nvSpPr>
            <p:spPr>
              <a:xfrm>
                <a:off x="-544286" y="2945449"/>
                <a:ext cx="523412" cy="47420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1A5ED3A-9115-46D4-9021-34BAD1B1C11C}"/>
                  </a:ext>
                </a:extLst>
              </p:cNvPr>
              <p:cNvSpPr txBox="1"/>
              <p:nvPr/>
            </p:nvSpPr>
            <p:spPr>
              <a:xfrm>
                <a:off x="-502367" y="2945449"/>
                <a:ext cx="439572" cy="474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C454A5ED-9B52-45FA-A922-EAC2FE739685}"/>
                </a:ext>
              </a:extLst>
            </p:cNvPr>
            <p:cNvGrpSpPr/>
            <p:nvPr/>
          </p:nvGrpSpPr>
          <p:grpSpPr>
            <a:xfrm>
              <a:off x="5225730" y="4931862"/>
              <a:ext cx="343957" cy="338554"/>
              <a:chOff x="-544286" y="2945449"/>
              <a:chExt cx="523412" cy="474203"/>
            </a:xfrm>
          </p:grpSpPr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xmlns="" id="{1ABE6EB5-045C-4F78-B199-87919CC142A8}"/>
                  </a:ext>
                </a:extLst>
              </p:cNvPr>
              <p:cNvSpPr/>
              <p:nvPr/>
            </p:nvSpPr>
            <p:spPr>
              <a:xfrm>
                <a:off x="-544286" y="2945449"/>
                <a:ext cx="523412" cy="47420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EDE5BFE5-18EB-4294-846E-23387C3CC5C6}"/>
                  </a:ext>
                </a:extLst>
              </p:cNvPr>
              <p:cNvSpPr txBox="1"/>
              <p:nvPr/>
            </p:nvSpPr>
            <p:spPr>
              <a:xfrm>
                <a:off x="-502367" y="2945449"/>
                <a:ext cx="439572" cy="474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2E8D0567-52DD-485B-98EA-D72B8BBAEF0A}"/>
                </a:ext>
              </a:extLst>
            </p:cNvPr>
            <p:cNvGrpSpPr/>
            <p:nvPr/>
          </p:nvGrpSpPr>
          <p:grpSpPr>
            <a:xfrm>
              <a:off x="5714191" y="3939662"/>
              <a:ext cx="343957" cy="338554"/>
              <a:chOff x="-544286" y="2945449"/>
              <a:chExt cx="523412" cy="474203"/>
            </a:xfrm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xmlns="" id="{730F38E6-4761-4971-8BAC-37C3AF0E11CC}"/>
                  </a:ext>
                </a:extLst>
              </p:cNvPr>
              <p:cNvSpPr/>
              <p:nvPr/>
            </p:nvSpPr>
            <p:spPr>
              <a:xfrm>
                <a:off x="-544286" y="2945449"/>
                <a:ext cx="523412" cy="47420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81597B7-56D5-4230-8B07-39CA82064313}"/>
                  </a:ext>
                </a:extLst>
              </p:cNvPr>
              <p:cNvSpPr txBox="1"/>
              <p:nvPr/>
            </p:nvSpPr>
            <p:spPr>
              <a:xfrm>
                <a:off x="-502367" y="2945449"/>
                <a:ext cx="439572" cy="474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D934CD71-570F-4150-8E41-C01F57A5A0CF}"/>
                </a:ext>
              </a:extLst>
            </p:cNvPr>
            <p:cNvGrpSpPr/>
            <p:nvPr/>
          </p:nvGrpSpPr>
          <p:grpSpPr>
            <a:xfrm>
              <a:off x="6374591" y="5273615"/>
              <a:ext cx="343957" cy="338554"/>
              <a:chOff x="-544286" y="2945449"/>
              <a:chExt cx="523412" cy="474203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xmlns="" id="{F840E53F-846A-45DF-990A-56DEF8012E52}"/>
                  </a:ext>
                </a:extLst>
              </p:cNvPr>
              <p:cNvSpPr/>
              <p:nvPr/>
            </p:nvSpPr>
            <p:spPr>
              <a:xfrm>
                <a:off x="-544286" y="2945449"/>
                <a:ext cx="523412" cy="47420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CF3F1F85-5808-4ADF-B34F-B1F3DBF36E1C}"/>
                  </a:ext>
                </a:extLst>
              </p:cNvPr>
              <p:cNvSpPr txBox="1"/>
              <p:nvPr/>
            </p:nvSpPr>
            <p:spPr>
              <a:xfrm>
                <a:off x="-502367" y="2945449"/>
                <a:ext cx="439572" cy="474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035CB7AA-24D0-4CAA-A2FE-D8E8B6CE60F4}"/>
                </a:ext>
              </a:extLst>
            </p:cNvPr>
            <p:cNvGrpSpPr/>
            <p:nvPr/>
          </p:nvGrpSpPr>
          <p:grpSpPr>
            <a:xfrm>
              <a:off x="3782875" y="3771445"/>
              <a:ext cx="343957" cy="338554"/>
              <a:chOff x="-544286" y="2945449"/>
              <a:chExt cx="523412" cy="474203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xmlns="" id="{58EF35A7-0232-46D2-8300-4A899C6EF216}"/>
                  </a:ext>
                </a:extLst>
              </p:cNvPr>
              <p:cNvSpPr/>
              <p:nvPr/>
            </p:nvSpPr>
            <p:spPr>
              <a:xfrm>
                <a:off x="-544286" y="2945449"/>
                <a:ext cx="523412" cy="47420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1164288-D74D-4EF1-B8D4-5EBF9A0614DD}"/>
                  </a:ext>
                </a:extLst>
              </p:cNvPr>
              <p:cNvSpPr txBox="1"/>
              <p:nvPr/>
            </p:nvSpPr>
            <p:spPr>
              <a:xfrm>
                <a:off x="-502367" y="2945449"/>
                <a:ext cx="439572" cy="474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02D443C1-C626-41E8-A5ED-2DD26DB1A41C}"/>
                </a:ext>
              </a:extLst>
            </p:cNvPr>
            <p:cNvGrpSpPr/>
            <p:nvPr/>
          </p:nvGrpSpPr>
          <p:grpSpPr>
            <a:xfrm>
              <a:off x="4881773" y="2868769"/>
              <a:ext cx="343957" cy="338554"/>
              <a:chOff x="-544286" y="2945449"/>
              <a:chExt cx="523412" cy="474203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xmlns="" id="{3473B370-6255-43E4-BAED-558BC48EF68C}"/>
                  </a:ext>
                </a:extLst>
              </p:cNvPr>
              <p:cNvSpPr/>
              <p:nvPr/>
            </p:nvSpPr>
            <p:spPr>
              <a:xfrm>
                <a:off x="-544286" y="2945449"/>
                <a:ext cx="523412" cy="47420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76F97E0C-DBDC-4308-9B4B-9FA83EB389BF}"/>
                  </a:ext>
                </a:extLst>
              </p:cNvPr>
              <p:cNvSpPr txBox="1"/>
              <p:nvPr/>
            </p:nvSpPr>
            <p:spPr>
              <a:xfrm>
                <a:off x="-502367" y="2945449"/>
                <a:ext cx="439572" cy="474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600" dirty="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</p:grp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xmlns="" id="{8A6265B5-1248-47A3-BB7E-CDD3DCF2336F}"/>
              </a:ext>
            </a:extLst>
          </p:cNvPr>
          <p:cNvSpPr txBox="1">
            <a:spLocks/>
          </p:cNvSpPr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0000"/>
                </a:solidFill>
              </a:rPr>
              <a:t>Карта Путешествий</a:t>
            </a:r>
          </a:p>
        </p:txBody>
      </p:sp>
    </p:spTree>
    <p:extLst>
      <p:ext uri="{BB962C8B-B14F-4D97-AF65-F5344CB8AC3E}">
        <p14:creationId xmlns:p14="http://schemas.microsoft.com/office/powerpoint/2010/main" val="11521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E4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7C4E7A-62E7-4ECD-B6C0-95A63EA4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>
                <a:solidFill>
                  <a:srgbClr val="FFFFFF"/>
                </a:solidFill>
              </a:rPr>
              <a:t>1е приключение</a:t>
            </a:r>
          </a:p>
        </p:txBody>
      </p:sp>
      <p:pic>
        <p:nvPicPr>
          <p:cNvPr id="6146" name="Picture 2" descr="ÐÐ°ÑÑÐ¸Ð½ÐºÐ¸ Ð¿Ð¾ Ð·Ð°Ð¿ÑÐ¾ÑÑ Ð¿ÑÑÐµÑÐµÑÑÐ²Ð¸Ñ ÑÐ¸Ð½Ð´Ð±Ð°Ð´Ð° ÐºÑÐ°ÑÐºÐ¾">
            <a:extLst>
              <a:ext uri="{FF2B5EF4-FFF2-40B4-BE49-F238E27FC236}">
                <a16:creationId xmlns:a16="http://schemas.microsoft.com/office/drawing/2014/main" xmlns="" id="{9B14AE86-DA1F-40CD-9632-D93C8420C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09152E-D29E-4A6D-9EDA-884E5AB3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917725"/>
            <a:ext cx="4195780" cy="53524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FFFFFF"/>
                </a:solidFill>
              </a:rPr>
              <a:t>ВЫМЫСЕЛ</a:t>
            </a:r>
            <a:r>
              <a:rPr lang="ru-RU" sz="1600" dirty="0">
                <a:solidFill>
                  <a:srgbClr val="FFFFFF"/>
                </a:solidFill>
              </a:rPr>
              <a:t>:</a:t>
            </a:r>
          </a:p>
          <a:p>
            <a:r>
              <a:rPr lang="ru-RU" sz="1600" dirty="0">
                <a:solidFill>
                  <a:srgbClr val="FFFFFF"/>
                </a:solidFill>
              </a:rPr>
              <a:t>Синдбад долго странствовал по морям на одном торговом корабле, пока тот не бросил якорь у большого зеленого острова, где росли чудесные цветы и деревья с пёстрыми птицам. Остров был подобен райскому саду, пока он не зашевелился и оказалось, что это огромная рыба </a:t>
            </a:r>
          </a:p>
          <a:p>
            <a:endParaRPr lang="ru-RU" sz="1600" dirty="0">
              <a:solidFill>
                <a:srgbClr val="FFFFFF"/>
              </a:solidFill>
            </a:endParaRPr>
          </a:p>
          <a:p>
            <a:endParaRPr lang="ru-RU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1600" b="1" dirty="0">
                <a:solidFill>
                  <a:srgbClr val="FFFFFF"/>
                </a:solidFill>
              </a:rPr>
              <a:t>ФАКТ</a:t>
            </a:r>
          </a:p>
          <a:p>
            <a:r>
              <a:rPr lang="ru-RU" sz="1600" dirty="0">
                <a:solidFill>
                  <a:srgbClr val="FFFFFF"/>
                </a:solidFill>
              </a:rPr>
              <a:t>Рассказ об </a:t>
            </a:r>
            <a:r>
              <a:rPr lang="ru-RU" sz="1600" b="1" dirty="0">
                <a:solidFill>
                  <a:srgbClr val="FFFFFF"/>
                </a:solidFill>
              </a:rPr>
              <a:t>острове</a:t>
            </a:r>
            <a:r>
              <a:rPr lang="ru-RU" sz="1600" dirty="0">
                <a:solidFill>
                  <a:srgbClr val="FFFFFF"/>
                </a:solidFill>
              </a:rPr>
              <a:t>-рыбе (или </a:t>
            </a:r>
            <a:r>
              <a:rPr lang="ru-RU" sz="1600" b="1" dirty="0">
                <a:solidFill>
                  <a:srgbClr val="FFFFFF"/>
                </a:solidFill>
              </a:rPr>
              <a:t>острове</a:t>
            </a:r>
            <a:r>
              <a:rPr lang="ru-RU" sz="1600" dirty="0">
                <a:solidFill>
                  <a:srgbClr val="FFFFFF"/>
                </a:solidFill>
              </a:rPr>
              <a:t>-черепахе) приводится многими древними писателями и подтверждает тот факт,  что древние мыслители таким образом объясняли землетрясения, в результате которых острова уходили под воду</a:t>
            </a:r>
          </a:p>
          <a:p>
            <a:endParaRPr lang="ru-RU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886</Words>
  <Application>Microsoft Office PowerPoint</Application>
  <PresentationFormat>Широкоэкранный</PresentationFormat>
  <Paragraphs>103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Open Sans</vt:lpstr>
      <vt:lpstr>roboto</vt:lpstr>
      <vt:lpstr>Тема Office</vt:lpstr>
      <vt:lpstr>Презентация PowerPoint</vt:lpstr>
      <vt:lpstr>Задачи проекта</vt:lpstr>
      <vt:lpstr>«Тысяча и одна ночь»</vt:lpstr>
      <vt:lpstr>Багдадский халифат</vt:lpstr>
      <vt:lpstr>Синдбад Мореход</vt:lpstr>
      <vt:lpstr>Прототип Синдбада</vt:lpstr>
      <vt:lpstr>Прототип Синдбада</vt:lpstr>
      <vt:lpstr>Презентация PowerPoint</vt:lpstr>
      <vt:lpstr>1е приключение</vt:lpstr>
      <vt:lpstr>2е приключение</vt:lpstr>
      <vt:lpstr>3е путешествие</vt:lpstr>
      <vt:lpstr>4е приключение</vt:lpstr>
      <vt:lpstr>5е путешествие</vt:lpstr>
      <vt:lpstr>6е путешествие</vt:lpstr>
      <vt:lpstr>7е путешествие</vt:lpstr>
      <vt:lpstr>Презентация PowerPoint</vt:lpstr>
      <vt:lpstr>Вывод</vt:lpstr>
      <vt:lpstr>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 Smirnova</dc:creator>
  <cp:lastModifiedBy>User</cp:lastModifiedBy>
  <cp:revision>3</cp:revision>
  <dcterms:created xsi:type="dcterms:W3CDTF">2018-10-10T20:22:49Z</dcterms:created>
  <dcterms:modified xsi:type="dcterms:W3CDTF">2018-10-11T05:50:03Z</dcterms:modified>
</cp:coreProperties>
</file>