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0" r:id="rId3"/>
    <p:sldMasterId id="2147483674" r:id="rId4"/>
    <p:sldMasterId id="2147483678" r:id="rId5"/>
    <p:sldMasterId id="2147483682" r:id="rId6"/>
    <p:sldMasterId id="2147483686" r:id="rId7"/>
  </p:sldMasterIdLst>
  <p:sldIdLst>
    <p:sldId id="256" r:id="rId8"/>
    <p:sldId id="267" r:id="rId9"/>
    <p:sldId id="257" r:id="rId10"/>
    <p:sldId id="258" r:id="rId11"/>
    <p:sldId id="259" r:id="rId12"/>
    <p:sldId id="260" r:id="rId13"/>
    <p:sldId id="262" r:id="rId14"/>
    <p:sldId id="263" r:id="rId15"/>
    <p:sldId id="290" r:id="rId16"/>
    <p:sldId id="272" r:id="rId17"/>
    <p:sldId id="294" r:id="rId18"/>
    <p:sldId id="297" r:id="rId19"/>
    <p:sldId id="295" r:id="rId20"/>
    <p:sldId id="296" r:id="rId21"/>
    <p:sldId id="298" r:id="rId22"/>
    <p:sldId id="276" r:id="rId23"/>
    <p:sldId id="275" r:id="rId24"/>
    <p:sldId id="293" r:id="rId25"/>
    <p:sldId id="292" r:id="rId26"/>
    <p:sldId id="287" r:id="rId27"/>
    <p:sldId id="268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56" d="100"/>
          <a:sy n="56" d="100"/>
        </p:scale>
        <p:origin x="-9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1 курс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математику? (1 курс)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794619110277444"/>
                  <c:y val="8.5219151072058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779417116940598"/>
                  <c:y val="-0.101281830798334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1698205844904975"/>
          <c:y val="0.10974089298719911"/>
        </c:manualLayout>
      </c:layout>
      <c:txPr>
        <a:bodyPr/>
        <a:lstStyle/>
        <a:p>
          <a:pPr>
            <a:defRPr sz="24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3 </a:t>
            </a:r>
            <a:r>
              <a:rPr lang="ru-RU" sz="2400" dirty="0"/>
              <a:t>курс</a:t>
            </a:r>
          </a:p>
        </c:rich>
      </c:tx>
      <c:layout>
        <c:manualLayout>
          <c:xMode val="edge"/>
          <c:yMode val="edge"/>
          <c:x val="0.3786306077271373"/>
          <c:y val="7.264292385917983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курс</c:v>
                </c:pt>
              </c:strCache>
            </c:strRef>
          </c:tx>
          <c:explosion val="25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11241896248070585"/>
                  <c:y val="0.116074240462546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3369833907343632"/>
          <c:y val="0.12847519756260145"/>
        </c:manualLayout>
      </c:layout>
      <c:txPr>
        <a:bodyPr/>
        <a:lstStyle/>
        <a:p>
          <a:pPr>
            <a:defRPr sz="24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3 </a:t>
            </a:r>
            <a:r>
              <a:rPr lang="ru-RU" sz="2400" dirty="0"/>
              <a:t>курс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5038293236235423"/>
          <c:y val="0.33022009900134597"/>
          <c:w val="0.64889340252516903"/>
          <c:h val="0.663275994025355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курс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679557872828868"/>
                  <c:y val="8.02296312651799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568542399211814"/>
                  <c:y val="-0.152830646941929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0914565203399474"/>
          <c:y val="0.12129133660597102"/>
        </c:manualLayout>
      </c:layout>
      <c:txPr>
        <a:bodyPr/>
        <a:lstStyle/>
        <a:p>
          <a:pPr>
            <a:defRPr sz="24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182654630584045"/>
          <c:y val="0.23710682642377467"/>
          <c:w val="0.63257206423556245"/>
          <c:h val="0.64099162830549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8785664675916277E-2"/>
                  <c:y val="0.10306182174403029"/>
                </c:manualLayout>
              </c:layout>
              <c:spPr/>
              <c:txPr>
                <a:bodyPr/>
                <a:lstStyle/>
                <a:p>
                  <a:pPr>
                    <a:defRPr sz="1800" b="1" i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652309696334521"/>
                  <c:y val="-0.14613047891659139"/>
                </c:manualLayout>
              </c:layout>
              <c:spPr/>
              <c:txPr>
                <a:bodyPr/>
                <a:lstStyle/>
                <a:p>
                  <a:pPr>
                    <a:defRPr sz="1800" b="1" i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24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explosion val="25"/>
          <c:dPt>
            <c:idx val="0"/>
            <c:explosion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3 </a:t>
            </a:r>
            <a:r>
              <a:rPr lang="ru-RU" sz="2400" dirty="0"/>
              <a:t>курс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курс</c:v>
                </c:pt>
              </c:strCache>
            </c:strRef>
          </c:tx>
          <c:explosion val="25"/>
          <c:dPt>
            <c:idx val="0"/>
            <c:explosion val="8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 b="1" i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24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8381971246351051"/>
          <c:y val="0.10793557132701879"/>
        </c:manualLayout>
      </c:layout>
      <c:txPr>
        <a:bodyPr/>
        <a:lstStyle/>
        <a:p>
          <a:pPr>
            <a:defRPr sz="24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Решили</c:v>
                </c:pt>
                <c:pt idx="1">
                  <c:v>Не решили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532071315747674"/>
          <c:y val="0.24389159334878913"/>
          <c:w val="0.28544090914214126"/>
          <c:h val="0.19841326211285429"/>
        </c:manualLayout>
      </c:layout>
      <c:txPr>
        <a:bodyPr/>
        <a:lstStyle/>
        <a:p>
          <a:pPr>
            <a:defRPr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9620258696746193"/>
          <c:y val="0.12699432260675406"/>
        </c:manualLayout>
      </c:layout>
      <c:txPr>
        <a:bodyPr/>
        <a:lstStyle/>
        <a:p>
          <a:pPr>
            <a:defRPr sz="24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курс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2000" b="1" i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15870009541423527"/>
                  <c:y val="7.3879050113053762E-2"/>
                </c:manualLayout>
              </c:layout>
              <c:spPr/>
              <c:txPr>
                <a:bodyPr/>
                <a:lstStyle/>
                <a:p>
                  <a:pPr>
                    <a:defRPr sz="2000" b="1" i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Решили</c:v>
                </c:pt>
                <c:pt idx="1">
                  <c:v>Не решили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514511459511225"/>
          <c:y val="0.23316957594836937"/>
          <c:w val="0.28963856957070172"/>
          <c:h val="0.19225140523129577"/>
        </c:manualLayout>
      </c:layout>
      <c:txPr>
        <a:bodyPr/>
        <a:lstStyle/>
        <a:p>
          <a:pPr>
            <a:defRPr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3238516976374727"/>
          <c:y val="0.11707658836977765"/>
        </c:manualLayout>
      </c:layout>
      <c:txPr>
        <a:bodyPr/>
        <a:lstStyle/>
        <a:p>
          <a:pPr>
            <a:defRPr sz="24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курс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Решили</c:v>
                </c:pt>
                <c:pt idx="1">
                  <c:v>Не решили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761962956496849"/>
          <c:y val="0.26300704868461472"/>
          <c:w val="0.28136318186868192"/>
          <c:h val="0.1707534966532854"/>
        </c:manualLayout>
      </c:layout>
      <c:txPr>
        <a:bodyPr/>
        <a:lstStyle/>
        <a:p>
          <a:pPr>
            <a:defRPr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05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9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50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692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80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44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64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65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13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20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84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746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09885F-F7F9-4C24-9BDF-D811DBF07BFF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B9D45-45D3-478A-A4A2-C87676A167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3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09885F-F7F9-4C24-9BDF-D811DBF07BFF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B9D45-45D3-478A-A4A2-C87676A167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45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191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250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882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4254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6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4" r:id="rId2"/>
    <p:sldLayoutId id="2147483725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71744"/>
            <a:ext cx="9144000" cy="1440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профессии «Технолог общественного питания»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mtkpit.ru/images/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899" y="3968"/>
            <a:ext cx="1818202" cy="13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4929199"/>
            <a:ext cx="51125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 студенты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Т-9.12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Максимченко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Монастырская М.А</a:t>
            </a:r>
          </a:p>
          <a:p>
            <a:pPr algn="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10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307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«Технолог общественного питания»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214554"/>
            <a:ext cx="8607330" cy="309634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специальность в сфере приготовления продуктов общественного питания является технолог. Технолог должен хорошо разбираться во всех  аспектах.</a:t>
            </a:r>
          </a:p>
        </p:txBody>
      </p:sp>
      <p:pic>
        <p:nvPicPr>
          <p:cNvPr id="8194" name="Picture 2" descr="http://www.spletnik.ru/img/__post/c2/c24ecddc1c15d457f7902b26feca9470_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929066"/>
            <a:ext cx="4110026" cy="274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7744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cs629316.vk.me/v629316492/aa0a/hDQ3N9dCQY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95"/>
            <a:ext cx="9144000" cy="5480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в математике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6"/>
            <a:ext cx="7632848" cy="3528392"/>
          </a:xfrm>
        </p:spPr>
        <p:txBody>
          <a:bodyPr/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Искусство кулинарии есть искусство приготовления здоровой и вкусной пищи, но человек придает особое значение и эстетическому оформлению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блюда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широком смысле повар – это человек, владеющий секретами создания кулинарных шедевров  посредством образного мышления.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Безусловно, чтобы сконструировать повару незабываемое по своему оформлению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блюдо, необходимо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владеть геометрическими понятиями, знать геометрические фигуры  и их свойства.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5157192"/>
            <a:ext cx="100811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ирог 5"/>
          <p:cNvSpPr/>
          <p:nvPr/>
        </p:nvSpPr>
        <p:spPr>
          <a:xfrm>
            <a:off x="6156176" y="5733256"/>
            <a:ext cx="1231236" cy="803650"/>
          </a:xfrm>
          <a:prstGeom prst="p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7740352" y="5949280"/>
            <a:ext cx="1114196" cy="652331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253" y="46958"/>
            <a:ext cx="7125113" cy="924475"/>
          </a:xfrm>
        </p:spPr>
        <p:txBody>
          <a:bodyPr/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вспомним геометрические фигуры: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8253" y="2888195"/>
            <a:ext cx="100811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66306" y="2853518"/>
            <a:ext cx="1008112" cy="64807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40856" y="2877342"/>
            <a:ext cx="1152128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159422" y="2883936"/>
            <a:ext cx="1114196" cy="652331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8253" y="4585438"/>
            <a:ext cx="93610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ирог 8"/>
          <p:cNvSpPr/>
          <p:nvPr/>
        </p:nvSpPr>
        <p:spPr>
          <a:xfrm>
            <a:off x="2843808" y="4579657"/>
            <a:ext cx="1231236" cy="803650"/>
          </a:xfrm>
          <a:prstGeom prst="p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4540884" y="4590185"/>
            <a:ext cx="1008112" cy="782594"/>
          </a:xfrm>
          <a:prstGeom prst="don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6240608" y="4590185"/>
            <a:ext cx="951824" cy="803408"/>
          </a:xfrm>
          <a:prstGeom prst="trapezoi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5338" y="1630648"/>
            <a:ext cx="8150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используют ли их при приготовлении блюд?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85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povar.ru/uploads/40/6a/5b/7a/yaichnica_po-francuzski-79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426811" cy="3208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995" y="123807"/>
            <a:ext cx="903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фотографии и скажите, какие геометрические фигуры вы видите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good-cook.ru/i/thbn/0/5/054753bb487ccb816e548d84698ebe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763" y="1965538"/>
            <a:ext cx="4273285" cy="320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173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в блюде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 l="32336" t="20052" r="21529" b="16831"/>
          <a:stretch>
            <a:fillRect/>
          </a:stretch>
        </p:blipFill>
        <p:spPr bwMode="auto">
          <a:xfrm>
            <a:off x="5436096" y="3717032"/>
            <a:ext cx="32403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844825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Рассматривая, например, тень птичьего яйца, можно обнаружить сходство совершенной   формы яйца с геометрической фигурой под названием эллипс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наконец, красиво порезанная колбаса в форме эллипса, выглядит очень аппетитно и эстетично.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пасхальное яйцо эллип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438" y="-2429"/>
            <a:ext cx="9168437" cy="122899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профессии «Технолог общественного питания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7467600" cy="23063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нахождения площадей и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5"/>
            <a:ext cx="52149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сколько раз увеличится объем куба, если его ребра увеличить в десять раз?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и по запросу еда в куб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315312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5000636"/>
            <a:ext cx="2541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1000.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668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68"/>
            <a:ext cx="9144000" cy="924475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профессии «Технолог общественного питания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7125112" cy="405143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 для этой профессии математические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проценты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smotricook.info/wp-content/uploads/How-to-cook-a-steak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5197">
            <a:off x="5057131" y="3609865"/>
            <a:ext cx="3623944" cy="242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2714620"/>
            <a:ext cx="53578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Вода составляет 76% картофеля. Сколько килограммов воды в 35 кг картофеля?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786322"/>
            <a:ext cx="4329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0,76∙35=26,6 кг.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67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34" y="2000240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Задача 3: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Нужно приготовить 40 порций супа овощного, но нет свежей капусты, поступили сушеные  овощи. Ваши действия?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нужно взять 0,148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сушеной капусты.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5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профессии «Технолог общественного питания</a:t>
            </a:r>
            <a:endParaRPr lang="ru-RU" sz="4000" dirty="0"/>
          </a:p>
        </p:txBody>
      </p:sp>
      <p:pic>
        <p:nvPicPr>
          <p:cNvPr id="49156" name="Picture 4" descr="http://ruzkitsckaya.ru/wp-content/uploads/2016/12/%D0%BA%D0%B8%D1%82%D0%B0%D0%B9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473120"/>
            <a:ext cx="3188839" cy="211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24475"/>
          </a:xfrm>
        </p:spPr>
        <p:txBody>
          <a:bodyPr/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процентов студентов решили эти задачи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6820"/>
              </p:ext>
            </p:extLst>
          </p:nvPr>
        </p:nvGraphicFramePr>
        <p:xfrm>
          <a:off x="0" y="1484784"/>
          <a:ext cx="4968552" cy="329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468016195"/>
              </p:ext>
            </p:extLst>
          </p:nvPr>
        </p:nvGraphicFramePr>
        <p:xfrm>
          <a:off x="4500562" y="1500174"/>
          <a:ext cx="4896544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435923599"/>
              </p:ext>
            </p:extLst>
          </p:nvPr>
        </p:nvGraphicFramePr>
        <p:xfrm>
          <a:off x="1928794" y="3857628"/>
          <a:ext cx="5040560" cy="382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01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ru.convdocs.org/pars_docs/refs/40/39809/39809_html_m7cfa13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83732"/>
            <a:ext cx="3059832" cy="29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285992"/>
            <a:ext cx="8286808" cy="410445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в жизни математика не пригодится, а уж в профессии «Технолог общественного питания» тем более, но это не так.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994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95" y="0"/>
            <a:ext cx="9144000" cy="924475"/>
          </a:xfrm>
        </p:spPr>
        <p:txBody>
          <a:bodyPr/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ли математика в профессии «Технолог общественного питания»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3982557"/>
              </p:ext>
            </p:extLst>
          </p:nvPr>
        </p:nvGraphicFramePr>
        <p:xfrm>
          <a:off x="16380" y="1412776"/>
          <a:ext cx="441160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279566946"/>
              </p:ext>
            </p:extLst>
          </p:nvPr>
        </p:nvGraphicFramePr>
        <p:xfrm>
          <a:off x="4211960" y="1484784"/>
          <a:ext cx="4768933" cy="2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667837058"/>
              </p:ext>
            </p:extLst>
          </p:nvPr>
        </p:nvGraphicFramePr>
        <p:xfrm>
          <a:off x="2357422" y="3357562"/>
          <a:ext cx="4714908" cy="386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44009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3408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71678"/>
            <a:ext cx="8280920" cy="1645354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 математике необходимы во всех профессиях, в том числе и технологу. Но ее применение в жизни не заканчивается, математика формирует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повара  и матема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071942"/>
            <a:ext cx="5786414" cy="2386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304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повара  и матема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554" y="4071942"/>
            <a:ext cx="1899709" cy="2564608"/>
          </a:xfrm>
          <a:prstGeom prst="rect">
            <a:avLst/>
          </a:prstGeom>
          <a:noFill/>
        </p:spPr>
      </p:pic>
      <p:pic>
        <p:nvPicPr>
          <p:cNvPr id="6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332656"/>
            <a:ext cx="9144000" cy="677708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393016" cy="4051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пищи»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Богушева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математика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Р. Курант, Г.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Роббинс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«Технология продукции общественного питания» А.С. Ратушный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www.mangeshine.ru/dius-615-2.html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sov.opredelim.com/docs/137400/index-1226.html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9946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0609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424936" cy="1324744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Выяснить</a:t>
            </a:r>
            <a:r>
              <a:rPr lang="ru-RU" sz="3000" dirty="0" smtClean="0"/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математики в жизни человека и в профессии технолог общественного питания.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://www.college.tomsk.ru/Images/f23d031d-dab1-4a27-99cf-27c6572d9c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14752"/>
            <a:ext cx="4429156" cy="295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440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4" y="332656"/>
            <a:ext cx="9133453" cy="684728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857364"/>
            <a:ext cx="8429684" cy="20448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используют знания математики в жизни.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используют знания математики в профессии «Технолог общественного питания».</a:t>
            </a:r>
            <a:endParaRPr lang="ru-RU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8" descr="https://pohudenieyqym.ru/wp-content/uploads/617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929066"/>
            <a:ext cx="3857652" cy="275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9695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3408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857364"/>
            <a:ext cx="8358246" cy="122413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важная составляющая в любой профессии, также, как и для технолога.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http://seasone.ru/storage/episodes/500/s13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143248"/>
            <a:ext cx="60960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96534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57166"/>
            <a:ext cx="9144000" cy="677708"/>
          </a:xfrm>
          <a:prstGeom prst="rect">
            <a:avLst/>
          </a:prstGeom>
        </p:spPr>
        <p:txBody>
          <a:bodyPr/>
          <a:lstStyle>
            <a:lvl1pPr algn="ctr" defTabSz="652594" rtl="0" eaLnBrk="1" latinLnBrk="0" hangingPunct="1"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 и объект исследования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повара  и матема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2905132" cy="392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Объект: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Математика в кулинарии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598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8" y="332656"/>
            <a:ext cx="9136462" cy="764704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85926"/>
            <a:ext cx="8253418" cy="4873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жизни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«Технолог общественного питания»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профессии «Технолог общественного питания»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4338" name="Picture 2" descr="Картинки по запросу повара анимац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214686"/>
            <a:ext cx="19431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0960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357166"/>
            <a:ext cx="9144000" cy="924475"/>
          </a:xfrm>
          <a:prstGeom prst="rect">
            <a:avLst/>
          </a:prstGeom>
        </p:spPr>
        <p:txBody>
          <a:bodyPr/>
          <a:lstStyle>
            <a:lvl1pPr algn="ctr" defTabSz="652594" rtl="0" eaLnBrk="1" latinLnBrk="0" hangingPunct="1"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ли вы математику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8723796"/>
              </p:ext>
            </p:extLst>
          </p:nvPr>
        </p:nvGraphicFramePr>
        <p:xfrm>
          <a:off x="0" y="1500174"/>
          <a:ext cx="4706754" cy="320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588622122"/>
              </p:ext>
            </p:extLst>
          </p:nvPr>
        </p:nvGraphicFramePr>
        <p:xfrm>
          <a:off x="4429124" y="1500174"/>
          <a:ext cx="471487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767730082"/>
              </p:ext>
            </p:extLst>
          </p:nvPr>
        </p:nvGraphicFramePr>
        <p:xfrm>
          <a:off x="2000232" y="3571876"/>
          <a:ext cx="4929222" cy="400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85291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Graphic spid="9" grpId="0">
        <p:bldAsOne/>
      </p:bldGraphic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files.distrodoc.com/content/htmldoc/2015-08-31/518374/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68"/>
            <a:ext cx="9144000" cy="924475"/>
          </a:xfrm>
        </p:spPr>
        <p:txBody>
          <a:bodyPr/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Пригодится ли вам в жизни математика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1773784"/>
              </p:ext>
            </p:extLst>
          </p:nvPr>
        </p:nvGraphicFramePr>
        <p:xfrm>
          <a:off x="0" y="1500174"/>
          <a:ext cx="4354438" cy="319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329048412"/>
              </p:ext>
            </p:extLst>
          </p:nvPr>
        </p:nvGraphicFramePr>
        <p:xfrm>
          <a:off x="4499992" y="1500174"/>
          <a:ext cx="4644008" cy="33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608744516"/>
              </p:ext>
            </p:extLst>
          </p:nvPr>
        </p:nvGraphicFramePr>
        <p:xfrm>
          <a:off x="2285984" y="4071942"/>
          <a:ext cx="4680520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0784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  <p:bldGraphic spid="3" grpId="0">
        <p:bldAsOne/>
      </p:bldGraphic>
      <p:bldGraphic spid="3" grpId="1">
        <p:bldAsOne/>
      </p:bldGraphic>
    </p:bld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1706</TotalTime>
  <Words>494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Математика в профессии «Технолог общественного питания»</vt:lpstr>
      <vt:lpstr>Актуальность темы</vt:lpstr>
      <vt:lpstr>Цель исследования</vt:lpstr>
      <vt:lpstr>Задачи исследования</vt:lpstr>
      <vt:lpstr>Гипотеза</vt:lpstr>
      <vt:lpstr>Слайд 6</vt:lpstr>
      <vt:lpstr>План</vt:lpstr>
      <vt:lpstr>Слайд 8</vt:lpstr>
      <vt:lpstr>Пригодится ли вам в жизни математика?</vt:lpstr>
      <vt:lpstr>Профессия «Технолог общественного питания» </vt:lpstr>
      <vt:lpstr>Слайд 11</vt:lpstr>
      <vt:lpstr>Геометрия в математике</vt:lpstr>
      <vt:lpstr>А теперь вспомним геометрические фигуры: </vt:lpstr>
      <vt:lpstr>Слайд 14</vt:lpstr>
      <vt:lpstr>Геометрические фигуры в блюде</vt:lpstr>
      <vt:lpstr>Математика в профессии «Технолог общественного питания</vt:lpstr>
      <vt:lpstr>Математика в профессии «Технолог общественного питания</vt:lpstr>
      <vt:lpstr>Слайд 18</vt:lpstr>
      <vt:lpstr>Сколько процентов студентов решили эти задачи?</vt:lpstr>
      <vt:lpstr>Нужна ли математика в профессии «Технолог общественного питания»?</vt:lpstr>
      <vt:lpstr>Вывод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Макеева</dc:creator>
  <cp:lastModifiedBy>Студент</cp:lastModifiedBy>
  <cp:revision>185</cp:revision>
  <dcterms:created xsi:type="dcterms:W3CDTF">2016-03-23T15:46:02Z</dcterms:created>
  <dcterms:modified xsi:type="dcterms:W3CDTF">2017-04-10T12:29:33Z</dcterms:modified>
</cp:coreProperties>
</file>