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3" r:id="rId14"/>
    <p:sldId id="268" r:id="rId15"/>
    <p:sldId id="269" r:id="rId16"/>
    <p:sldId id="272" r:id="rId17"/>
    <p:sldId id="270" r:id="rId18"/>
    <p:sldId id="27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0000FF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28" autoAdjust="0"/>
  </p:normalViewPr>
  <p:slideViewPr>
    <p:cSldViewPr>
      <p:cViewPr>
        <p:scale>
          <a:sx n="80" d="100"/>
          <a:sy n="80" d="100"/>
        </p:scale>
        <p:origin x="-780" y="-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5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E77E6-41E8-41B0-800F-1D426A1A118E}" type="datetimeFigureOut">
              <a:rPr lang="ru-RU" smtClean="0"/>
              <a:t>12.04.2018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Юминова 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782C4-5636-4CF7-91CB-DF930FDB45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24450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359365-B015-4786-B6BE-873C4AC14ED8}" type="datetimeFigureOut">
              <a:rPr lang="ru-RU" smtClean="0"/>
              <a:pPr/>
              <a:t>12.04.2018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Юминова 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F54C9-D43B-481A-BAA2-C747C85B4BCA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680161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F54C9-D43B-481A-BAA2-C747C85B4BCA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Юминова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9400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Юминова 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FF54C9-D43B-481A-BAA2-C747C85B4BCA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3468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16.12.2017</a:t>
            </a: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муор№1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48BF5-9667-449E-9295-B6B97B1BBCE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16.12.2017</a:t>
            </a: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муор№1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48BF5-9667-449E-9295-B6B97B1BBCE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16.12.2017</a:t>
            </a: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муор№1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48BF5-9667-449E-9295-B6B97B1BBCE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16.12.2017</a:t>
            </a: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муор№1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48BF5-9667-449E-9295-B6B97B1BBCE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16.12.2017</a:t>
            </a: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муор№1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48BF5-9667-449E-9295-B6B97B1BBCE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16.12.2017</a:t>
            </a: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муор№1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48BF5-9667-449E-9295-B6B97B1BBCE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16.12.2017</a:t>
            </a:r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муор№1</a:t>
            </a: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48BF5-9667-449E-9295-B6B97B1BBCE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16.12.2017</a:t>
            </a:r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муор№1</a:t>
            </a:r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48BF5-9667-449E-9295-B6B97B1BBCE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16.12.2017</a:t>
            </a:r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муор№1</a:t>
            </a:r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48BF5-9667-449E-9295-B6B97B1BBCE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16.12.2017</a:t>
            </a: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муор№1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48BF5-9667-449E-9295-B6B97B1BBCE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16.12.2017</a:t>
            </a:r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муор№1</a:t>
            </a:r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48BF5-9667-449E-9295-B6B97B1BBCE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16.12.2017</a:t>
            </a:r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муор№1</a:t>
            </a:r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5E48BF5-9667-449E-9295-B6B97B1BBCE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Охрана растительного и животного мира </a:t>
            </a:r>
            <a:endParaRPr lang="ru-RU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Подзаголовок 1"/>
          <p:cNvSpPr>
            <a:spLocks noGrp="1"/>
          </p:cNvSpPr>
          <p:nvPr>
            <p:ph type="subTitle" idx="1"/>
          </p:nvPr>
        </p:nvSpPr>
        <p:spPr>
          <a:xfrm rot="10800000" flipV="1">
            <a:off x="5857884" y="5143512"/>
            <a:ext cx="3024336" cy="792088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Работу выполнила</a:t>
            </a:r>
          </a:p>
          <a:p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студентка группы  9ф-11</a:t>
            </a:r>
          </a:p>
          <a:p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Юминова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Елизавета</a:t>
            </a:r>
          </a:p>
        </p:txBody>
      </p:sp>
    </p:spTree>
    <p:extLst>
      <p:ext uri="{BB962C8B-B14F-4D97-AF65-F5344CB8AC3E}">
        <p14:creationId xmlns:p14="http://schemas.microsoft.com/office/powerpoint/2010/main" val="204862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4222" y="808987"/>
            <a:ext cx="8424936" cy="293407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Заповедники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участки поверхности суши или водного пространства , в пределах которых весь природный комплекс – растительность, животные, почва и т.п.- полностью и навечно изъят из хозяйственного использования и находится под охраной государства. В заповедниках ведется только научно-исследовательская работа. Многие заповедники первоначально были созданы для охраны отдельных исчезающих видов животных.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44624"/>
            <a:ext cx="73306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srgbClr val="EEECE1"/>
              </a:buClr>
            </a:pPr>
            <a:r>
              <a:rPr lang="ru-RU" sz="2400" b="1" u="sng" spc="30" dirty="0">
                <a:solidFill>
                  <a:prstClr val="white"/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Особо охраняемые природные территории (ООПТ) – заповедники , заказники и национальные парки.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16.12.2017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муор№1</a:t>
            </a:r>
            <a:endParaRPr lang="ru-RU" dirty="0"/>
          </a:p>
        </p:txBody>
      </p:sp>
      <p:pic>
        <p:nvPicPr>
          <p:cNvPr id="9" name="Picture 6" descr="http://www.8h.ru/images/articles/Trav/JmaOzUK-VG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32" y="2492896"/>
            <a:ext cx="3857652" cy="3333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 descr="http://pictoday.ru/wp-content/uploads/2015/01/zapoved_13-1024x683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58857" y="2397608"/>
            <a:ext cx="5141025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727087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260648"/>
            <a:ext cx="8284840" cy="404279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Заказники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охраняемые участки (наземные и водные),на которых при ограниченном использовании природных ресурсов охраняют промысловые виды растений и животных. Заказники служат для сбора лекарственных растений , грибов, ягод, спортивной охоты, рыбной ловли и организуются обычно сроком на 10 лет. Заказники существенно дополняют систему заповедников, обеспечивая сохранение богатства флоры и фауны той или иной страны.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2" y="2357430"/>
            <a:ext cx="4822068" cy="3214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16.12.2017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муор№1</a:t>
            </a:r>
            <a:endParaRPr lang="ru-RU" dirty="0"/>
          </a:p>
        </p:txBody>
      </p:sp>
      <p:pic>
        <p:nvPicPr>
          <p:cNvPr id="7" name="Picture 6" descr="http://www.b-port.com/mediafiles/items/2015/07/157005/413b502166cd8b60587ac8ccfd5d3784_XL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2357430"/>
            <a:ext cx="4357718" cy="3210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37793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1772816"/>
            <a:ext cx="8640960" cy="3942184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(природные) парки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охраняемые территории и акватории , на которых расположены природные комплексы , представляющие экологическую, историческую и эстетическую ценность. Первый в мире национальный парк-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Йеллоустонский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был организован в 1872 г. США. Здесь находится около 3 тысяч гейзеров, водопадов, озер, горных лесов с множеством уникальных видов животных и растений. В отличие от заповедников, часть площади национальных парков открыта для регулируемого посещения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72314"/>
            <a:ext cx="3434497" cy="2274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45024"/>
            <a:ext cx="3419567" cy="2274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631"/>
            <a:ext cx="5184576" cy="1584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16.12.2017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муор№1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4364279"/>
      </p:ext>
    </p:extLst>
  </p:cSld>
  <p:clrMapOvr>
    <a:masterClrMapping/>
  </p:clrMapOvr>
  <p:transition spd="slow">
    <p:strip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16.12.2017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муор№1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4805" y="2711019"/>
            <a:ext cx="2057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1983 году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6040" y="188640"/>
            <a:ext cx="398282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spc="3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</a:t>
            </a:r>
            <a:r>
              <a:rPr lang="ru-RU" sz="2000" spc="3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spc="3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природный) парк</a:t>
            </a:r>
          </a:p>
          <a:p>
            <a:pPr algn="ctr"/>
            <a:r>
              <a:rPr lang="ru-RU" sz="2000" spc="3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</a:t>
            </a:r>
          </a:p>
          <a:p>
            <a:pPr algn="ctr"/>
            <a:r>
              <a:rPr lang="ru-RU" sz="3200" b="1" spc="30" dirty="0" smtClean="0">
                <a:latin typeface="Gabriola" panose="04040605051002020D02" pitchFamily="82" charset="0"/>
                <a:cs typeface="Times New Roman" panose="02020603050405020304" pitchFamily="18" charset="0"/>
              </a:rPr>
              <a:t>Лосиный Остров</a:t>
            </a:r>
            <a:endParaRPr lang="ru-RU" sz="3200" b="1" dirty="0">
              <a:latin typeface="Gabriola" panose="04040605051002020D02" pitchFamily="8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97523" y="188640"/>
            <a:ext cx="405078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spc="3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</a:t>
            </a:r>
            <a:r>
              <a:rPr lang="ru-RU" sz="2000" spc="3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spc="3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природный) парк </a:t>
            </a:r>
          </a:p>
          <a:p>
            <a:pPr algn="ctr"/>
            <a:r>
              <a:rPr lang="ru-RU" sz="2000" spc="30" dirty="0" smtClean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</a:p>
          <a:p>
            <a:pPr algn="ctr"/>
            <a:r>
              <a:rPr lang="ru-RU" sz="3200" b="1" spc="30" dirty="0" err="1">
                <a:latin typeface="Gabriola" panose="04040605051002020D02" pitchFamily="82" charset="0"/>
                <a:cs typeface="Times New Roman" panose="02020603050405020304" pitchFamily="18" charset="0"/>
              </a:rPr>
              <a:t>Сенгилеевские</a:t>
            </a:r>
            <a:r>
              <a:rPr lang="ru-RU" sz="3200" b="1" spc="30" dirty="0">
                <a:latin typeface="Gabriola" panose="04040605051002020D02" pitchFamily="82" charset="0"/>
                <a:cs typeface="Times New Roman" panose="02020603050405020304" pitchFamily="18" charset="0"/>
              </a:rPr>
              <a:t> горы</a:t>
            </a:r>
            <a:endParaRPr lang="ru-RU" dirty="0"/>
          </a:p>
        </p:txBody>
      </p:sp>
      <p:pic>
        <p:nvPicPr>
          <p:cNvPr id="1026" name="Picture 2" descr="https://sun1-2.userapi.com/c841334/v841334027/3cfb7/3T_wrj8CBj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6" r="14277"/>
          <a:stretch/>
        </p:blipFill>
        <p:spPr bwMode="auto">
          <a:xfrm>
            <a:off x="172167" y="1423673"/>
            <a:ext cx="3811980" cy="1296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syl.ru/misc/i/ai/311016/174828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27" y="3080350"/>
            <a:ext cx="3837906" cy="2724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32040" y="2721382"/>
            <a:ext cx="3016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Постановление от 2017 года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0" name="Picture 6" descr="http://simbirsk.city/wp-content/uploads/2017/03/Sengileevskie-gory-2-e149010129786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t="25415" r="4196" b="25202"/>
          <a:stretch/>
        </p:blipFill>
        <p:spPr bwMode="auto">
          <a:xfrm>
            <a:off x="4464003" y="1368943"/>
            <a:ext cx="4310743" cy="1352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gorets-media.ru/uploads/images/vestisgor/2015/July/.thumbs/a3c0bcb413ffb8ba0c55455a9ec4ae32_1024_641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363" y="3105356"/>
            <a:ext cx="4313110" cy="2699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43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74638"/>
            <a:ext cx="6408712" cy="1143000"/>
          </a:xfrm>
        </p:spPr>
        <p:txBody>
          <a:bodyPr/>
          <a:lstStyle/>
          <a:p>
            <a:pPr algn="ctr"/>
            <a:r>
              <a:rPr lang="ru-RU" b="1" dirty="0" smtClean="0">
                <a:latin typeface="Gabriola" panose="04040605051002020D02" pitchFamily="82" charset="0"/>
                <a:cs typeface="Arial" panose="020B0604020202020204" pitchFamily="34" charset="0"/>
              </a:rPr>
              <a:t>Ботанические сады и зоологические парки</a:t>
            </a:r>
            <a:endParaRPr lang="ru-RU" b="1" dirty="0">
              <a:latin typeface="Gabriola" panose="04040605051002020D02" pitchFamily="82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556792"/>
            <a:ext cx="6480720" cy="41536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16.12.2017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муор№1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040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1608" y="836712"/>
            <a:ext cx="7924800" cy="316835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Ботанические сады и зоологические парки позволяют спасти отдельные исчезающие в природе виды организмов и тем самым сохранить генофонд живого вещества биосферы, ее биоразнообразие.</a:t>
            </a:r>
          </a:p>
          <a:p>
            <a:pPr marL="0" indent="0" algn="just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ботанические сады были основаны в Италии, а затем Германии, Франции, Швеции и Англии.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01275"/>
            <a:ext cx="3252792" cy="2771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053868"/>
            <a:ext cx="3600400" cy="2670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16.12.2017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муор№1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7193712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404664"/>
            <a:ext cx="82089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20000"/>
              </a:spcBef>
              <a:spcAft>
                <a:spcPts val="600"/>
              </a:spcAft>
              <a:buClr>
                <a:srgbClr val="EEECE1"/>
              </a:buClr>
            </a:pPr>
            <a:r>
              <a:rPr lang="ru-RU" spc="3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Главное предназначение </a:t>
            </a:r>
            <a:r>
              <a:rPr lang="ru-RU" spc="30" dirty="0">
                <a:solidFill>
                  <a:srgbClr val="1F497D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ботанических садов</a:t>
            </a:r>
            <a:r>
              <a:rPr lang="ru-RU" spc="3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заключается в ЗАЩИТЕ РАСТЕНИЙ, особенно тех редких экземпляров флоры, которые находятся под угрозой исчезновения. Именно это качество отличает ботанические сады от парков и прочих садов, где растения выращиваются исключительно для публичных развлечений, то есть для КРАСОТЫ.</a:t>
            </a:r>
          </a:p>
        </p:txBody>
      </p:sp>
      <p:pic>
        <p:nvPicPr>
          <p:cNvPr id="2050" name="Picture 2" descr="https://avatars.mds.yandex.net/get-pdb/69339/804e3cbe-5bf7-458e-a36a-7369bbdd6093/s1200?webp=fals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50"/>
          <a:stretch/>
        </p:blipFill>
        <p:spPr bwMode="auto">
          <a:xfrm>
            <a:off x="467544" y="2261898"/>
            <a:ext cx="3288029" cy="3275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tsarselo.ru/images/photos/8b7fdc8a7ffaa1e390d09886390e25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650" y="2261897"/>
            <a:ext cx="4928814" cy="3275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16.12.2017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муор№1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666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772816"/>
            <a:ext cx="8357334" cy="187220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Зоологический парк </a:t>
            </a:r>
            <a:r>
              <a:rPr lang="ru-RU" b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(зоопарк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учреждение для содержания животных в неволе с целью их демонстрации, сохранения, воспроизводства и изучения, в том числе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научного.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«Биологическому энциклопедическому словарю», зоопарк представляет собой научно-просветительское учреждение, в задачи которого входят демонстрация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разнообразия животного мира,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знаний о природе, пропаганда охраны животных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генофонда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редких и исчезающих видов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животных.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84954"/>
            <a:ext cx="3456384" cy="2333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0"/>
            <a:ext cx="2844742" cy="17956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158" y="3484954"/>
            <a:ext cx="3486843" cy="2333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16.12.2017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муор№1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1790087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b="1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Спасибо за внимание</a:t>
            </a:r>
            <a:endParaRPr lang="ru-RU" b="1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62" y="204825"/>
            <a:ext cx="3340534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208" y="260648"/>
            <a:ext cx="3675182" cy="24086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629" y="4037205"/>
            <a:ext cx="4896544" cy="2560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32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71462"/>
            <a:ext cx="9144000" cy="857256"/>
          </a:xfrm>
        </p:spPr>
        <p:txBody>
          <a:bodyPr/>
          <a:lstStyle/>
          <a:p>
            <a:pPr algn="ctr"/>
            <a:r>
              <a:rPr lang="ru-RU" sz="4800" b="1" dirty="0" smtClean="0">
                <a:latin typeface="Gabriola" panose="04040605051002020D02" pitchFamily="82" charset="0"/>
                <a:cs typeface="Shonar Bangla" panose="020B0502040204020203" pitchFamily="34" charset="0"/>
              </a:rPr>
              <a:t> ПРОБЛЕМЫ ОХРАНЫ ПРИРОДЫ  </a:t>
            </a:r>
            <a:endParaRPr lang="ru-RU" sz="4800" b="1" dirty="0">
              <a:latin typeface="Gabriola" panose="04040605051002020D02" pitchFamily="82" charset="0"/>
              <a:cs typeface="Shonar Bangla" panose="020B0502040204020203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785794"/>
            <a:ext cx="7358114" cy="4890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16.12.2017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муор№1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93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332656"/>
            <a:ext cx="7924800" cy="5382344"/>
          </a:xfrm>
        </p:spPr>
        <p:txBody>
          <a:bodyPr/>
          <a:lstStyle/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Охрана природы, в том числе растительного и животного мира нашей планеты , относиться к глобальным проблемам современности. Её решение требует объединенных усилий и совместных действий ученных, правительственных учреждений и общественных организаций на межгосударственном уровне. К охранным организациям относятся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: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435258"/>
            <a:ext cx="2016224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1048"/>
            <a:ext cx="1811370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185246"/>
            <a:ext cx="2016224" cy="2516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16.12.2017</a:t>
            </a:r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муор№1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50608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260648"/>
            <a:ext cx="7924800" cy="612068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000" b="1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МСОП совместно с </a:t>
            </a:r>
            <a:r>
              <a:rPr lang="en-US" sz="2000" b="1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WWF </a:t>
            </a:r>
            <a:r>
              <a:rPr lang="ru-RU" sz="2000" b="1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выработали « Всемирную стратегию охраны природы», основные принципы которые заключаются в следующем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Необходимо сохранить биоразнообразие современной биосферы нашей планеты, поскольку только в этом случае возможно дальнейшее устойчивое сосуществование природы и человечества на Земле.</a:t>
            </a:r>
          </a:p>
          <a:p>
            <a:pPr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Все виды организмов, явления живой и неживой природы имеют множественное значение и должны оцениваться с разных точек зрения. Следует учитывать потенциальную полезность и значимость каждого вида организма, того или иного природного явления для человека.</a:t>
            </a:r>
          </a:p>
          <a:p>
            <a:pPr>
              <a:buAutoNum type="arabicPeriod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Охрана одного объекта природы означает одновременную охрану других, тесно взаимосвязанных с ним объектов. Необходимо охранять всю совокупность образующих природу неживых и живых компонентов, т.е. подходить к делу охраны природы комплексно.</a:t>
            </a:r>
          </a:p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16.12.2017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муор№1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19302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443" y="1163917"/>
            <a:ext cx="7924800" cy="1143000"/>
          </a:xfrm>
        </p:spPr>
        <p:txBody>
          <a:bodyPr/>
          <a:lstStyle/>
          <a:p>
            <a:pPr lvl="0" algn="ctr">
              <a:spcBef>
                <a:spcPct val="20000"/>
              </a:spcBef>
              <a:spcAft>
                <a:spcPts val="600"/>
              </a:spcAft>
            </a:pPr>
            <a: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cap="none" spc="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cap="none" spc="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cap="none" spc="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cap="none" spc="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cap="none" spc="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cap="none" spc="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cap="none" spc="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cap="none" spc="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cap="none" spc="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cap="none" spc="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cap="none" spc="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cap="none" spc="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cap="none" spc="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cap="none" spc="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cap="none" spc="3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Охрана </a:t>
            </a:r>
            <a:r>
              <a:rPr lang="ru-RU" sz="2800" b="1" cap="none" spc="30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природы</a:t>
            </a:r>
            <a:r>
              <a:rPr lang="ru-RU" sz="2800" b="1" cap="none" spc="3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cap="none" spc="3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– это система мер, направленных на сохранение, рациональное использование и воспроизводство природных ресурсов Земли.</a:t>
            </a:r>
            <a:r>
              <a:rPr lang="ru-RU" sz="1700" b="1" cap="none" spc="3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700" b="1" cap="none" spc="3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16.12.2017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муор№1</a:t>
            </a:r>
            <a:endParaRPr lang="ru-RU" dirty="0"/>
          </a:p>
        </p:txBody>
      </p:sp>
      <p:pic>
        <p:nvPicPr>
          <p:cNvPr id="6" name="Picture 2" descr="http://julvius.org/wp-content/uploads/2017/07/faithe1-1024x874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071670" y="1735417"/>
            <a:ext cx="4786346" cy="4085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88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 dir="in"/>
      </p:transition>
    </mc:Choice>
    <mc:Fallback xmlns="">
      <p:transition spd="slow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214290"/>
            <a:ext cx="3536591" cy="46085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4027934" y="0"/>
            <a:ext cx="4802908" cy="864096"/>
          </a:xfrm>
        </p:spPr>
        <p:txBody>
          <a:bodyPr/>
          <a:lstStyle/>
          <a:p>
            <a:r>
              <a:rPr lang="ru-RU" sz="4800" b="1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Gabriola" panose="04040605051002020D02" pitchFamily="82" charset="0"/>
                <a:cs typeface="Arial" panose="020B0604020202020204" pitchFamily="34" charset="0"/>
              </a:rPr>
              <a:t>Красная книга</a:t>
            </a:r>
            <a:endParaRPr lang="ru-RU" sz="4800" b="1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Gabriola" panose="04040605051002020D02" pitchFamily="82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57620" y="857232"/>
            <a:ext cx="51435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редких и находящихся под угрозой исчезновения животных, растений и грибов.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026" name="Picture 2" descr="http://images.wildberries.ru/big/new/2090000/2091913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" b="2691"/>
          <a:stretch/>
        </p:blipFill>
        <p:spPr bwMode="auto">
          <a:xfrm>
            <a:off x="5512240" y="2137448"/>
            <a:ext cx="3488916" cy="4441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54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06164"/>
            <a:ext cx="8424936" cy="62031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Истребление человеком животных и растений , нарушение их мест обитания привели к тому, что многие из них стали редкими и нуждаются в охране. По инициативе МСОП в 1966 г. Впервые была издана Красная книга, включающая виды, подлежащие охране.</a:t>
            </a:r>
          </a:p>
          <a:p>
            <a:pPr marL="0" indent="0" algn="just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1800" b="1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Виды, подлежащие включению в Красную книгу , подразделяют на несколько категорий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1) Исчезающие виды, численность и ареал который сократились до критического уровня в результате истребления человеком, разрушения мест обитания или по другим причинам. </a:t>
            </a:r>
          </a:p>
          <a:p>
            <a:pPr algn="just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2) Сокращающиеся виды, численность и ареал который имеют тенденцию к уменьшению под действием антропогенных или других экологических факторов.</a:t>
            </a:r>
          </a:p>
          <a:p>
            <a:pPr marL="0" indent="0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96752"/>
            <a:ext cx="2664296" cy="23372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55681"/>
            <a:ext cx="3528392" cy="2358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16.12.2017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муор№1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23335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404664"/>
            <a:ext cx="7924800" cy="3384376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3) Редкие виды , численность и ареал которых дошли до низких величин по различным причинам.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4) Недостаточно изученные виды , о которых нет точных научных сведений , но есть основания считать , что они могут попасть в первые три категории.</a:t>
            </a:r>
          </a:p>
          <a:p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5) Восстановленные виды, которые в прошлом были в числе исчезающих, но благодаря принятым мерам доведены до уровня, гарантирующего их сохранность в природе. 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4225652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783" y="3212976"/>
            <a:ext cx="4091277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16.12.2017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муор№1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205029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Особо охраняемые природные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России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7331724" cy="40324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16.12.2017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муор№1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96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</TotalTime>
  <Words>771</Words>
  <Application>Microsoft Office PowerPoint</Application>
  <PresentationFormat>Экран (4:3)</PresentationFormat>
  <Paragraphs>81</Paragraphs>
  <Slides>18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Горизонт</vt:lpstr>
      <vt:lpstr>Охрана растительного и животного мира </vt:lpstr>
      <vt:lpstr> ПРОБЛЕМЫ ОХРАНЫ ПРИРОДЫ  </vt:lpstr>
      <vt:lpstr>Презентация PowerPoint</vt:lpstr>
      <vt:lpstr>Презентация PowerPoint</vt:lpstr>
      <vt:lpstr>                              Охрана природы – это система мер, направленных на сохранение, рациональное использование и воспроизводство природных ресурсов Земли. </vt:lpstr>
      <vt:lpstr>Красная книга</vt:lpstr>
      <vt:lpstr>Презентация PowerPoint</vt:lpstr>
      <vt:lpstr>Презентация PowerPoint</vt:lpstr>
      <vt:lpstr>Особо охраняемые природные территории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Ботанические сады и зоологические парки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Охрана растительного и животного мира</dc:title>
  <dc:creator>Учитель</dc:creator>
  <cp:lastModifiedBy>Учитель</cp:lastModifiedBy>
  <cp:revision>28</cp:revision>
  <dcterms:created xsi:type="dcterms:W3CDTF">2017-10-28T09:20:32Z</dcterms:created>
  <dcterms:modified xsi:type="dcterms:W3CDTF">2018-04-12T09:15:34Z</dcterms:modified>
</cp:coreProperties>
</file>