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371" r:id="rId2"/>
    <p:sldId id="372" r:id="rId3"/>
    <p:sldId id="257" r:id="rId4"/>
    <p:sldId id="258" r:id="rId5"/>
    <p:sldId id="259" r:id="rId6"/>
    <p:sldId id="263" r:id="rId7"/>
    <p:sldId id="333" r:id="rId8"/>
    <p:sldId id="334" r:id="rId9"/>
    <p:sldId id="335" r:id="rId10"/>
    <p:sldId id="336" r:id="rId11"/>
    <p:sldId id="337" r:id="rId12"/>
    <p:sldId id="338" r:id="rId13"/>
    <p:sldId id="265" r:id="rId14"/>
    <p:sldId id="266" r:id="rId15"/>
    <p:sldId id="267" r:id="rId16"/>
    <p:sldId id="268" r:id="rId17"/>
    <p:sldId id="270" r:id="rId18"/>
    <p:sldId id="274" r:id="rId19"/>
    <p:sldId id="339" r:id="rId20"/>
    <p:sldId id="340" r:id="rId21"/>
    <p:sldId id="341" r:id="rId22"/>
    <p:sldId id="276" r:id="rId23"/>
    <p:sldId id="277" r:id="rId24"/>
    <p:sldId id="278" r:id="rId25"/>
    <p:sldId id="279" r:id="rId26"/>
    <p:sldId id="280" r:id="rId27"/>
    <p:sldId id="281" r:id="rId28"/>
    <p:sldId id="282" r:id="rId29"/>
    <p:sldId id="342" r:id="rId30"/>
    <p:sldId id="286" r:id="rId31"/>
    <p:sldId id="287" r:id="rId32"/>
    <p:sldId id="288" r:id="rId33"/>
    <p:sldId id="289" r:id="rId34"/>
    <p:sldId id="291" r:id="rId35"/>
    <p:sldId id="343" r:id="rId36"/>
    <p:sldId id="344" r:id="rId37"/>
    <p:sldId id="345" r:id="rId38"/>
    <p:sldId id="346" r:id="rId39"/>
    <p:sldId id="347" r:id="rId40"/>
    <p:sldId id="292" r:id="rId41"/>
    <p:sldId id="294" r:id="rId42"/>
    <p:sldId id="295" r:id="rId43"/>
    <p:sldId id="296" r:id="rId44"/>
    <p:sldId id="297" r:id="rId45"/>
    <p:sldId id="299" r:id="rId46"/>
    <p:sldId id="348" r:id="rId47"/>
    <p:sldId id="349" r:id="rId48"/>
    <p:sldId id="351" r:id="rId49"/>
    <p:sldId id="350" r:id="rId50"/>
    <p:sldId id="300" r:id="rId51"/>
    <p:sldId id="301" r:id="rId52"/>
    <p:sldId id="302" r:id="rId53"/>
    <p:sldId id="303" r:id="rId54"/>
    <p:sldId id="305" r:id="rId55"/>
    <p:sldId id="354" r:id="rId56"/>
    <p:sldId id="355" r:id="rId57"/>
    <p:sldId id="306" r:id="rId58"/>
    <p:sldId id="308" r:id="rId59"/>
    <p:sldId id="370" r:id="rId60"/>
    <p:sldId id="309" r:id="rId61"/>
    <p:sldId id="312" r:id="rId62"/>
    <p:sldId id="357" r:id="rId63"/>
    <p:sldId id="358" r:id="rId64"/>
    <p:sldId id="359" r:id="rId65"/>
    <p:sldId id="360" r:id="rId66"/>
    <p:sldId id="313" r:id="rId67"/>
    <p:sldId id="314" r:id="rId68"/>
    <p:sldId id="315" r:id="rId69"/>
    <p:sldId id="319" r:id="rId70"/>
    <p:sldId id="362" r:id="rId71"/>
    <p:sldId id="361" r:id="rId72"/>
    <p:sldId id="363" r:id="rId73"/>
    <p:sldId id="364" r:id="rId74"/>
    <p:sldId id="320" r:id="rId75"/>
    <p:sldId id="321" r:id="rId76"/>
    <p:sldId id="322" r:id="rId77"/>
    <p:sldId id="323" r:id="rId78"/>
    <p:sldId id="326" r:id="rId79"/>
    <p:sldId id="365" r:id="rId80"/>
    <p:sldId id="366" r:id="rId81"/>
    <p:sldId id="367" r:id="rId82"/>
    <p:sldId id="368" r:id="rId83"/>
    <p:sldId id="369" r:id="rId84"/>
    <p:sldId id="327" r:id="rId85"/>
    <p:sldId id="328" r:id="rId86"/>
    <p:sldId id="331" r:id="rId87"/>
    <p:sldId id="332" r:id="rId8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5457E7C-F3BA-49B6-8CC2-73FD96D9B590}" type="datetimeFigureOut">
              <a:rPr lang="ru-RU" smtClean="0"/>
              <a:pPr/>
              <a:t>02.04.2018</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6F4A4E5-0150-4B30-9503-A9AECF706B4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5457E7C-F3BA-49B6-8CC2-73FD96D9B590}" type="datetimeFigureOut">
              <a:rPr lang="ru-RU" smtClean="0"/>
              <a:pPr/>
              <a:t>02.04.2018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6F4A4E5-0150-4B30-9503-A9AECF706B4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E5457E7C-F3BA-49B6-8CC2-73FD96D9B590}" type="datetimeFigureOut">
              <a:rPr lang="ru-RU" smtClean="0"/>
              <a:pPr/>
              <a:t>02.04.2018</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6F4A4E5-0150-4B30-9503-A9AECF706B46}"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Текст 2"/>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457E7C-F3BA-49B6-8CC2-73FD96D9B590}" type="datetimeFigureOut">
              <a:rPr lang="ru-RU" smtClean="0"/>
              <a:pPr/>
              <a:t>02.04.2018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F4A4E5-0150-4B30-9503-A9AECF706B4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5457E7C-F3BA-49B6-8CC2-73FD96D9B590}" type="datetimeFigureOut">
              <a:rPr lang="ru-RU" smtClean="0"/>
              <a:pPr/>
              <a:t>02.04.2018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6F4A4E5-0150-4B30-9503-A9AECF706B4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5457E7C-F3BA-49B6-8CC2-73FD96D9B590}" type="datetimeFigureOut">
              <a:rPr lang="ru-RU" smtClean="0"/>
              <a:pPr/>
              <a:t>02.04.2018</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46F4A4E5-0150-4B30-9503-A9AECF706B4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5457E7C-F3BA-49B6-8CC2-73FD96D9B590}" type="datetimeFigureOut">
              <a:rPr lang="ru-RU" smtClean="0"/>
              <a:pPr/>
              <a:t>02.04.2018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6F4A4E5-0150-4B30-9503-A9AECF706B4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5457E7C-F3BA-49B6-8CC2-73FD96D9B590}" type="datetimeFigureOut">
              <a:rPr lang="ru-RU" smtClean="0"/>
              <a:pPr/>
              <a:t>02.04.2018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6F4A4E5-0150-4B30-9503-A9AECF706B4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5457E7C-F3BA-49B6-8CC2-73FD96D9B590}" type="datetimeFigureOut">
              <a:rPr lang="ru-RU" smtClean="0"/>
              <a:pPr/>
              <a:t>02.04.2018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6F4A4E5-0150-4B30-9503-A9AECF706B4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E5457E7C-F3BA-49B6-8CC2-73FD96D9B590}" type="datetimeFigureOut">
              <a:rPr lang="ru-RU" smtClean="0"/>
              <a:pPr/>
              <a:t>02.04.2018</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46F4A4E5-0150-4B30-9503-A9AECF706B4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5457E7C-F3BA-49B6-8CC2-73FD96D9B590}" type="datetimeFigureOut">
              <a:rPr lang="ru-RU" smtClean="0"/>
              <a:pPr/>
              <a:t>02.04.2018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6F4A4E5-0150-4B30-9503-A9AECF706B4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E5457E7C-F3BA-49B6-8CC2-73FD96D9B590}" type="datetimeFigureOut">
              <a:rPr lang="ru-RU" smtClean="0"/>
              <a:pPr/>
              <a:t>02.04.2018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6F4A4E5-0150-4B30-9503-A9AECF706B46}"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5457E7C-F3BA-49B6-8CC2-73FD96D9B590}" type="datetimeFigureOut">
              <a:rPr lang="ru-RU" smtClean="0"/>
              <a:pPr/>
              <a:t>02.04.2018</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6F4A4E5-0150-4B30-9503-A9AECF706B4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Удивительное рядом </a:t>
            </a:r>
            <a:endParaRPr lang="ru-RU" dirty="0"/>
          </a:p>
        </p:txBody>
      </p:sp>
      <p:sp>
        <p:nvSpPr>
          <p:cNvPr id="3" name="Текст 2"/>
          <p:cNvSpPr>
            <a:spLocks noGrp="1"/>
          </p:cNvSpPr>
          <p:nvPr>
            <p:ph type="body" idx="1"/>
          </p:nvPr>
        </p:nvSpPr>
        <p:spPr>
          <a:xfrm>
            <a:off x="457200" y="3933056"/>
            <a:ext cx="7355160" cy="2522680"/>
          </a:xfrm>
        </p:spPr>
        <p:txBody>
          <a:bodyPr>
            <a:normAutofit/>
          </a:bodyPr>
          <a:lstStyle/>
          <a:p>
            <a:pPr algn="r">
              <a:buNone/>
            </a:pPr>
            <a:r>
              <a:rPr lang="ru-RU" sz="1800" smtClean="0"/>
              <a:t>Разработала:      Михайлова </a:t>
            </a:r>
            <a:endParaRPr lang="ru-RU" sz="1800" dirty="0" smtClean="0"/>
          </a:p>
          <a:p>
            <a:pPr algn="r">
              <a:buNone/>
            </a:pPr>
            <a:r>
              <a:rPr lang="ru-RU" sz="1800" dirty="0" smtClean="0"/>
              <a:t>Ксения Юрьевна</a:t>
            </a:r>
          </a:p>
          <a:p>
            <a:pPr algn="r">
              <a:buNone/>
            </a:pPr>
            <a:r>
              <a:rPr lang="ru-RU" sz="1800" dirty="0" smtClean="0"/>
              <a:t>Руководитель: </a:t>
            </a:r>
            <a:r>
              <a:rPr lang="ru-RU" sz="1800" dirty="0" err="1" smtClean="0"/>
              <a:t>Лаускайтене</a:t>
            </a:r>
            <a:r>
              <a:rPr lang="ru-RU" sz="1800" dirty="0" smtClean="0"/>
              <a:t> </a:t>
            </a:r>
            <a:endParaRPr lang="ru-RU" sz="1800" dirty="0" smtClean="0"/>
          </a:p>
          <a:p>
            <a:pPr algn="r">
              <a:buNone/>
            </a:pPr>
            <a:r>
              <a:rPr lang="ru-RU" sz="1800" dirty="0" smtClean="0"/>
              <a:t>Татьяна </a:t>
            </a:r>
            <a:r>
              <a:rPr lang="ru-RU" sz="1800" dirty="0" err="1" smtClean="0"/>
              <a:t>Руфиновна</a:t>
            </a:r>
            <a:endParaRPr lang="ru-RU" sz="1800" dirty="0" smtClean="0"/>
          </a:p>
          <a:p>
            <a:pPr algn="ctr">
              <a:buNone/>
            </a:pPr>
            <a:endParaRPr lang="ru-RU" sz="1800" dirty="0" smtClean="0"/>
          </a:p>
          <a:p>
            <a:pPr algn="ctr">
              <a:buNone/>
            </a:pPr>
            <a:endParaRPr lang="ru-RU" sz="1800" dirty="0" smtClean="0"/>
          </a:p>
          <a:p>
            <a:pPr algn="ctr">
              <a:buNone/>
            </a:pPr>
            <a:r>
              <a:rPr lang="ru-RU" sz="1800" dirty="0" smtClean="0"/>
              <a:t>2016 </a:t>
            </a:r>
            <a:r>
              <a:rPr lang="ru-RU" sz="1800" dirty="0" smtClean="0"/>
              <a:t>год</a:t>
            </a:r>
            <a:endParaRPr lang="ru-RU"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Рабочий стол\2009 ЛЮДА\Мои сканированные изображения\сканирование0072.jpg"/>
          <p:cNvPicPr>
            <a:picLocks noChangeAspect="1" noChangeArrowheads="1"/>
          </p:cNvPicPr>
          <p:nvPr/>
        </p:nvPicPr>
        <p:blipFill>
          <a:blip r:embed="rId2" cstate="print"/>
          <a:srcRect/>
          <a:stretch>
            <a:fillRect/>
          </a:stretch>
        </p:blipFill>
        <p:spPr bwMode="auto">
          <a:xfrm>
            <a:off x="0" y="0"/>
            <a:ext cx="81439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dmin\Рабочий стол\2009 ЛЮДА\Мои сканированные изображения\сканирование0073.jpg"/>
          <p:cNvPicPr>
            <a:picLocks noChangeAspect="1" noChangeArrowheads="1"/>
          </p:cNvPicPr>
          <p:nvPr/>
        </p:nvPicPr>
        <p:blipFill>
          <a:blip r:embed="rId2" cstate="print"/>
          <a:srcRect/>
          <a:stretch>
            <a:fillRect/>
          </a:stretch>
        </p:blipFill>
        <p:spPr bwMode="auto">
          <a:xfrm>
            <a:off x="0" y="0"/>
            <a:ext cx="81439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min\Рабочий стол\2009 ЛЮДА\Мои сканированные изображения\сканирование0076.jpg"/>
          <p:cNvPicPr>
            <a:picLocks noChangeAspect="1" noChangeArrowheads="1"/>
          </p:cNvPicPr>
          <p:nvPr/>
        </p:nvPicPr>
        <p:blipFill>
          <a:blip r:embed="rId2" cstate="print"/>
          <a:srcRect/>
          <a:stretch>
            <a:fillRect/>
          </a:stretch>
        </p:blipFill>
        <p:spPr bwMode="auto">
          <a:xfrm>
            <a:off x="0" y="0"/>
            <a:ext cx="8072461"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642938"/>
            <a:ext cx="7729538" cy="5786437"/>
          </a:xfrm>
        </p:spPr>
        <p:txBody>
          <a:bodyPr>
            <a:normAutofit/>
          </a:bodyPr>
          <a:lstStyle/>
          <a:p>
            <a:pPr algn="ctr">
              <a:buNone/>
            </a:pPr>
            <a:r>
              <a:rPr lang="ru-RU" baseline="0" dirty="0" err="1" smtClean="0">
                <a:latin typeface="Times New Roman"/>
              </a:rPr>
              <a:t>Джекфрут</a:t>
            </a:r>
            <a:r>
              <a:rPr lang="ru-RU" baseline="0" dirty="0" smtClean="0">
                <a:latin typeface="Times New Roman"/>
              </a:rPr>
              <a:t> – самый большой в мире плод, растущий на дереве. Вес его достигает 35кг, длина – 90см, а диаметр 50 см. снаружи плод зеленый, при созревании желтеет. Внутри он состоит из больших съедобных желтых долек, в которых находятся гладкие, овальные светло-коричневые семена. Семена – от 2 до 4см длиной и от 1,25 до 2см толщиной, белые и довольно хрупкие. В одном плоде их может быть от 100 до500 штук. Их всхожесть сохраняется не более трех-четырех дней. Полностью созревший плод снаружи пахнет гнилым луком и одеколоном, а его мякоть – бананом и ананасом.</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p:spPr>
        <p:txBody>
          <a:bodyPr>
            <a:normAutofit/>
          </a:bodyPr>
          <a:lstStyle/>
          <a:p>
            <a:pPr marR="0" rtl="0"/>
            <a:r>
              <a:rPr lang="ru-RU" baseline="0" dirty="0" smtClean="0">
                <a:latin typeface="Times New Roman"/>
              </a:rPr>
              <a:t>.</a:t>
            </a:r>
          </a:p>
        </p:txBody>
      </p:sp>
      <p:sp>
        <p:nvSpPr>
          <p:cNvPr id="3" name="Текст 2"/>
          <p:cNvSpPr>
            <a:spLocks noGrp="1"/>
          </p:cNvSpPr>
          <p:nvPr>
            <p:ph type="body" idx="4294967295"/>
          </p:nvPr>
        </p:nvSpPr>
        <p:spPr>
          <a:xfrm>
            <a:off x="0" y="500063"/>
            <a:ext cx="7800975" cy="5626100"/>
          </a:xfrm>
        </p:spPr>
        <p:txBody>
          <a:bodyPr>
            <a:normAutofit/>
          </a:bodyPr>
          <a:lstStyle/>
          <a:p>
            <a:pPr algn="ctr">
              <a:buNone/>
            </a:pPr>
            <a:r>
              <a:rPr lang="ru-RU" sz="2800" baseline="0" dirty="0" smtClean="0">
                <a:latin typeface="Times New Roman"/>
              </a:rPr>
              <a:t>     Когда фрукт созревает, кожура натягивается, становится упругой и издает едва различный аромат. Слишком сильный запах говорит о том, что </a:t>
            </a:r>
            <a:r>
              <a:rPr lang="ru-RU" sz="2800" baseline="0" dirty="0" err="1" smtClean="0">
                <a:latin typeface="Times New Roman"/>
              </a:rPr>
              <a:t>джекфрут</a:t>
            </a:r>
            <a:r>
              <a:rPr lang="ru-RU" sz="2800" baseline="0" dirty="0" smtClean="0">
                <a:latin typeface="Times New Roman"/>
              </a:rPr>
              <a:t> уже перезрел. После созревания плод быстро становится коричневым и портится. Незрелые плоды варят, и тушат. Их нарезают на куски, варят в посоленной воде до готовности и подают к столу. Единственный недостаток – обильный липкий латекс, который накапливается на посуде и руках, если их не смазать сначала кулинарным жиром</a:t>
            </a:r>
            <a:endParaRPr lang="ru-RU"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428625"/>
            <a:ext cx="8143875" cy="5697538"/>
          </a:xfrm>
        </p:spPr>
        <p:txBody>
          <a:bodyPr>
            <a:normAutofit/>
          </a:bodyPr>
          <a:lstStyle/>
          <a:p>
            <a:pPr algn="ctr">
              <a:buNone/>
            </a:pPr>
            <a:r>
              <a:rPr lang="ru-RU" sz="3200" baseline="0" dirty="0" smtClean="0">
                <a:latin typeface="Times New Roman"/>
              </a:rPr>
              <a:t>   Семена </a:t>
            </a:r>
            <a:r>
              <a:rPr lang="ru-RU" sz="3200" baseline="0" dirty="0" err="1" smtClean="0">
                <a:latin typeface="Times New Roman"/>
              </a:rPr>
              <a:t>джекфрута</a:t>
            </a:r>
            <a:r>
              <a:rPr lang="ru-RU" sz="3200" baseline="0" dirty="0" smtClean="0">
                <a:latin typeface="Times New Roman"/>
              </a:rPr>
              <a:t> также варят, жарят и едят, как каштаны. В Юго-Восточной Азии высушенные кусочки незрелого </a:t>
            </a:r>
            <a:r>
              <a:rPr lang="ru-RU" sz="3200" baseline="0" dirty="0" err="1" smtClean="0">
                <a:latin typeface="Times New Roman"/>
              </a:rPr>
              <a:t>джекфрута</a:t>
            </a:r>
            <a:r>
              <a:rPr lang="ru-RU" sz="3200" baseline="0" dirty="0" smtClean="0">
                <a:latin typeface="Times New Roman"/>
              </a:rPr>
              <a:t> продаются в магазинах. Спелые плоды </a:t>
            </a:r>
            <a:r>
              <a:rPr lang="ru-RU" sz="3200" baseline="0" dirty="0" err="1" smtClean="0">
                <a:latin typeface="Times New Roman"/>
              </a:rPr>
              <a:t>сбраживают</a:t>
            </a:r>
            <a:r>
              <a:rPr lang="ru-RU" sz="3200" baseline="0" dirty="0" smtClean="0">
                <a:latin typeface="Times New Roman"/>
              </a:rPr>
              <a:t>, дистиллируют, и из них изготавливают ликер. В Таиланде </a:t>
            </a:r>
            <a:r>
              <a:rPr lang="ru-RU" sz="3200" baseline="0" dirty="0" err="1" smtClean="0">
                <a:latin typeface="Times New Roman"/>
              </a:rPr>
              <a:t>джекфрут</a:t>
            </a:r>
            <a:r>
              <a:rPr lang="ru-RU" sz="3200" baseline="0" dirty="0" smtClean="0">
                <a:latin typeface="Times New Roman"/>
              </a:rPr>
              <a:t> добавляют в мороженое или кокосовое молоко. Семечки готовят отдельно и добавляют во многие блюда.</a:t>
            </a:r>
          </a:p>
          <a:p>
            <a:endParaRPr lang="ru-RU"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214313"/>
            <a:ext cx="7515225" cy="5911850"/>
          </a:xfrm>
        </p:spPr>
        <p:txBody>
          <a:bodyPr>
            <a:normAutofit lnSpcReduction="10000"/>
          </a:bodyPr>
          <a:lstStyle/>
          <a:p>
            <a:pPr algn="ctr">
              <a:buNone/>
            </a:pPr>
            <a:r>
              <a:rPr lang="ru-RU" sz="3200" baseline="0" dirty="0" smtClean="0">
                <a:latin typeface="Times New Roman"/>
              </a:rPr>
              <a:t>    А хлеб из плодов готовили так: брали плоды, чистили их, разрезали, заворачивали в банановые листья и зарывали землю в ямы. Мякоть плодов бродит, то не гниет. Затем ее извлекали и  жарили с кокосовыми маслом (в печи или на раскаленных камнях). Готовый продукт имеет вкус мякиша печеного хлеба, смешанного с картофелем. </a:t>
            </a:r>
          </a:p>
          <a:p>
            <a:pPr algn="ctr">
              <a:buNone/>
            </a:pPr>
            <a:endParaRPr lang="en-US" sz="3200" baseline="0" dirty="0" smtClean="0">
              <a:latin typeface="Times New Roman"/>
            </a:endParaRPr>
          </a:p>
          <a:p>
            <a:pPr algn="ctr">
              <a:buNone/>
            </a:pPr>
            <a:r>
              <a:rPr lang="ru-RU" sz="3200" baseline="0" dirty="0" smtClean="0">
                <a:latin typeface="Times New Roman"/>
              </a:rPr>
              <a:t>   Плоды </a:t>
            </a:r>
            <a:r>
              <a:rPr lang="ru-RU" sz="3200" baseline="0" dirty="0" err="1" smtClean="0">
                <a:latin typeface="Times New Roman"/>
              </a:rPr>
              <a:t>джекфрута</a:t>
            </a:r>
            <a:r>
              <a:rPr lang="ru-RU" sz="3200" baseline="0" dirty="0" smtClean="0">
                <a:latin typeface="Times New Roman"/>
              </a:rPr>
              <a:t> в Индии называют </a:t>
            </a:r>
          </a:p>
          <a:p>
            <a:pPr algn="ctr">
              <a:buNone/>
            </a:pPr>
            <a:r>
              <a:rPr lang="ru-RU" sz="3200" baseline="0" dirty="0" smtClean="0">
                <a:latin typeface="Times New Roman"/>
              </a:rPr>
              <a:t>«хлебом для бедных»</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642938"/>
            <a:ext cx="7729538" cy="5483225"/>
          </a:xfrm>
        </p:spPr>
        <p:txBody>
          <a:bodyPr>
            <a:normAutofit/>
          </a:bodyPr>
          <a:lstStyle/>
          <a:p>
            <a:pPr algn="ctr">
              <a:buNone/>
            </a:pPr>
            <a:r>
              <a:rPr lang="ru-RU" sz="3200" baseline="0" dirty="0" smtClean="0">
                <a:latin typeface="Times New Roman"/>
              </a:rPr>
              <a:t>    Хлебные деревья весьма продуктивны – каждое дает до 200 плодов в сезон, а плодоносить они начинают уже на третьем году роста. </a:t>
            </a:r>
          </a:p>
          <a:p>
            <a:pPr algn="ctr">
              <a:buNone/>
            </a:pPr>
            <a:endParaRPr lang="en-US" sz="3200" baseline="0" dirty="0" smtClean="0">
              <a:latin typeface="Times New Roman"/>
            </a:endParaRPr>
          </a:p>
          <a:p>
            <a:pPr algn="ctr">
              <a:buNone/>
            </a:pPr>
            <a:r>
              <a:rPr lang="ru-RU" sz="3200" baseline="0" dirty="0" smtClean="0">
                <a:latin typeface="Times New Roman"/>
              </a:rPr>
              <a:t>   Урожай одного 20- летнего дерева достаточен для питания 2-3 человек в течение года.</a:t>
            </a:r>
          </a:p>
          <a:p>
            <a:endParaRPr lang="ru-RU"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aseline="0" dirty="0" smtClean="0">
                <a:latin typeface="Times New Roman"/>
              </a:rPr>
              <a:t>Земляника и клубника…</a:t>
            </a:r>
            <a:br>
              <a:rPr lang="ru-RU" baseline="0" dirty="0" smtClean="0">
                <a:latin typeface="Times New Roman"/>
              </a:rPr>
            </a:br>
            <a:r>
              <a:rPr lang="ru-RU" baseline="0" dirty="0" smtClean="0">
                <a:latin typeface="Times New Roman"/>
              </a:rPr>
              <a:t>На дереве</a:t>
            </a:r>
          </a:p>
        </p:txBody>
      </p:sp>
      <p:sp>
        <p:nvSpPr>
          <p:cNvPr id="3" name="Текст 2"/>
          <p:cNvSpPr>
            <a:spLocks noGrp="1"/>
          </p:cNvSpPr>
          <p:nvPr>
            <p:ph type="body" idx="1"/>
          </p:nvPr>
        </p:nvSpPr>
        <p:spPr/>
        <p:txBody>
          <a:bodyPr>
            <a:normAutofit/>
          </a:bodyPr>
          <a:lstStyle/>
          <a:p>
            <a:pPr algn="ctr">
              <a:buNone/>
            </a:pPr>
            <a:r>
              <a:rPr lang="ru-RU" baseline="0" dirty="0" smtClean="0">
                <a:latin typeface="Times New Roman"/>
              </a:rPr>
              <a:t>   Приходилось ли вам лакомиться земляникой или клубникой, которые не с грядок собирают, а срывают с веток деревьев? Если нет, приезжайте на Черноморское побережье Кавказа или южный берег Крыма в октябре – ноябре и убедитесь сами, что такое возможно. По вкусу ягоды значительно отличаются от тех, которые собирают с обычных травянистых растений земляники и клубники, но внешне очень похожи на них.</a:t>
            </a:r>
          </a:p>
          <a:p>
            <a:pPr algn="ctr">
              <a:buNone/>
            </a:pPr>
            <a:r>
              <a:rPr lang="ru-RU" dirty="0" smtClean="0"/>
              <a:t> </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Admin\Рабочий стол\2009 ЛЮДА\Мои сканированные изображения\сканирование0080.jpg"/>
          <p:cNvPicPr>
            <a:picLocks noChangeAspect="1" noChangeArrowheads="1"/>
          </p:cNvPicPr>
          <p:nvPr/>
        </p:nvPicPr>
        <p:blipFill>
          <a:blip r:embed="rId2" cstate="print"/>
          <a:srcRect/>
          <a:stretch>
            <a:fillRect/>
          </a:stretch>
        </p:blipFill>
        <p:spPr bwMode="auto">
          <a:xfrm>
            <a:off x="0" y="0"/>
            <a:ext cx="81439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aseline="0" dirty="0" smtClean="0">
                <a:latin typeface="Times New Roman"/>
              </a:rPr>
              <a:t>Деревья</a:t>
            </a:r>
          </a:p>
        </p:txBody>
      </p:sp>
      <p:sp>
        <p:nvSpPr>
          <p:cNvPr id="3" name="Текст 2"/>
          <p:cNvSpPr>
            <a:spLocks noGrp="1"/>
          </p:cNvSpPr>
          <p:nvPr>
            <p:ph type="body" idx="1"/>
          </p:nvPr>
        </p:nvSpPr>
        <p:spPr/>
        <p:txBody>
          <a:bodyPr>
            <a:normAutofit/>
          </a:bodyPr>
          <a:lstStyle/>
          <a:p>
            <a:pPr algn="ctr">
              <a:buNone/>
            </a:pPr>
            <a:r>
              <a:rPr lang="ru-RU" sz="3600" baseline="0" dirty="0" smtClean="0">
                <a:latin typeface="Times New Roman"/>
              </a:rPr>
              <a:t>   относятся к высшим растениям. Жизнь людей неразрывно связана с растениями. От них зависит само существование человека. Растения обновляют воздух, делая его пригодным для дыхания; поглощают углекислый газ и выделяют кислород.</a:t>
            </a:r>
          </a:p>
          <a:p>
            <a:endParaRPr lang="ru-RU" sz="32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Admin\Рабочий стол\2009 ЛЮДА\Мои сканированные изображения\сканирование0079.jpg"/>
          <p:cNvPicPr>
            <a:picLocks noChangeAspect="1" noChangeArrowheads="1"/>
          </p:cNvPicPr>
          <p:nvPr/>
        </p:nvPicPr>
        <p:blipFill>
          <a:blip r:embed="rId2" cstate="print"/>
          <a:srcRect/>
          <a:stretch>
            <a:fillRect/>
          </a:stretch>
        </p:blipFill>
        <p:spPr bwMode="auto">
          <a:xfrm>
            <a:off x="0" y="0"/>
            <a:ext cx="8215338"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Admin\Рабочий стол\2009 ЛЮДА\Мои сканированные изображения\сканирование0078.jpg"/>
          <p:cNvPicPr>
            <a:picLocks noChangeAspect="1" noChangeArrowheads="1"/>
          </p:cNvPicPr>
          <p:nvPr/>
        </p:nvPicPr>
        <p:blipFill>
          <a:blip r:embed="rId2" cstate="print"/>
          <a:srcRect/>
          <a:stretch>
            <a:fillRect/>
          </a:stretch>
        </p:blipFill>
        <p:spPr bwMode="auto">
          <a:xfrm>
            <a:off x="0" y="0"/>
            <a:ext cx="8215337"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p:spPr>
        <p:txBody>
          <a:bodyPr/>
          <a:lstStyle/>
          <a:p>
            <a:pPr marR="0" algn="ctr" rtl="0"/>
            <a:r>
              <a:rPr lang="ru-RU" b="1" u="sng" baseline="0" dirty="0" smtClean="0">
                <a:latin typeface="Times New Roman"/>
              </a:rPr>
              <a:t>Земляничное    дерево </a:t>
            </a:r>
            <a:endParaRPr lang="en-US" b="1" u="sng" baseline="0" dirty="0" smtClean="0">
              <a:latin typeface="Times New Roman"/>
            </a:endParaRPr>
          </a:p>
        </p:txBody>
      </p:sp>
      <p:sp>
        <p:nvSpPr>
          <p:cNvPr id="3" name="Текст 2"/>
          <p:cNvSpPr>
            <a:spLocks noGrp="1"/>
          </p:cNvSpPr>
          <p:nvPr>
            <p:ph type="body" idx="4294967295"/>
          </p:nvPr>
        </p:nvSpPr>
        <p:spPr>
          <a:xfrm>
            <a:off x="0" y="1600200"/>
            <a:ext cx="8229600" cy="4525963"/>
          </a:xfrm>
        </p:spPr>
        <p:txBody>
          <a:bodyPr>
            <a:normAutofit fontScale="92500" lnSpcReduction="20000"/>
          </a:bodyPr>
          <a:lstStyle/>
          <a:p>
            <a:pPr algn="ctr">
              <a:buNone/>
            </a:pPr>
            <a:r>
              <a:rPr lang="ru-RU" baseline="0" dirty="0" smtClean="0">
                <a:latin typeface="Times New Roman"/>
              </a:rPr>
              <a:t>– далекий родственник нашему вереску, столь обычному в лесах и на прогалинах в средней полосе страны. Оба они принадлежат к одному семейству – вересковых. Но если вереск – небольшой кустик, то некоторые виды земляничного дерева вырастают до 30 метров. По гастрономическим соображениям нас интересует крупноплодный вид – вечнозеленое дерево высотой до 12 метров. Родом из Средиземноморья, оно хорошо акклиматизировалось на Черноморском побережье Кавказа и Крыма. Ярко-зеленые кожистые листья, оригинальные цветки, похожие на восковые колокольчики, и ягодообразные ярко-красные плоды до 2 сантиметров в диаметре придают земляничному дереву выразительную декоративность.</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714348" y="714356"/>
            <a:ext cx="7286676" cy="5411807"/>
          </a:xfrm>
        </p:spPr>
        <p:txBody>
          <a:bodyPr>
            <a:normAutofit/>
          </a:bodyPr>
          <a:lstStyle/>
          <a:p>
            <a:pPr algn="ctr">
              <a:buNone/>
            </a:pPr>
            <a:r>
              <a:rPr lang="ru-RU" sz="3200" baseline="0" dirty="0" smtClean="0">
                <a:latin typeface="Times New Roman"/>
              </a:rPr>
              <a:t>  Цветут растения в октябре –декабре, а в это же время следующего года из этих цветков разовьются плоды. Вот почему на веточках одновременно можно видеть и цветки, и плоды. По вкусу ягоды сладковатые, но без аромата, из них неплохое варенье получается.</a:t>
            </a:r>
          </a:p>
          <a:p>
            <a:endParaRPr lang="ru-RU"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404664"/>
            <a:ext cx="7239000" cy="6051072"/>
          </a:xfrm>
        </p:spPr>
        <p:txBody>
          <a:bodyPr>
            <a:normAutofit lnSpcReduction="10000"/>
          </a:bodyPr>
          <a:lstStyle/>
          <a:p>
            <a:pPr algn="ctr">
              <a:buNone/>
            </a:pPr>
            <a:r>
              <a:rPr lang="ru-RU" sz="3600" baseline="0" dirty="0" smtClean="0">
                <a:latin typeface="Times New Roman"/>
              </a:rPr>
              <a:t>   Второй вид- мелкоплодный земляничник. Дико растет на Кавказе и в Крыму. Особенно эффектно это дерево осенью, когда его стволы приобретают яркий кораллово-красный цвет. Летом верхние, мертвые, слои коры на стволе и ветвях отслаиваются и обнажают молодую кору, которая постепенно краснеет.</a:t>
            </a:r>
          </a:p>
          <a:p>
            <a:endParaRPr lang="ru-RU"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714375"/>
            <a:ext cx="7372350" cy="5411788"/>
          </a:xfrm>
        </p:spPr>
        <p:txBody>
          <a:bodyPr>
            <a:normAutofit/>
          </a:bodyPr>
          <a:lstStyle/>
          <a:p>
            <a:pPr algn="ctr">
              <a:buNone/>
            </a:pPr>
            <a:r>
              <a:rPr lang="ru-RU" sz="2800" baseline="0" dirty="0" smtClean="0">
                <a:latin typeface="Times New Roman"/>
              </a:rPr>
              <a:t>   Интересны и клубничные деревья – так в народе называют два вида, происходящие из Юго-Восточной Азии и относящиеся к разным </a:t>
            </a:r>
            <a:r>
              <a:rPr lang="ru-RU" sz="2800" baseline="0" dirty="0" err="1" smtClean="0">
                <a:latin typeface="Times New Roman"/>
              </a:rPr>
              <a:t>семейсвам</a:t>
            </a:r>
            <a:r>
              <a:rPr lang="ru-RU" sz="2800" baseline="0" dirty="0" smtClean="0">
                <a:latin typeface="Times New Roman"/>
              </a:rPr>
              <a:t>. </a:t>
            </a:r>
            <a:r>
              <a:rPr lang="ru-RU" sz="2800" baseline="0" dirty="0" err="1" smtClean="0">
                <a:latin typeface="Times New Roman"/>
              </a:rPr>
              <a:t>Кудрания</a:t>
            </a:r>
            <a:r>
              <a:rPr lang="ru-RU" sz="2800" baseline="0" dirty="0" smtClean="0">
                <a:latin typeface="Times New Roman"/>
              </a:rPr>
              <a:t> трехконечная из семейства молочайных – небольшое колючее листопадное дерево. Как и у шелковицы, ее листья служат кормом для шелковичного червя. Плоды, собранные в соплодия до 2,5 сантиметра в диаметре, ярко-оранжевые, съедобные. Правда, к их вкусу (довольно разному и порой жгучему) надо привыкнуть.</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571500"/>
            <a:ext cx="7443788" cy="5554663"/>
          </a:xfrm>
        </p:spPr>
        <p:txBody>
          <a:bodyPr>
            <a:normAutofit/>
          </a:bodyPr>
          <a:lstStyle/>
          <a:p>
            <a:pPr algn="ctr">
              <a:buNone/>
            </a:pPr>
            <a:r>
              <a:rPr lang="ru-RU" baseline="0" dirty="0" smtClean="0">
                <a:latin typeface="Times New Roman"/>
              </a:rPr>
              <a:t>    </a:t>
            </a:r>
            <a:r>
              <a:rPr lang="ru-RU" sz="2800" baseline="0" dirty="0" smtClean="0">
                <a:latin typeface="Times New Roman"/>
              </a:rPr>
              <a:t>Называют клубничным деревом и дерен головчатый из семейства дерновых, который принадлежит к тому же роду, что и кизил или дерен мужской. Дерен головчатый – небольшое вечнозеленое деревце или кустарник. Красив в период цветения: его каждое соцветие из мелких цветков окружено четырьмя розоватыми листочками. К октябрю созревают оранжево-красные соплодия до 3,5 сантиметров в диаметре. Они мясистые и приторно – сладкие, по виду напоминают клубнику.</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714375"/>
            <a:ext cx="7586663" cy="4857750"/>
          </a:xfrm>
        </p:spPr>
        <p:txBody>
          <a:bodyPr/>
          <a:lstStyle/>
          <a:p>
            <a:pPr algn="ctr">
              <a:buNone/>
            </a:pPr>
            <a:r>
              <a:rPr lang="ru-RU" sz="3600" baseline="0" dirty="0" smtClean="0">
                <a:latin typeface="Times New Roman"/>
              </a:rPr>
              <a:t>     Вот такие чудеса в природе. А что, может быть, барон </a:t>
            </a:r>
            <a:r>
              <a:rPr lang="ru-RU" sz="3600" baseline="0" dirty="0" err="1" smtClean="0">
                <a:latin typeface="Times New Roman"/>
              </a:rPr>
              <a:t>Мюнхаузен</a:t>
            </a:r>
            <a:r>
              <a:rPr lang="ru-RU" sz="3600" baseline="0" dirty="0" smtClean="0">
                <a:latin typeface="Times New Roman"/>
              </a:rPr>
              <a:t> был прав, когда говорил, что отдыхал в тени развесистых ветвей клюквы. Ведь в тени земляничного и клубничного деревьев вы действительно можете отдохнуть в знойный день.</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R="0" algn="ctr" rtl="0"/>
            <a:r>
              <a:rPr lang="ru-RU" b="1" u="sng" baseline="0" dirty="0" smtClean="0">
                <a:latin typeface="Times New Roman"/>
              </a:rPr>
              <a:t>«Шоколадное      дерево»</a:t>
            </a:r>
          </a:p>
        </p:txBody>
      </p:sp>
      <p:sp>
        <p:nvSpPr>
          <p:cNvPr id="3" name="Текст 2"/>
          <p:cNvSpPr>
            <a:spLocks noGrp="1"/>
          </p:cNvSpPr>
          <p:nvPr>
            <p:ph type="body" idx="1"/>
          </p:nvPr>
        </p:nvSpPr>
        <p:spPr/>
        <p:txBody>
          <a:bodyPr>
            <a:normAutofit fontScale="77500" lnSpcReduction="20000"/>
          </a:bodyPr>
          <a:lstStyle/>
          <a:p>
            <a:pPr>
              <a:buNone/>
            </a:pPr>
            <a:r>
              <a:rPr lang="ru-RU" dirty="0" smtClean="0">
                <a:latin typeface="Times New Roman"/>
              </a:rPr>
              <a:t>    </a:t>
            </a:r>
            <a:r>
              <a:rPr lang="ru-RU" baseline="0" dirty="0" smtClean="0">
                <a:latin typeface="Times New Roman"/>
              </a:rPr>
              <a:t>род </a:t>
            </a:r>
            <a:r>
              <a:rPr lang="ru-RU" baseline="0" dirty="0" err="1" smtClean="0">
                <a:latin typeface="Times New Roman"/>
              </a:rPr>
              <a:t>вечнозеленных</a:t>
            </a:r>
            <a:r>
              <a:rPr lang="ru-RU" baseline="0" dirty="0" smtClean="0">
                <a:latin typeface="Times New Roman"/>
              </a:rPr>
              <a:t> растений. Дерево растет в тропической Америке. Его высота 6-9м. Ствол прямой. Листья цельные, блестящие, </a:t>
            </a:r>
            <a:r>
              <a:rPr lang="ru-RU" baseline="0" dirty="0" err="1" smtClean="0">
                <a:latin typeface="Times New Roman"/>
              </a:rPr>
              <a:t>темнозеленные</a:t>
            </a:r>
            <a:r>
              <a:rPr lang="ru-RU" baseline="0" dirty="0" smtClean="0">
                <a:latin typeface="Times New Roman"/>
              </a:rPr>
              <a:t> длиной до 30 см, шириной до 10см. цветы мелкие, белые, желтые, или красноватые. Соцветия и плоды развиваются на стволе и крупных ветвях. Плод – фиолетовая, ярко-оранжевая, красная или серо-белая ягода (какао-бобы). Ширина 12см,длина 30см, масса 200-600гр. Внутри плода продольными рядами расположены 30-50 миндалевидных семян. Плоды идут на изготовление какао и шоколада. Цветет и плодоносит круглый год. На 10-м году наступает полная продуктивность. С 1 га получают до 2-ух тонн семян. Собранные семена сушат, дробят. При тонком измельчении получают тертое какао для изготовления масла какао (используют в кондитерской промышленности и медицине). Из жмыха семян получают порошок под названием – какао – идет на изготовление тонизирующего напитка.</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Admin\Рабочий стол\2009 ЛЮДА\Мои сканированные изображения\сканирование0081.jpg"/>
          <p:cNvPicPr>
            <a:picLocks noChangeAspect="1" noChangeArrowheads="1"/>
          </p:cNvPicPr>
          <p:nvPr/>
        </p:nvPicPr>
        <p:blipFill>
          <a:blip r:embed="rId2" cstate="print"/>
          <a:srcRect/>
          <a:stretch>
            <a:fillRect/>
          </a:stretch>
        </p:blipFill>
        <p:spPr bwMode="auto">
          <a:xfrm>
            <a:off x="0" y="1"/>
            <a:ext cx="8072462" cy="682303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aseline="0" dirty="0" smtClean="0">
                <a:latin typeface="Times New Roman"/>
              </a:rPr>
              <a:t>Растения</a:t>
            </a:r>
          </a:p>
        </p:txBody>
      </p:sp>
      <p:sp>
        <p:nvSpPr>
          <p:cNvPr id="3" name="Текст 2"/>
          <p:cNvSpPr>
            <a:spLocks noGrp="1"/>
          </p:cNvSpPr>
          <p:nvPr>
            <p:ph type="body" idx="1"/>
          </p:nvPr>
        </p:nvSpPr>
        <p:spPr/>
        <p:txBody>
          <a:bodyPr>
            <a:normAutofit fontScale="92500"/>
          </a:bodyPr>
          <a:lstStyle/>
          <a:p>
            <a:pPr algn="ctr">
              <a:buNone/>
            </a:pPr>
            <a:r>
              <a:rPr lang="ru-RU" baseline="0" dirty="0" smtClean="0">
                <a:latin typeface="Times New Roman"/>
              </a:rPr>
              <a:t>– </a:t>
            </a:r>
            <a:r>
              <a:rPr lang="ru-RU" sz="3200" baseline="0" dirty="0" smtClean="0">
                <a:latin typeface="Times New Roman"/>
              </a:rPr>
              <a:t>главный источник пищи для большинства животных. Овощи, фрукты, зелень, зерно, из которого получают крупы, макаронные изделия; растительное масло и мука – без этих продуктов питания не обходится ни один человек. Многие растения являются лекарственными; растения – источник строительных материалов; сырье для производства тканей и бумаги.</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u="sng" baseline="0" dirty="0" smtClean="0">
                <a:latin typeface="Times New Roman"/>
              </a:rPr>
              <a:t>«Коровье      дерево»</a:t>
            </a:r>
            <a:endParaRPr lang="ru-RU" baseline="0" dirty="0" smtClean="0">
              <a:latin typeface="Times New Roman"/>
            </a:endParaRPr>
          </a:p>
        </p:txBody>
      </p:sp>
      <p:sp>
        <p:nvSpPr>
          <p:cNvPr id="3" name="Текст 2"/>
          <p:cNvSpPr>
            <a:spLocks noGrp="1"/>
          </p:cNvSpPr>
          <p:nvPr>
            <p:ph type="body" idx="1"/>
          </p:nvPr>
        </p:nvSpPr>
        <p:spPr/>
        <p:txBody>
          <a:bodyPr>
            <a:normAutofit/>
          </a:bodyPr>
          <a:lstStyle/>
          <a:p>
            <a:pPr>
              <a:buNone/>
            </a:pPr>
            <a:r>
              <a:rPr lang="ru-RU" sz="4000" baseline="0" dirty="0" smtClean="0">
                <a:latin typeface="Times New Roman"/>
              </a:rPr>
              <a:t>    Молочное, или коровье дерево, растет в Южной Америке, в Коста-Рике, Эквадоре. И относится к семейству тутовых. </a:t>
            </a:r>
          </a:p>
          <a:p>
            <a:endParaRPr lang="ru-RU"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404664"/>
            <a:ext cx="8229600" cy="5721499"/>
          </a:xfrm>
        </p:spPr>
        <p:txBody>
          <a:bodyPr>
            <a:normAutofit lnSpcReduction="10000"/>
          </a:bodyPr>
          <a:lstStyle/>
          <a:p>
            <a:pPr algn="ctr">
              <a:buNone/>
            </a:pPr>
            <a:r>
              <a:rPr lang="ru-RU" baseline="0" dirty="0" smtClean="0">
                <a:latin typeface="Times New Roman"/>
              </a:rPr>
              <a:t>   </a:t>
            </a:r>
            <a:r>
              <a:rPr lang="ru-RU" sz="4000" baseline="0" dirty="0" smtClean="0">
                <a:latin typeface="Times New Roman"/>
              </a:rPr>
              <a:t>Высота его до 30 м. Листья кожистые и похожи на мелкие листья нашего домашнего фикуса. Из коры дерева, через специальные или случайные надрезы, выделяется густой сок, внешне похожий на коровье молоко и отличающийся от него по химическому составу совсем незначительно.</a:t>
            </a:r>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692696"/>
            <a:ext cx="8229600" cy="5433467"/>
          </a:xfrm>
        </p:spPr>
        <p:txBody>
          <a:bodyPr>
            <a:normAutofit lnSpcReduction="10000"/>
          </a:bodyPr>
          <a:lstStyle/>
          <a:p>
            <a:pPr>
              <a:buNone/>
            </a:pPr>
            <a:r>
              <a:rPr lang="ru-RU" sz="4000" baseline="0" dirty="0" smtClean="0">
                <a:latin typeface="Times New Roman"/>
              </a:rPr>
              <a:t>    Сок дерева не сворачивается при кипячении, но приобретает аромат свежего мяса, поджаренного на сале. На вкус сок горьковатый и если его разбавить водой и прокипятить, то неприятный привкус пропадет и сок пригоден в пищу, употребляется в место молока.</a:t>
            </a:r>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1600200"/>
            <a:ext cx="8229600" cy="4525963"/>
          </a:xfrm>
        </p:spPr>
        <p:txBody>
          <a:bodyPr/>
          <a:lstStyle/>
          <a:p>
            <a:pPr algn="ctr">
              <a:buNone/>
            </a:pPr>
            <a:r>
              <a:rPr lang="ru-RU" sz="3600" baseline="0" dirty="0" smtClean="0">
                <a:latin typeface="Times New Roman"/>
              </a:rPr>
              <a:t>    Каждое дерево может дать от 2 до 4 литров молока за одну «дойку». Богатое питательными веществами коровье дерево само не требует хороших почв и растет на самых бесплодных склонах </a:t>
            </a:r>
            <a:r>
              <a:rPr lang="ru-RU" sz="3600" baseline="0" dirty="0" err="1" smtClean="0">
                <a:latin typeface="Times New Roman"/>
              </a:rPr>
              <a:t>Кардильер</a:t>
            </a:r>
            <a:r>
              <a:rPr lang="ru-RU" sz="3600" baseline="0" dirty="0" smtClean="0">
                <a:latin typeface="Times New Roman"/>
              </a:rPr>
              <a:t>. Деревья «доят» по мере надобности в любое время года.</a:t>
            </a: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u="sng" baseline="0" dirty="0" smtClean="0">
                <a:latin typeface="Times New Roman"/>
              </a:rPr>
              <a:t>Бутылочные   деревья   или </a:t>
            </a:r>
            <a:r>
              <a:rPr lang="ru-RU" b="1" u="sng" baseline="0" dirty="0" err="1" smtClean="0">
                <a:latin typeface="Times New Roman"/>
              </a:rPr>
              <a:t>брахихитон</a:t>
            </a:r>
            <a:r>
              <a:rPr lang="ru-RU" b="1" u="sng" baseline="0" dirty="0" smtClean="0">
                <a:latin typeface="Times New Roman"/>
              </a:rPr>
              <a:t>      наскальный</a:t>
            </a:r>
            <a:endParaRPr lang="ru-RU" baseline="0" dirty="0" smtClean="0">
              <a:latin typeface="Times New Roman"/>
            </a:endParaRPr>
          </a:p>
        </p:txBody>
      </p:sp>
      <p:sp>
        <p:nvSpPr>
          <p:cNvPr id="3" name="Текст 2"/>
          <p:cNvSpPr>
            <a:spLocks noGrp="1"/>
          </p:cNvSpPr>
          <p:nvPr>
            <p:ph type="body" idx="1"/>
          </p:nvPr>
        </p:nvSpPr>
        <p:spPr>
          <a:xfrm>
            <a:off x="467544" y="1844824"/>
            <a:ext cx="7228656" cy="4610912"/>
          </a:xfrm>
        </p:spPr>
        <p:txBody>
          <a:bodyPr/>
          <a:lstStyle/>
          <a:p>
            <a:pPr>
              <a:buNone/>
            </a:pPr>
            <a:r>
              <a:rPr lang="ru-RU" baseline="0" dirty="0" smtClean="0">
                <a:latin typeface="Times New Roman"/>
              </a:rPr>
              <a:t>   </a:t>
            </a:r>
            <a:r>
              <a:rPr lang="ru-RU" sz="3200" baseline="0" dirty="0" smtClean="0">
                <a:latin typeface="Times New Roman"/>
              </a:rPr>
              <a:t>Строго говоря, одного – единственного дерева на свете нет. Так называют самые разные растения, способные хранить запас влаги в стволе. Классический пример – африканский баобаб. В настоящее время насчитывается несколько сотен видов этих деревьев, которые теперь известны нам как </a:t>
            </a:r>
            <a:r>
              <a:rPr lang="ru-RU" sz="3200" baseline="0" dirty="0" err="1" smtClean="0">
                <a:latin typeface="Times New Roman"/>
              </a:rPr>
              <a:t>бокарнеи</a:t>
            </a:r>
            <a:r>
              <a:rPr lang="ru-RU" sz="3200" baseline="0" dirty="0" smtClean="0">
                <a:latin typeface="Times New Roman"/>
              </a:rPr>
              <a:t>.</a:t>
            </a:r>
          </a:p>
          <a:p>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Admin\Рабочий стол\2009 ЛЮДА\Мои сканированные изображения\сканирование0082.jpg"/>
          <p:cNvPicPr>
            <a:picLocks noChangeAspect="1" noChangeArrowheads="1"/>
          </p:cNvPicPr>
          <p:nvPr/>
        </p:nvPicPr>
        <p:blipFill>
          <a:blip r:embed="rId2" cstate="print"/>
          <a:srcRect/>
          <a:stretch>
            <a:fillRect/>
          </a:stretch>
        </p:blipFill>
        <p:spPr bwMode="auto">
          <a:xfrm>
            <a:off x="0" y="0"/>
            <a:ext cx="8215338"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Admin\Рабочий стол\2009 ЛЮДА\Мои сканированные изображения\сканирование0083.jpg"/>
          <p:cNvPicPr>
            <a:picLocks noChangeAspect="1" noChangeArrowheads="1"/>
          </p:cNvPicPr>
          <p:nvPr/>
        </p:nvPicPr>
        <p:blipFill>
          <a:blip r:embed="rId2" cstate="print"/>
          <a:srcRect/>
          <a:stretch>
            <a:fillRect/>
          </a:stretch>
        </p:blipFill>
        <p:spPr bwMode="auto">
          <a:xfrm>
            <a:off x="0" y="0"/>
            <a:ext cx="8286776"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Admin\Рабочий стол\2009 ЛЮДА\Мои сканированные изображения\сканирование0084.jpg"/>
          <p:cNvPicPr>
            <a:picLocks noChangeAspect="1" noChangeArrowheads="1"/>
          </p:cNvPicPr>
          <p:nvPr/>
        </p:nvPicPr>
        <p:blipFill>
          <a:blip r:embed="rId2" cstate="print"/>
          <a:srcRect/>
          <a:stretch>
            <a:fillRect/>
          </a:stretch>
        </p:blipFill>
        <p:spPr bwMode="auto">
          <a:xfrm>
            <a:off x="0" y="0"/>
            <a:ext cx="8072462" cy="685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Admin\Рабочий стол\2009 ЛЮДА\Мои сканированные изображения\сканирование0085.jpg"/>
          <p:cNvPicPr>
            <a:picLocks noChangeAspect="1" noChangeArrowheads="1"/>
          </p:cNvPicPr>
          <p:nvPr/>
        </p:nvPicPr>
        <p:blipFill>
          <a:blip r:embed="rId2" cstate="print"/>
          <a:srcRect/>
          <a:stretch>
            <a:fillRect/>
          </a:stretch>
        </p:blipFill>
        <p:spPr bwMode="auto">
          <a:xfrm>
            <a:off x="0" y="0"/>
            <a:ext cx="8215338" cy="6858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Admin\Рабочий стол\2009 ЛЮДА\Мои сканированные изображения\сканирование0083.jpg"/>
          <p:cNvPicPr>
            <a:picLocks noChangeAspect="1" noChangeArrowheads="1"/>
          </p:cNvPicPr>
          <p:nvPr/>
        </p:nvPicPr>
        <p:blipFill>
          <a:blip r:embed="rId2" cstate="print"/>
          <a:srcRect/>
          <a:stretch>
            <a:fillRect/>
          </a:stretch>
        </p:blipFill>
        <p:spPr bwMode="auto">
          <a:xfrm>
            <a:off x="0" y="0"/>
            <a:ext cx="8215338"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785813"/>
            <a:ext cx="7443788" cy="5340350"/>
          </a:xfrm>
        </p:spPr>
        <p:txBody>
          <a:bodyPr>
            <a:normAutofit lnSpcReduction="10000"/>
          </a:bodyPr>
          <a:lstStyle/>
          <a:p>
            <a:pPr algn="ctr">
              <a:buNone/>
            </a:pPr>
            <a:r>
              <a:rPr lang="ru-RU" sz="3600" baseline="0" dirty="0" smtClean="0">
                <a:latin typeface="Times New Roman"/>
              </a:rPr>
              <a:t>   Однако помимо сугубо практического интереса, многие растения привлекают наше внимание своими любопытными особенностями. Среди растений свои карлики и великаны; одни из них имеют самые тяжелые плоды, а другие сладкие; из одних плодов вырабатывают кофе, из других – пекут хлеб и т.д.</a:t>
            </a:r>
          </a:p>
          <a:p>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188640"/>
            <a:ext cx="8229600" cy="5937523"/>
          </a:xfrm>
        </p:spPr>
        <p:txBody>
          <a:bodyPr/>
          <a:lstStyle/>
          <a:p>
            <a:pPr algn="ctr">
              <a:buNone/>
            </a:pPr>
            <a:r>
              <a:rPr lang="ru-RU" sz="4000" baseline="0" dirty="0" smtClean="0">
                <a:latin typeface="Times New Roman"/>
              </a:rPr>
              <a:t>   </a:t>
            </a:r>
            <a:r>
              <a:rPr lang="ru-RU" sz="4400" baseline="0" dirty="0" smtClean="0">
                <a:latin typeface="Times New Roman"/>
              </a:rPr>
              <a:t>Ареал произрастания</a:t>
            </a:r>
          </a:p>
          <a:p>
            <a:pPr algn="ctr">
              <a:buNone/>
            </a:pPr>
            <a:r>
              <a:rPr lang="ru-RU" sz="4400" baseline="0" dirty="0" smtClean="0">
                <a:latin typeface="Times New Roman"/>
              </a:rPr>
              <a:t> – США из местных названий </a:t>
            </a:r>
            <a:r>
              <a:rPr lang="ru-RU" sz="4400" baseline="0" dirty="0" err="1" smtClean="0">
                <a:latin typeface="Times New Roman"/>
              </a:rPr>
              <a:t>бокарнеи</a:t>
            </a:r>
            <a:r>
              <a:rPr lang="ru-RU" sz="4400" baseline="0" dirty="0" smtClean="0">
                <a:latin typeface="Times New Roman"/>
              </a:rPr>
              <a:t> – «слоновая нога». </a:t>
            </a:r>
          </a:p>
          <a:p>
            <a:pPr algn="ctr">
              <a:buNone/>
            </a:pPr>
            <a:r>
              <a:rPr lang="ru-RU" sz="4400" baseline="0" dirty="0" smtClean="0">
                <a:latin typeface="Times New Roman"/>
              </a:rPr>
              <a:t>Запасы воды хранятся в основании ствола.</a:t>
            </a:r>
          </a:p>
          <a:p>
            <a:pPr algn="ct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260648"/>
            <a:ext cx="8229600" cy="5865515"/>
          </a:xfrm>
        </p:spPr>
        <p:txBody>
          <a:bodyPr/>
          <a:lstStyle/>
          <a:p>
            <a:pPr algn="ctr">
              <a:buNone/>
            </a:pPr>
            <a:r>
              <a:rPr lang="ru-RU" sz="4000" baseline="0" dirty="0" smtClean="0">
                <a:latin typeface="Times New Roman"/>
              </a:rPr>
              <a:t>    В Австралии, в самых крупных сухих областях на севере штата </a:t>
            </a:r>
            <a:r>
              <a:rPr lang="ru-RU" sz="4000" baseline="0" dirty="0" err="1" smtClean="0">
                <a:latin typeface="Times New Roman"/>
              </a:rPr>
              <a:t>Квинсленд</a:t>
            </a:r>
            <a:r>
              <a:rPr lang="ru-RU" sz="4000" baseline="0" dirty="0" smtClean="0">
                <a:latin typeface="Times New Roman"/>
              </a:rPr>
              <a:t>. Растут бутылочные деревья. Они действительно похожи на бутылку и способны запасать воду в стволе, которую «пьют» в засушливый период. Эти деревья достигают 15м высоту и почти 2м в поперечнике.</a:t>
            </a:r>
          </a:p>
          <a:p>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260648"/>
            <a:ext cx="8229600" cy="6048672"/>
          </a:xfrm>
        </p:spPr>
        <p:txBody>
          <a:bodyPr>
            <a:normAutofit/>
          </a:bodyPr>
          <a:lstStyle/>
          <a:p>
            <a:pPr>
              <a:buNone/>
            </a:pPr>
            <a:r>
              <a:rPr lang="ru-RU" sz="3600" baseline="0" dirty="0" smtClean="0">
                <a:latin typeface="Times New Roman"/>
              </a:rPr>
              <a:t>      В «бутылке» </a:t>
            </a:r>
            <a:r>
              <a:rPr lang="ru-RU" sz="3600" baseline="0" dirty="0" err="1" smtClean="0">
                <a:latin typeface="Times New Roman"/>
              </a:rPr>
              <a:t>брахихитона</a:t>
            </a:r>
            <a:r>
              <a:rPr lang="ru-RU" sz="3600" baseline="0" dirty="0" smtClean="0">
                <a:latin typeface="Times New Roman"/>
              </a:rPr>
              <a:t> есть два отделения. В нижней части ствола между корой и древесиной находится резервуар, вмещающий значительное количество воды. Другой резервуар помещается в средней части ствола, однако в нем не вода, а большое количество сладковатого густого, как желе, сока, очень полезного и питательного.</a:t>
            </a:r>
          </a:p>
          <a:p>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116632"/>
            <a:ext cx="8229600" cy="6009531"/>
          </a:xfrm>
        </p:spPr>
        <p:txBody>
          <a:bodyPr>
            <a:normAutofit/>
          </a:bodyPr>
          <a:lstStyle/>
          <a:p>
            <a:pPr algn="ctr">
              <a:buNone/>
            </a:pPr>
            <a:r>
              <a:rPr lang="ru-RU" baseline="0" dirty="0" smtClean="0">
                <a:latin typeface="Times New Roman"/>
              </a:rPr>
              <a:t> </a:t>
            </a:r>
            <a:r>
              <a:rPr lang="ru-RU" sz="2800" baseline="0" dirty="0" err="1" smtClean="0">
                <a:latin typeface="Times New Roman"/>
              </a:rPr>
              <a:t>Брахихитон</a:t>
            </a:r>
            <a:r>
              <a:rPr lang="ru-RU" sz="2800" baseline="0" dirty="0" smtClean="0">
                <a:latin typeface="Times New Roman"/>
              </a:rPr>
              <a:t> можно вырастить как из семени, так и путем трансплантации. Во времена отбора семян необходимо надевать перчатки, так как внешнее покрытие семени снабжено ядовитыми волокнами. Перед посадкой семени не нужно производить никакой подготовки. Трансплантация также требует самой минимальной подготовительной обработки почвы. Бутылочное дерево способно жить без почвы в течении трех месяцев. Такая высочайшая степень выносливости позволяет транспортировать дерево из родного </a:t>
            </a:r>
            <a:r>
              <a:rPr lang="ru-RU" sz="2800" baseline="0" dirty="0" err="1" smtClean="0">
                <a:latin typeface="Times New Roman"/>
              </a:rPr>
              <a:t>Квинсленда</a:t>
            </a:r>
            <a:r>
              <a:rPr lang="ru-RU" sz="2800" baseline="0" dirty="0" smtClean="0">
                <a:latin typeface="Times New Roman"/>
              </a:rPr>
              <a:t> в самые разные уголки земного шара.</a:t>
            </a:r>
          </a:p>
          <a:p>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260648"/>
            <a:ext cx="8229600" cy="5865515"/>
          </a:xfrm>
        </p:spPr>
        <p:txBody>
          <a:bodyPr>
            <a:normAutofit/>
          </a:bodyPr>
          <a:lstStyle/>
          <a:p>
            <a:pPr algn="ctr">
              <a:buNone/>
            </a:pPr>
            <a:r>
              <a:rPr lang="ru-RU" baseline="0" dirty="0" smtClean="0">
                <a:latin typeface="Times New Roman"/>
              </a:rPr>
              <a:t>   </a:t>
            </a:r>
            <a:r>
              <a:rPr lang="ru-RU" sz="3200" baseline="0" dirty="0" smtClean="0">
                <a:latin typeface="Times New Roman"/>
              </a:rPr>
              <a:t>Австралийские аборигены издревле использовали бутылочное дерево  как резервуар с водой. Встретить такое дерево на своем пути в засушливом </a:t>
            </a:r>
            <a:r>
              <a:rPr lang="ru-RU" sz="3200" baseline="0" dirty="0" err="1" smtClean="0">
                <a:latin typeface="Times New Roman"/>
              </a:rPr>
              <a:t>Квинсленде</a:t>
            </a:r>
            <a:r>
              <a:rPr lang="ru-RU" sz="3200" baseline="0" dirty="0" smtClean="0">
                <a:latin typeface="Times New Roman"/>
              </a:rPr>
              <a:t> обозначало для них возможность утолить не только жажду, но и голод. Семена, корни, ствол и кора </a:t>
            </a:r>
            <a:r>
              <a:rPr lang="ru-RU" sz="3200" baseline="0" dirty="0" err="1" smtClean="0">
                <a:latin typeface="Times New Roman"/>
              </a:rPr>
              <a:t>брахихитона</a:t>
            </a:r>
            <a:r>
              <a:rPr lang="ru-RU" sz="3200" baseline="0" dirty="0" smtClean="0">
                <a:latin typeface="Times New Roman"/>
              </a:rPr>
              <a:t> традиционно употреблялись в пищу и людьми и животными. Также аборигены плели из волокнистого внутреннего слоя коры веревки и рыболовные сети.</a:t>
            </a:r>
          </a:p>
          <a:p>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u="sng" baseline="0" dirty="0" smtClean="0">
                <a:latin typeface="Times New Roman"/>
              </a:rPr>
              <a:t>Секвойя</a:t>
            </a:r>
            <a:endParaRPr lang="ru-RU" baseline="0" dirty="0" smtClean="0">
              <a:latin typeface="Times New Roman"/>
            </a:endParaRPr>
          </a:p>
        </p:txBody>
      </p:sp>
      <p:sp>
        <p:nvSpPr>
          <p:cNvPr id="3" name="Текст 2"/>
          <p:cNvSpPr>
            <a:spLocks noGrp="1"/>
          </p:cNvSpPr>
          <p:nvPr>
            <p:ph type="body" idx="1"/>
          </p:nvPr>
        </p:nvSpPr>
        <p:spPr/>
        <p:txBody>
          <a:bodyPr/>
          <a:lstStyle/>
          <a:p>
            <a:pPr>
              <a:buNone/>
            </a:pPr>
            <a:r>
              <a:rPr lang="ru-RU" sz="4000" baseline="0" dirty="0" smtClean="0">
                <a:latin typeface="Times New Roman"/>
              </a:rPr>
              <a:t>  </a:t>
            </a:r>
          </a:p>
          <a:p>
            <a:pPr algn="ctr">
              <a:buNone/>
            </a:pPr>
            <a:r>
              <a:rPr lang="ru-RU" sz="4000" baseline="0" dirty="0" smtClean="0">
                <a:latin typeface="Times New Roman"/>
              </a:rPr>
              <a:t> Это вечнозеленое дерево – великан, дерево - рекордсмен, чья крона устремлена высоко в небо.</a:t>
            </a:r>
          </a:p>
          <a:p>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Admin\Рабочий стол\2009 ЛЮДА\Мои сканированные изображения\сканирование0093.jpg"/>
          <p:cNvPicPr>
            <a:picLocks noChangeAspect="1" noChangeArrowheads="1"/>
          </p:cNvPicPr>
          <p:nvPr/>
        </p:nvPicPr>
        <p:blipFill>
          <a:blip r:embed="rId2" cstate="print"/>
          <a:srcRect/>
          <a:stretch>
            <a:fillRect/>
          </a:stretch>
        </p:blipFill>
        <p:spPr bwMode="auto">
          <a:xfrm>
            <a:off x="0" y="0"/>
            <a:ext cx="8215338" cy="6858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Admin\Рабочий стол\2009 ЛЮДА\Мои сканированные изображения\сканирование0097.jpg"/>
          <p:cNvPicPr>
            <a:picLocks noChangeAspect="1" noChangeArrowheads="1"/>
          </p:cNvPicPr>
          <p:nvPr/>
        </p:nvPicPr>
        <p:blipFill>
          <a:blip r:embed="rId2" cstate="print"/>
          <a:srcRect/>
          <a:stretch>
            <a:fillRect/>
          </a:stretch>
        </p:blipFill>
        <p:spPr bwMode="auto">
          <a:xfrm>
            <a:off x="0" y="0"/>
            <a:ext cx="8143900" cy="6858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Admin\Рабочий стол\2009 ЛЮДА\Мои сканированные изображения\сканирование0095.jpg"/>
          <p:cNvPicPr>
            <a:picLocks noChangeAspect="1" noChangeArrowheads="1"/>
          </p:cNvPicPr>
          <p:nvPr/>
        </p:nvPicPr>
        <p:blipFill>
          <a:blip r:embed="rId2" cstate="print"/>
          <a:srcRect/>
          <a:stretch>
            <a:fillRect/>
          </a:stretch>
        </p:blipFill>
        <p:spPr bwMode="auto">
          <a:xfrm>
            <a:off x="0" y="0"/>
            <a:ext cx="8072462" cy="6858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Admin\Рабочий стол\2009 ЛЮДА\Мои сканированные изображения\сканирование0091.jpg"/>
          <p:cNvPicPr>
            <a:picLocks noChangeAspect="1" noChangeArrowheads="1"/>
          </p:cNvPicPr>
          <p:nvPr/>
        </p:nvPicPr>
        <p:blipFill>
          <a:blip r:embed="rId2" cstate="print"/>
          <a:srcRect/>
          <a:stretch>
            <a:fillRect/>
          </a:stretch>
        </p:blipFill>
        <p:spPr bwMode="auto">
          <a:xfrm>
            <a:off x="0" y="0"/>
            <a:ext cx="8001023"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785813"/>
            <a:ext cx="7586663" cy="5340350"/>
          </a:xfrm>
        </p:spPr>
        <p:txBody>
          <a:bodyPr>
            <a:normAutofit lnSpcReduction="10000"/>
          </a:bodyPr>
          <a:lstStyle/>
          <a:p>
            <a:pPr algn="ctr">
              <a:buNone/>
            </a:pPr>
            <a:r>
              <a:rPr lang="ru-RU" sz="3200" baseline="0" dirty="0" smtClean="0">
                <a:latin typeface="Times New Roman"/>
              </a:rPr>
              <a:t>    Сегодня мы хотим рассказать вам о некоторых растениях. Одни растут рядом, а другие – в дальних странах. Рассказы от них не просто занимательны, они расширяют нам кругозор, демонстрируя удивительное разнообразие растительного мира нашей планеты, и поддерживают нашу способность удивляться дивным творением природы. Итак - начинаем наш рассказ</a:t>
            </a:r>
          </a:p>
          <a:p>
            <a:endParaRPr lang="ru-RU" sz="2800" baseline="0" dirty="0" smtClean="0">
              <a:latin typeface="Times New Roman"/>
            </a:endParaRPr>
          </a:p>
          <a:p>
            <a:endParaRPr lang="ru-R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404664"/>
            <a:ext cx="7239000" cy="5998766"/>
          </a:xfrm>
        </p:spPr>
        <p:txBody>
          <a:bodyPr>
            <a:normAutofit/>
          </a:bodyPr>
          <a:lstStyle/>
          <a:p>
            <a:pPr algn="ctr">
              <a:buNone/>
            </a:pPr>
            <a:r>
              <a:rPr lang="ru-RU" sz="4000" dirty="0" smtClean="0"/>
              <a:t>   Ее древесина имеет красноватую древесину, поэтому американцы называют это дерево – красным.</a:t>
            </a:r>
          </a:p>
          <a:p>
            <a:pPr algn="ctr"/>
            <a:endParaRPr lang="ru-RU" sz="4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928670"/>
            <a:ext cx="8229600" cy="5197493"/>
          </a:xfrm>
        </p:spPr>
        <p:txBody>
          <a:bodyPr/>
          <a:lstStyle/>
          <a:p>
            <a:pPr algn="ctr">
              <a:buNone/>
            </a:pPr>
            <a:r>
              <a:rPr lang="ru-RU" sz="2800" baseline="0" dirty="0" smtClean="0">
                <a:latin typeface="Times New Roman"/>
              </a:rPr>
              <a:t>   </a:t>
            </a:r>
            <a:r>
              <a:rPr lang="ru-RU" sz="3200" baseline="0" dirty="0" smtClean="0">
                <a:latin typeface="Times New Roman"/>
              </a:rPr>
              <a:t>Секвойя </a:t>
            </a:r>
            <a:r>
              <a:rPr lang="ru-RU" sz="3200" baseline="0" dirty="0" err="1" smtClean="0">
                <a:latin typeface="Times New Roman"/>
              </a:rPr>
              <a:t>дендрон</a:t>
            </a:r>
            <a:r>
              <a:rPr lang="ru-RU" sz="3200" baseline="0" dirty="0" smtClean="0">
                <a:latin typeface="Times New Roman"/>
              </a:rPr>
              <a:t> гигантский в просторечии часто называют гигантской секвойей или мамонтовым деревом за отдаленное сходство его свисающих ветвей с бивнями этих вымерших животных. Секвойи растут небольшими рощами; число таких рощ точно определено – их 72 и расположены они на склонах Сьерра-Невады на высотах от 1500 до 2500м над уровнем моря.</a:t>
            </a:r>
          </a:p>
          <a:p>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500042"/>
            <a:ext cx="8229600" cy="5626121"/>
          </a:xfrm>
        </p:spPr>
        <p:txBody>
          <a:bodyPr>
            <a:normAutofit fontScale="92500" lnSpcReduction="20000"/>
          </a:bodyPr>
          <a:lstStyle/>
          <a:p>
            <a:pPr>
              <a:buNone/>
            </a:pPr>
            <a:r>
              <a:rPr lang="ru-RU" baseline="0" dirty="0" smtClean="0">
                <a:latin typeface="Times New Roman"/>
              </a:rPr>
              <a:t>  Самые большие хвойные деревья свое название получили по имени вождя ирокезов Секвойи (1770-1843). Абсолютный рекорд высоты принадлежит Секвойи вечнозеленой, чья вершина может подниматься до 110м над землей. Стволы некоторых секвой не могут обхватить руками и 20 человек (</a:t>
            </a:r>
            <a:r>
              <a:rPr lang="en-US" baseline="0" dirty="0" smtClean="0">
                <a:latin typeface="Times New Roman"/>
              </a:rPr>
              <a:t>d</a:t>
            </a:r>
            <a:r>
              <a:rPr lang="ru-RU" baseline="0" dirty="0" smtClean="0">
                <a:latin typeface="Times New Roman"/>
              </a:rPr>
              <a:t> до 10 м). в основании ствола одного из таких гигантов был сделан тоннель, через который проезжал автомобиль. Гигантское дупло другой Секвойи американский охотник использовал как просторную избушку и три года жил в нем со всем своим имуществом. Возраст таких гигантских деревьев, по оценкам ученых, достигает до 3500 лет. Предел жизни для Секвойи не установлен. В 19 веке причиной гибели Секвой нередко становились люди. Они порой губили вековые деревья из «спортивного» любопытства. Американские первопроходцы рвали их динамитом, поскольку ни одна ручная пила не могла справиться с толстенными стволами.</a:t>
            </a:r>
          </a:p>
          <a:p>
            <a:endParaRPr lang="ru-RU"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500042"/>
            <a:ext cx="8229600" cy="5626121"/>
          </a:xfrm>
        </p:spPr>
        <p:txBody>
          <a:bodyPr>
            <a:normAutofit/>
          </a:bodyPr>
          <a:lstStyle/>
          <a:p>
            <a:pPr algn="ctr">
              <a:buNone/>
            </a:pPr>
            <a:r>
              <a:rPr lang="ru-RU" sz="3200" baseline="0" dirty="0" smtClean="0">
                <a:latin typeface="Times New Roman"/>
              </a:rPr>
              <a:t>    Как это не странно, у Секвойи весьма мелкие семена: четыре сотни имеют массу всего 1 грамм. Хвоинки у Секвойи мелкие, напоминают «чешуйки» можжевельника, а шишки напоминают шишки обычной сосны. Кора толстая – 30-60см. отдельные экземпляры на южном берегу Крыма, Черноморском побережье Кавказа и в Закарпатье. Древесина легкая, мягкая, не гниет. Используют: производство шпал, в строительстве и т.д.)</a:t>
            </a:r>
          </a:p>
          <a:p>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u="sng" baseline="0" dirty="0" smtClean="0">
                <a:latin typeface="Times New Roman"/>
              </a:rPr>
              <a:t>Сосна    сахарная</a:t>
            </a:r>
            <a:endParaRPr lang="ru-RU" baseline="0" dirty="0" smtClean="0">
              <a:latin typeface="Times New Roman"/>
            </a:endParaRPr>
          </a:p>
        </p:txBody>
      </p:sp>
      <p:sp>
        <p:nvSpPr>
          <p:cNvPr id="3" name="Текст 2"/>
          <p:cNvSpPr>
            <a:spLocks noGrp="1"/>
          </p:cNvSpPr>
          <p:nvPr>
            <p:ph type="body" idx="1"/>
          </p:nvPr>
        </p:nvSpPr>
        <p:spPr/>
        <p:txBody>
          <a:bodyPr/>
          <a:lstStyle/>
          <a:p>
            <a:pPr algn="ctr">
              <a:buNone/>
            </a:pPr>
            <a:r>
              <a:rPr lang="ru-RU" sz="4000" baseline="0" dirty="0" smtClean="0">
                <a:latin typeface="Times New Roman"/>
              </a:rPr>
              <a:t>   Дерево это – символ доброты, но в тоже время это могучее дерево с крупной шарообразной кроной на свободе. Русское дерево, ласкающее путника ароматом просмоленной древесины. </a:t>
            </a:r>
          </a:p>
          <a:p>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Admin\Рабочий стол\2009 ЛЮДА\Мои сканированные изображения\сканирование0101.jpg"/>
          <p:cNvPicPr>
            <a:picLocks noChangeAspect="1" noChangeArrowheads="1"/>
          </p:cNvPicPr>
          <p:nvPr/>
        </p:nvPicPr>
        <p:blipFill>
          <a:blip r:embed="rId2" cstate="print"/>
          <a:srcRect/>
          <a:stretch>
            <a:fillRect/>
          </a:stretch>
        </p:blipFill>
        <p:spPr bwMode="auto">
          <a:xfrm>
            <a:off x="0" y="-424242"/>
            <a:ext cx="8143900" cy="9902666"/>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Admin\Рабочий стол\2009 ЛЮДА\Мои сканированные изображения\сканирование0102.jpg"/>
          <p:cNvPicPr>
            <a:picLocks noChangeAspect="1" noChangeArrowheads="1"/>
          </p:cNvPicPr>
          <p:nvPr/>
        </p:nvPicPr>
        <p:blipFill>
          <a:blip r:embed="rId2" cstate="print"/>
          <a:srcRect/>
          <a:stretch>
            <a:fillRect/>
          </a:stretch>
        </p:blipFill>
        <p:spPr bwMode="auto">
          <a:xfrm>
            <a:off x="0" y="0"/>
            <a:ext cx="8072462" cy="6680942"/>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785794"/>
            <a:ext cx="8229600" cy="5340369"/>
          </a:xfrm>
        </p:spPr>
        <p:txBody>
          <a:bodyPr>
            <a:normAutofit/>
          </a:bodyPr>
          <a:lstStyle/>
          <a:p>
            <a:pPr algn="ctr">
              <a:buNone/>
            </a:pPr>
            <a:r>
              <a:rPr lang="ru-RU" sz="3200" baseline="0" dirty="0" smtClean="0">
                <a:latin typeface="Times New Roman"/>
              </a:rPr>
              <a:t>      </a:t>
            </a:r>
            <a:r>
              <a:rPr lang="ru-RU" sz="4000" baseline="0" dirty="0" smtClean="0">
                <a:latin typeface="Times New Roman"/>
              </a:rPr>
              <a:t>Певец русской природы И. Шишкин посвятил ей ряд картин, таких как «Лесные дали», «Корабельная роща», «на Севере диком» и другие.</a:t>
            </a:r>
            <a:endParaRPr lang="en-US" sz="4000" baseline="0" dirty="0" smtClean="0">
              <a:latin typeface="Times New Roman"/>
            </a:endParaRPr>
          </a:p>
          <a:p>
            <a:pPr>
              <a:buNone/>
            </a:pPr>
            <a:endParaRPr lang="ru-RU" sz="3200" baseline="0" dirty="0" smtClean="0">
              <a:latin typeface="Times New Roman"/>
            </a:endParaRPr>
          </a:p>
          <a:p>
            <a:endParaRPr lang="ru-RU" sz="3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428604"/>
            <a:ext cx="8229600" cy="5697559"/>
          </a:xfrm>
        </p:spPr>
        <p:txBody>
          <a:bodyPr>
            <a:normAutofit/>
          </a:bodyPr>
          <a:lstStyle/>
          <a:p>
            <a:pPr>
              <a:buNone/>
            </a:pPr>
            <a:r>
              <a:rPr lang="ru-RU" baseline="0" dirty="0" smtClean="0">
                <a:latin typeface="Times New Roman"/>
              </a:rPr>
              <a:t>  Но мало кто знает о ее заокеанской «сестре» - </a:t>
            </a:r>
            <a:r>
              <a:rPr lang="en-US" baseline="0" dirty="0" smtClean="0">
                <a:latin typeface="Times New Roman"/>
              </a:rPr>
              <a:t>C</a:t>
            </a:r>
            <a:r>
              <a:rPr lang="ru-RU" baseline="0" dirty="0" err="1" smtClean="0">
                <a:latin typeface="Times New Roman"/>
              </a:rPr>
              <a:t>осне</a:t>
            </a:r>
            <a:r>
              <a:rPr lang="ru-RU" baseline="0" dirty="0" smtClean="0">
                <a:latin typeface="Times New Roman"/>
              </a:rPr>
              <a:t> </a:t>
            </a:r>
            <a:r>
              <a:rPr lang="ru-RU" baseline="0" dirty="0" err="1" smtClean="0">
                <a:latin typeface="Times New Roman"/>
              </a:rPr>
              <a:t>Орегонской</a:t>
            </a:r>
            <a:r>
              <a:rPr lang="ru-RU" baseline="0" dirty="0" smtClean="0">
                <a:latin typeface="Times New Roman"/>
              </a:rPr>
              <a:t>, иначе ее называют Сахарной сосной. Растет она только в Новом Свете – на западе Северной Америке. В отличие от других сосен у нее нет смолы. Вместо нее из поврежденного ствола начинает течь сладковатый сок, который застывает на стволе крупными кусками (по цвету походят на канифоль). Сахарная сосна – рекордсменка дважды. Во-первых, это дерево считается самой крупной в мире сосной, высота ее достигает 80 метров; диаметр основания ствола – до 6м. Во-вторых, у сахарной сосны самые крупные в мире шишки. Их длина может достигать полуметра (зафиксирован рекорд-66см!)</a:t>
            </a:r>
          </a:p>
          <a:p>
            <a:endParaRPr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2009 ЛЮДА\Мои сканированные изображения\сканирование0103.jpg"/>
          <p:cNvPicPr>
            <a:picLocks noChangeAspect="1" noChangeArrowheads="1"/>
          </p:cNvPicPr>
          <p:nvPr/>
        </p:nvPicPr>
        <p:blipFill>
          <a:blip r:embed="rId2" cstate="print"/>
          <a:srcRect/>
          <a:stretch>
            <a:fillRect/>
          </a:stretch>
        </p:blipFill>
        <p:spPr bwMode="auto">
          <a:xfrm>
            <a:off x="0" y="0"/>
            <a:ext cx="8072462"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u="sng" baseline="0" dirty="0" smtClean="0">
                <a:latin typeface="Times New Roman"/>
              </a:rPr>
              <a:t>Хлебное   дерево </a:t>
            </a:r>
            <a:br>
              <a:rPr lang="ru-RU" b="1" u="sng" baseline="0" dirty="0" smtClean="0">
                <a:latin typeface="Times New Roman"/>
              </a:rPr>
            </a:br>
            <a:r>
              <a:rPr lang="ru-RU" b="1" u="sng" baseline="0" dirty="0" smtClean="0">
                <a:latin typeface="Times New Roman"/>
              </a:rPr>
              <a:t>или    </a:t>
            </a:r>
            <a:r>
              <a:rPr lang="ru-RU" b="1" u="sng" baseline="0" dirty="0" err="1" smtClean="0">
                <a:latin typeface="Times New Roman"/>
              </a:rPr>
              <a:t>джекфрут</a:t>
            </a:r>
            <a:r>
              <a:rPr lang="ru-RU" b="1" u="sng" baseline="0" dirty="0" smtClean="0">
                <a:latin typeface="Times New Roman"/>
              </a:rPr>
              <a:t>. </a:t>
            </a:r>
            <a:endParaRPr lang="ru-RU" baseline="0" dirty="0" smtClean="0">
              <a:latin typeface="Times New Roman"/>
            </a:endParaRPr>
          </a:p>
        </p:txBody>
      </p:sp>
      <p:sp>
        <p:nvSpPr>
          <p:cNvPr id="3" name="Текст 2"/>
          <p:cNvSpPr>
            <a:spLocks noGrp="1"/>
          </p:cNvSpPr>
          <p:nvPr>
            <p:ph type="body" idx="1"/>
          </p:nvPr>
        </p:nvSpPr>
        <p:spPr/>
        <p:txBody>
          <a:bodyPr/>
          <a:lstStyle/>
          <a:p>
            <a:pPr lvl="8" algn="ctr">
              <a:buNone/>
            </a:pPr>
            <a:r>
              <a:rPr lang="ru-RU" sz="2800" baseline="0" dirty="0" smtClean="0">
                <a:latin typeface="Times New Roman"/>
              </a:rPr>
              <a:t>Это дерево высотой 20-30м. их достаточно крупные цветки раскрываются прямо на стволе и опыляются по ночам летучими мышами.</a:t>
            </a:r>
          </a:p>
          <a:p>
            <a:pPr lvl="8" algn="ctr">
              <a:buNone/>
            </a:pPr>
            <a:endParaRPr lang="en-US" sz="2800" baseline="0" dirty="0" smtClean="0">
              <a:latin typeface="Times New Roman"/>
            </a:endParaRPr>
          </a:p>
          <a:p>
            <a:pPr>
              <a:buNone/>
            </a:pPr>
            <a:r>
              <a:rPr lang="ru-RU" baseline="0" dirty="0" smtClean="0">
                <a:latin typeface="Times New Roman"/>
              </a:rPr>
              <a:t>    </a:t>
            </a:r>
            <a:r>
              <a:rPr lang="ru-RU" sz="3200" baseline="0" dirty="0" smtClean="0">
                <a:latin typeface="Times New Roman"/>
              </a:rPr>
              <a:t>Плоды созревают достаточно долго – 3-8 месяцев. Свешиваются они прямо со ствола дерева этакими огромными «дулями». </a:t>
            </a:r>
            <a:endParaRPr lang="ru-RU" sz="3200" dirty="0" smtClean="0"/>
          </a:p>
          <a:p>
            <a:endParaRPr lang="ru-RU" baseline="0" dirty="0" smtClean="0">
              <a:latin typeface="Times New Roman"/>
            </a:endParaRPr>
          </a:p>
          <a:p>
            <a:endParaRPr lang="ru-R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714356"/>
            <a:ext cx="8229600" cy="5411807"/>
          </a:xfrm>
        </p:spPr>
        <p:txBody>
          <a:bodyPr/>
          <a:lstStyle/>
          <a:p>
            <a:pPr algn="ctr">
              <a:buNone/>
            </a:pPr>
            <a:r>
              <a:rPr lang="ru-RU" sz="3200" baseline="0" dirty="0" smtClean="0">
                <a:latin typeface="Times New Roman"/>
              </a:rPr>
              <a:t>   Несмотря на огромный размер шишек, семена Сахарной сосны не так уж и велики. Зато вполне съедобны. Шишки висят в кроне сахарных сосен достаточно высоко – в 60-70 метрах от земли.</a:t>
            </a:r>
          </a:p>
          <a:p>
            <a:endParaRPr lang="ru-R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7239000" cy="1143000"/>
          </a:xfrm>
        </p:spPr>
        <p:txBody>
          <a:bodyPr>
            <a:normAutofit/>
          </a:bodyPr>
          <a:lstStyle/>
          <a:p>
            <a:pPr algn="ctr"/>
            <a:r>
              <a:rPr lang="ru-RU" b="1" u="sng" baseline="0" dirty="0" smtClean="0">
                <a:latin typeface="Times New Roman"/>
              </a:rPr>
              <a:t>Инжир </a:t>
            </a:r>
            <a:endParaRPr lang="ru-RU" baseline="0" dirty="0" smtClean="0">
              <a:latin typeface="Times New Roman"/>
            </a:endParaRPr>
          </a:p>
        </p:txBody>
      </p:sp>
      <p:sp>
        <p:nvSpPr>
          <p:cNvPr id="3" name="Текст 2"/>
          <p:cNvSpPr>
            <a:spLocks noGrp="1"/>
          </p:cNvSpPr>
          <p:nvPr>
            <p:ph type="body" idx="1"/>
          </p:nvPr>
        </p:nvSpPr>
        <p:spPr>
          <a:xfrm>
            <a:off x="457200" y="2071678"/>
            <a:ext cx="7239000" cy="4384058"/>
          </a:xfrm>
        </p:spPr>
        <p:txBody>
          <a:bodyPr>
            <a:normAutofit/>
          </a:bodyPr>
          <a:lstStyle/>
          <a:p>
            <a:pPr algn="ctr">
              <a:buNone/>
            </a:pPr>
            <a:r>
              <a:rPr lang="ru-RU" sz="3200" baseline="0" dirty="0" smtClean="0">
                <a:latin typeface="Times New Roman"/>
              </a:rPr>
              <a:t>    Инжир называют по-разному: и смоковницей, и фиговым деревом, и просто фигой. Инжир приходится родственником знаменитому баньяну – оба фикусы!</a:t>
            </a:r>
          </a:p>
          <a:p>
            <a:endParaRPr lang="ru-RU" sz="32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Admin\Рабочий стол\2009 ЛЮДА\Мои сканированные изображения\сканирование0109.jpg"/>
          <p:cNvPicPr>
            <a:picLocks noChangeAspect="1" noChangeArrowheads="1"/>
          </p:cNvPicPr>
          <p:nvPr/>
        </p:nvPicPr>
        <p:blipFill>
          <a:blip r:embed="rId2" cstate="print"/>
          <a:srcRect/>
          <a:stretch>
            <a:fillRect/>
          </a:stretch>
        </p:blipFill>
        <p:spPr bwMode="auto">
          <a:xfrm>
            <a:off x="0" y="30162"/>
            <a:ext cx="8501091" cy="6827838"/>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Admin\Рабочий стол\2009 ЛЮДА\Мои сканированные изображения\сканирование0110.jpg"/>
          <p:cNvPicPr>
            <a:picLocks noChangeAspect="1" noChangeArrowheads="1"/>
          </p:cNvPicPr>
          <p:nvPr/>
        </p:nvPicPr>
        <p:blipFill>
          <a:blip r:embed="rId2" cstate="print"/>
          <a:srcRect/>
          <a:stretch>
            <a:fillRect/>
          </a:stretch>
        </p:blipFill>
        <p:spPr bwMode="auto">
          <a:xfrm>
            <a:off x="0" y="0"/>
            <a:ext cx="8001024" cy="68580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Admin\Рабочий стол\2009 ЛЮДА\Мои сканированные изображения\сканирование0111.jpg"/>
          <p:cNvPicPr>
            <a:picLocks noChangeAspect="1" noChangeArrowheads="1"/>
          </p:cNvPicPr>
          <p:nvPr/>
        </p:nvPicPr>
        <p:blipFill>
          <a:blip r:embed="rId2" cstate="print"/>
          <a:srcRect/>
          <a:stretch>
            <a:fillRect/>
          </a:stretch>
        </p:blipFill>
        <p:spPr bwMode="auto">
          <a:xfrm>
            <a:off x="0" y="0"/>
            <a:ext cx="8215338" cy="68580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Admin\Рабочий стол\2009 ЛЮДА\Мои сканированные изображения\сканирование0112.jpg"/>
          <p:cNvPicPr>
            <a:picLocks noChangeAspect="1" noChangeArrowheads="1"/>
          </p:cNvPicPr>
          <p:nvPr/>
        </p:nvPicPr>
        <p:blipFill>
          <a:blip r:embed="rId2" cstate="print"/>
          <a:srcRect/>
          <a:stretch>
            <a:fillRect/>
          </a:stretch>
        </p:blipFill>
        <p:spPr bwMode="auto">
          <a:xfrm>
            <a:off x="0" y="1"/>
            <a:ext cx="8001024" cy="68580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785794"/>
            <a:ext cx="8229600" cy="5340369"/>
          </a:xfrm>
        </p:spPr>
        <p:txBody>
          <a:bodyPr>
            <a:normAutofit/>
          </a:bodyPr>
          <a:lstStyle/>
          <a:p>
            <a:pPr algn="ctr">
              <a:buNone/>
            </a:pPr>
            <a:r>
              <a:rPr lang="ru-RU" sz="3200" baseline="0" dirty="0" smtClean="0">
                <a:latin typeface="Times New Roman"/>
              </a:rPr>
              <a:t>  Инжир не слишком высок (6-9м), зато раскидист. Крона густая, ствол кривой и разветвленный. Листья довольно крупные, длиной до 25см, имеют пальчатую форму; долей обычно 3 или5. Инжир одно из самых древних окультуренных растений. При раскопках поселения времен неолита в Иордании археологи обнаружили окаменевшие фиги – возраст и был определен – 11 тыс. лет!</a:t>
            </a:r>
          </a:p>
          <a:p>
            <a:endParaRPr lang="ru-RU"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normAutofit/>
          </a:bodyPr>
          <a:lstStyle/>
          <a:p>
            <a:pPr>
              <a:buNone/>
            </a:pPr>
            <a:r>
              <a:rPr lang="ru-RU" sz="4400" baseline="0" dirty="0" smtClean="0">
                <a:latin typeface="Times New Roman"/>
              </a:rPr>
              <a:t>    Инжир к почвам не прихотлив. Живет до 50-60лет. Встречается и патриархи – 300 летние</a:t>
            </a:r>
            <a:endParaRPr lang="ru-RU" sz="4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95536" y="404664"/>
            <a:ext cx="7300664" cy="6051072"/>
          </a:xfrm>
        </p:spPr>
        <p:txBody>
          <a:bodyPr>
            <a:normAutofit/>
          </a:bodyPr>
          <a:lstStyle/>
          <a:p>
            <a:pPr algn="ctr">
              <a:buNone/>
            </a:pPr>
            <a:r>
              <a:rPr lang="ru-RU" baseline="0" dirty="0" smtClean="0">
                <a:latin typeface="Times New Roman"/>
              </a:rPr>
              <a:t>   Когда мы лакомимся фигами, то едим сильно разросшиеся цветоложе. Сами же цветки очень мелкие, диаметром не более 1мм и находятся они на внутренней поверхности этого цветоложа. Иными словами – внутри съедобного плода! Опыляют цветки крошечные, практически невидимые невооруженным глазом осы (</a:t>
            </a:r>
            <a:r>
              <a:rPr lang="ru-RU" baseline="0" dirty="0" err="1" smtClean="0">
                <a:latin typeface="Times New Roman"/>
              </a:rPr>
              <a:t>бластофаги</a:t>
            </a:r>
            <a:r>
              <a:rPr lang="ru-RU" baseline="0" dirty="0" smtClean="0">
                <a:latin typeface="Times New Roman"/>
              </a:rPr>
              <a:t>). Чем больше семян в плоде инжира, тем он вкусней. Древесина инжира не слишком прочная – пористая, поэтому в столярном деле не используется.</a:t>
            </a:r>
          </a:p>
          <a:p>
            <a:pPr algn="ctr"/>
            <a:endParaRPr lang="ru-RU"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u="sng" baseline="0" dirty="0" err="1" smtClean="0">
                <a:latin typeface="Times New Roman"/>
              </a:rPr>
              <a:t>Дуриан</a:t>
            </a:r>
            <a:endParaRPr lang="ru-RU" baseline="0" dirty="0" smtClean="0">
              <a:latin typeface="Times New Roman"/>
            </a:endParaRPr>
          </a:p>
        </p:txBody>
      </p:sp>
      <p:sp>
        <p:nvSpPr>
          <p:cNvPr id="3" name="Текст 2"/>
          <p:cNvSpPr>
            <a:spLocks noGrp="1"/>
          </p:cNvSpPr>
          <p:nvPr>
            <p:ph type="body" idx="1"/>
          </p:nvPr>
        </p:nvSpPr>
        <p:spPr/>
        <p:txBody>
          <a:bodyPr/>
          <a:lstStyle/>
          <a:p>
            <a:pPr algn="ctr">
              <a:buNone/>
            </a:pPr>
            <a:r>
              <a:rPr lang="ru-RU" baseline="0" dirty="0" smtClean="0">
                <a:latin typeface="Times New Roman"/>
              </a:rPr>
              <a:t>- дерево, дающий самый вонючий фрукт.</a:t>
            </a:r>
          </a:p>
          <a:p>
            <a:endParaRPr lang="ru-RU" dirty="0"/>
          </a:p>
        </p:txBody>
      </p:sp>
      <p:pic>
        <p:nvPicPr>
          <p:cNvPr id="29698" name="Picture 2" descr="C:\Documents and Settings\Admin\Рабочий стол\2009 ЛЮДА\Мои сканированные изображения\сканирование0114.jpg"/>
          <p:cNvPicPr>
            <a:picLocks noChangeAspect="1" noChangeArrowheads="1"/>
          </p:cNvPicPr>
          <p:nvPr/>
        </p:nvPicPr>
        <p:blipFill>
          <a:blip r:embed="rId2" cstate="print"/>
          <a:srcRect/>
          <a:stretch>
            <a:fillRect/>
          </a:stretch>
        </p:blipFill>
        <p:spPr bwMode="auto">
          <a:xfrm>
            <a:off x="0" y="2214555"/>
            <a:ext cx="8286775" cy="476987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2009 ЛЮДА\Мои сканированные изображения\сканирование0069.jpg"/>
          <p:cNvPicPr>
            <a:picLocks noChangeAspect="1" noChangeArrowheads="1"/>
          </p:cNvPicPr>
          <p:nvPr/>
        </p:nvPicPr>
        <p:blipFill>
          <a:blip r:embed="rId2" cstate="print"/>
          <a:srcRect/>
          <a:stretch>
            <a:fillRect/>
          </a:stretch>
        </p:blipFill>
        <p:spPr bwMode="auto">
          <a:xfrm>
            <a:off x="0" y="0"/>
            <a:ext cx="8215337" cy="6858000"/>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Admin\Рабочий стол\2009 ЛЮДА\Мои сканированные изображения\сканирование0115.jpg"/>
          <p:cNvPicPr>
            <a:picLocks noChangeAspect="1" noChangeArrowheads="1"/>
          </p:cNvPicPr>
          <p:nvPr/>
        </p:nvPicPr>
        <p:blipFill>
          <a:blip r:embed="rId2" cstate="print"/>
          <a:srcRect/>
          <a:stretch>
            <a:fillRect/>
          </a:stretch>
        </p:blipFill>
        <p:spPr bwMode="auto">
          <a:xfrm>
            <a:off x="0" y="0"/>
            <a:ext cx="8072462" cy="6808302"/>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Admin\Рабочий стол\2009 ЛЮДА\Мои сканированные изображения\сканирование0116.jpg"/>
          <p:cNvPicPr>
            <a:picLocks noChangeAspect="1" noChangeArrowheads="1"/>
          </p:cNvPicPr>
          <p:nvPr/>
        </p:nvPicPr>
        <p:blipFill>
          <a:blip r:embed="rId2" cstate="print"/>
          <a:srcRect/>
          <a:stretch>
            <a:fillRect/>
          </a:stretch>
        </p:blipFill>
        <p:spPr bwMode="auto">
          <a:xfrm>
            <a:off x="0" y="-135200"/>
            <a:ext cx="8072462" cy="699320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Admin\Рабочий стол\2009 ЛЮДА\Мои сканированные изображения\сканирование0118.jpg"/>
          <p:cNvPicPr>
            <a:picLocks noChangeAspect="1" noChangeArrowheads="1"/>
          </p:cNvPicPr>
          <p:nvPr/>
        </p:nvPicPr>
        <p:blipFill>
          <a:blip r:embed="rId2" cstate="print"/>
          <a:srcRect/>
          <a:stretch>
            <a:fillRect/>
          </a:stretch>
        </p:blipFill>
        <p:spPr bwMode="auto">
          <a:xfrm>
            <a:off x="0" y="0"/>
            <a:ext cx="8215337" cy="7325217"/>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Admin\Рабочий стол\2009 ЛЮДА\Мои сканированные изображения\сканирование0120.jpg"/>
          <p:cNvPicPr>
            <a:picLocks noChangeAspect="1" noChangeArrowheads="1"/>
          </p:cNvPicPr>
          <p:nvPr/>
        </p:nvPicPr>
        <p:blipFill>
          <a:blip r:embed="rId2" cstate="print"/>
          <a:srcRect/>
          <a:stretch>
            <a:fillRect/>
          </a:stretch>
        </p:blipFill>
        <p:spPr bwMode="auto">
          <a:xfrm>
            <a:off x="0" y="0"/>
            <a:ext cx="8072462" cy="685800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95536" y="404664"/>
            <a:ext cx="7300664" cy="6051072"/>
          </a:xfrm>
        </p:spPr>
        <p:txBody>
          <a:bodyPr>
            <a:normAutofit/>
          </a:bodyPr>
          <a:lstStyle/>
          <a:p>
            <a:pPr>
              <a:buNone/>
            </a:pPr>
            <a:r>
              <a:rPr lang="ru-RU" baseline="0" dirty="0" smtClean="0">
                <a:latin typeface="Times New Roman"/>
              </a:rPr>
              <a:t>   Высота этих деревьев достигает 50м, растут в </a:t>
            </a:r>
            <a:r>
              <a:rPr lang="ru-RU" baseline="0" dirty="0" err="1" smtClean="0">
                <a:latin typeface="Times New Roman"/>
              </a:rPr>
              <a:t>Тайланде</a:t>
            </a:r>
            <a:r>
              <a:rPr lang="ru-RU" baseline="0" dirty="0" smtClean="0">
                <a:latin typeface="Times New Roman"/>
              </a:rPr>
              <a:t>, Лаосе, Индии и др. Странах Юго-Восточной Азии. Цветки </a:t>
            </a:r>
            <a:r>
              <a:rPr lang="ru-RU" baseline="0" dirty="0" err="1" smtClean="0">
                <a:latin typeface="Times New Roman"/>
              </a:rPr>
              <a:t>дурианов</a:t>
            </a:r>
            <a:r>
              <a:rPr lang="ru-RU" baseline="0" dirty="0" smtClean="0">
                <a:latin typeface="Times New Roman"/>
              </a:rPr>
              <a:t> появляются обычно весной, свисая с крупных ветвей или прямо со ствола, их опыляют летучие лисицы и летучие мыши, пчелы и жуки. С мая по август каждое дерево может принести до нескольких десятков плодов размером с футбольный мяч. Внутри плода 5 камер каждая из которых заполнена зеленовато-желтой маслянистой мякотью, скрывающей семечко длиной 2-6см. масса плода доходит до 5-8кг при длине 40см и диаметре около 30см. толстая кожура плода покрыта невысокими, но достаточно прочными пирамидальными шипами.</a:t>
            </a:r>
          </a:p>
          <a:p>
            <a:endParaRPr lang="ru-RU"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357158" y="785794"/>
            <a:ext cx="6881842" cy="5670569"/>
          </a:xfrm>
        </p:spPr>
        <p:txBody>
          <a:bodyPr>
            <a:normAutofit/>
          </a:bodyPr>
          <a:lstStyle/>
          <a:p>
            <a:pPr algn="ctr">
              <a:buNone/>
            </a:pPr>
            <a:r>
              <a:rPr lang="ru-RU" sz="3600" baseline="0" dirty="0" smtClean="0">
                <a:latin typeface="Times New Roman"/>
              </a:rPr>
              <a:t>   Вкус мякоти </a:t>
            </a:r>
            <a:r>
              <a:rPr lang="ru-RU" sz="3600" baseline="0" dirty="0" err="1" smtClean="0">
                <a:latin typeface="Times New Roman"/>
              </a:rPr>
              <a:t>дуриана</a:t>
            </a:r>
            <a:r>
              <a:rPr lang="ru-RU" sz="3600" baseline="0" dirty="0" smtClean="0">
                <a:latin typeface="Times New Roman"/>
              </a:rPr>
              <a:t> одновременно напоминает сливки с орехами, клубнику, сыр рокфор. Зато запах самого плода сравнивают с запахом протухшего лука и мяса, грязного нестиранного белья и др.</a:t>
            </a:r>
          </a:p>
          <a:p>
            <a:endParaRPr lang="ru-RU" sz="36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857232"/>
            <a:ext cx="8229600" cy="5268931"/>
          </a:xfrm>
        </p:spPr>
        <p:txBody>
          <a:bodyPr/>
          <a:lstStyle/>
          <a:p>
            <a:pPr>
              <a:buNone/>
            </a:pPr>
            <a:r>
              <a:rPr lang="ru-RU" sz="3600" baseline="0" dirty="0" smtClean="0">
                <a:latin typeface="Times New Roman"/>
              </a:rPr>
              <a:t>   Запах стоек. Рекомендуется есть мякоть дурмана сразу после вскрытия плода, пока его «аромат» не набрал силу. Не смотря на дурной запах, </a:t>
            </a:r>
            <a:r>
              <a:rPr lang="ru-RU" sz="3600" baseline="0" dirty="0" err="1" smtClean="0">
                <a:latin typeface="Times New Roman"/>
              </a:rPr>
              <a:t>дуриан</a:t>
            </a:r>
            <a:r>
              <a:rPr lang="ru-RU" sz="3600" baseline="0" dirty="0" smtClean="0">
                <a:latin typeface="Times New Roman"/>
              </a:rPr>
              <a:t> считается «королем» тайских фруктов. Семена его, отваренные или поджаренные, употребляют в пищу.</a:t>
            </a:r>
          </a:p>
          <a:p>
            <a:endParaRPr lang="ru-RU"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357166"/>
            <a:ext cx="8229600" cy="5768997"/>
          </a:xfrm>
        </p:spPr>
        <p:txBody>
          <a:bodyPr/>
          <a:lstStyle/>
          <a:p>
            <a:pPr algn="ctr">
              <a:buNone/>
            </a:pPr>
            <a:r>
              <a:rPr lang="ru-RU" sz="4000" baseline="0" dirty="0" err="1" smtClean="0">
                <a:latin typeface="Times New Roman"/>
              </a:rPr>
              <a:t>Дуриан</a:t>
            </a:r>
            <a:r>
              <a:rPr lang="ru-RU" sz="4000" baseline="0" dirty="0" smtClean="0">
                <a:latin typeface="Times New Roman"/>
              </a:rPr>
              <a:t> несовместим</a:t>
            </a:r>
          </a:p>
          <a:p>
            <a:pPr algn="ctr">
              <a:buNone/>
            </a:pPr>
            <a:r>
              <a:rPr lang="ru-RU" sz="4000" baseline="0" dirty="0" smtClean="0">
                <a:latin typeface="Times New Roman"/>
              </a:rPr>
              <a:t> с алкоголем;</a:t>
            </a:r>
          </a:p>
          <a:p>
            <a:pPr algn="ctr">
              <a:buNone/>
            </a:pPr>
            <a:r>
              <a:rPr lang="ru-RU" sz="4000" baseline="0" dirty="0" smtClean="0">
                <a:latin typeface="Times New Roman"/>
              </a:rPr>
              <a:t> есть его надо на трезвую голову.</a:t>
            </a:r>
          </a:p>
          <a:p>
            <a:endParaRPr lang="ru-RU"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u="sng" baseline="0" dirty="0" smtClean="0">
                <a:latin typeface="Times New Roman"/>
              </a:rPr>
              <a:t>Вельвичия     удивительная</a:t>
            </a:r>
            <a:endParaRPr lang="ru-RU" baseline="0" dirty="0" smtClean="0">
              <a:latin typeface="Times New Roman"/>
            </a:endParaRPr>
          </a:p>
        </p:txBody>
      </p:sp>
      <p:sp>
        <p:nvSpPr>
          <p:cNvPr id="3" name="Текст 2"/>
          <p:cNvSpPr>
            <a:spLocks noGrp="1"/>
          </p:cNvSpPr>
          <p:nvPr>
            <p:ph type="body" idx="1"/>
          </p:nvPr>
        </p:nvSpPr>
        <p:spPr/>
        <p:txBody>
          <a:bodyPr/>
          <a:lstStyle/>
          <a:p>
            <a:pPr>
              <a:buNone/>
            </a:pPr>
            <a:r>
              <a:rPr lang="ru-RU" baseline="0" dirty="0" smtClean="0">
                <a:latin typeface="Times New Roman"/>
              </a:rPr>
              <a:t>   - </a:t>
            </a:r>
            <a:r>
              <a:rPr lang="ru-RU" sz="3200" baseline="0" dirty="0" smtClean="0">
                <a:latin typeface="Times New Roman"/>
              </a:rPr>
              <a:t>часто ее называют «живым ископаемым», т.к. она является остатком древней флоры, которая существовала около 100 миллионов лет назад. Вельвичия – единственный представитель семейства древних хвойных растений. Встречается только на территории Намибии.</a:t>
            </a:r>
          </a:p>
          <a:p>
            <a:endParaRPr lang="ru-RU" sz="32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Documents and Settings\Admin\Рабочий стол\2009 ЛЮДА\Мои сканированные изображения\сканирование0122.jpg"/>
          <p:cNvPicPr>
            <a:picLocks noChangeAspect="1" noChangeArrowheads="1"/>
          </p:cNvPicPr>
          <p:nvPr/>
        </p:nvPicPr>
        <p:blipFill>
          <a:blip r:embed="rId2" cstate="print"/>
          <a:srcRect/>
          <a:stretch>
            <a:fillRect/>
          </a:stretch>
        </p:blipFill>
        <p:spPr bwMode="auto">
          <a:xfrm>
            <a:off x="0" y="-357213"/>
            <a:ext cx="8215338" cy="721521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2009 ЛЮДА\Мои сканированные изображения\сканирование0070.jpg"/>
          <p:cNvPicPr>
            <a:picLocks noChangeAspect="1" noChangeArrowheads="1"/>
          </p:cNvPicPr>
          <p:nvPr/>
        </p:nvPicPr>
        <p:blipFill>
          <a:blip r:embed="rId2" cstate="print"/>
          <a:srcRect/>
          <a:stretch>
            <a:fillRect/>
          </a:stretch>
        </p:blipFill>
        <p:spPr bwMode="auto">
          <a:xfrm>
            <a:off x="0" y="0"/>
            <a:ext cx="8143900" cy="6858000"/>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Documents and Settings\Admin\Рабочий стол\2009 ЛЮДА\Мои сканированные изображения\сканирование0123.jpg"/>
          <p:cNvPicPr>
            <a:picLocks noChangeAspect="1" noChangeArrowheads="1"/>
          </p:cNvPicPr>
          <p:nvPr/>
        </p:nvPicPr>
        <p:blipFill>
          <a:blip r:embed="rId2" cstate="print"/>
          <a:srcRect/>
          <a:stretch>
            <a:fillRect/>
          </a:stretch>
        </p:blipFill>
        <p:spPr bwMode="auto">
          <a:xfrm>
            <a:off x="0" y="1"/>
            <a:ext cx="8143900" cy="685800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ocuments and Settings\Admin\Рабочий стол\2009 ЛЮДА\Мои сканированные изображения\сканирование0124.jpg"/>
          <p:cNvPicPr>
            <a:picLocks noChangeAspect="1" noChangeArrowheads="1"/>
          </p:cNvPicPr>
          <p:nvPr/>
        </p:nvPicPr>
        <p:blipFill>
          <a:blip r:embed="rId2" cstate="print"/>
          <a:srcRect/>
          <a:stretch>
            <a:fillRect/>
          </a:stretch>
        </p:blipFill>
        <p:spPr bwMode="auto">
          <a:xfrm>
            <a:off x="-27004" y="-37971"/>
            <a:ext cx="8313780" cy="6895971"/>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Documents and Settings\Admin\Рабочий стол\2009 ЛЮДА\Мои сканированные изображения\сканирование0125.jpg"/>
          <p:cNvPicPr>
            <a:picLocks noChangeAspect="1" noChangeArrowheads="1"/>
          </p:cNvPicPr>
          <p:nvPr/>
        </p:nvPicPr>
        <p:blipFill>
          <a:blip r:embed="rId2" cstate="print"/>
          <a:srcRect/>
          <a:stretch>
            <a:fillRect/>
          </a:stretch>
        </p:blipFill>
        <p:spPr bwMode="auto">
          <a:xfrm>
            <a:off x="0" y="0"/>
            <a:ext cx="8358214" cy="685800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Admin\Рабочий стол\2009 ЛЮДА\Мои сканированные изображения\сканирование0126.jpg"/>
          <p:cNvPicPr>
            <a:picLocks noChangeAspect="1" noChangeArrowheads="1"/>
          </p:cNvPicPr>
          <p:nvPr/>
        </p:nvPicPr>
        <p:blipFill>
          <a:blip r:embed="rId2" cstate="print"/>
          <a:srcRect/>
          <a:stretch>
            <a:fillRect/>
          </a:stretch>
        </p:blipFill>
        <p:spPr bwMode="auto">
          <a:xfrm>
            <a:off x="0" y="1"/>
            <a:ext cx="8215338" cy="68580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500042"/>
            <a:ext cx="8229600" cy="5626121"/>
          </a:xfrm>
        </p:spPr>
        <p:txBody>
          <a:bodyPr>
            <a:normAutofit/>
          </a:bodyPr>
          <a:lstStyle/>
          <a:p>
            <a:pPr algn="ctr">
              <a:buNone/>
            </a:pPr>
            <a:r>
              <a:rPr lang="ru-RU" sz="3200" baseline="0" dirty="0" smtClean="0">
                <a:latin typeface="Times New Roman"/>
              </a:rPr>
              <a:t>    У вельвичии всего 2 листа, которые появляются из прорастающего семени. Постепенно разрастаясь, широкие листья достигают длины 4м, их ширина часто превышает 1,5м; растут они постоянно. Их кончики распускаются и разделяются на отдельные высыхающие полосы, отсюда образное название вельвичии-«растение осьминог».</a:t>
            </a:r>
          </a:p>
          <a:p>
            <a:endParaRPr lang="ru-RU" sz="32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500042"/>
            <a:ext cx="8001024" cy="5626121"/>
          </a:xfrm>
        </p:spPr>
        <p:txBody>
          <a:bodyPr/>
          <a:lstStyle/>
          <a:p>
            <a:pPr algn="ctr">
              <a:buNone/>
            </a:pPr>
            <a:r>
              <a:rPr lang="ru-RU" sz="3200" baseline="0" dirty="0" smtClean="0">
                <a:latin typeface="Times New Roman"/>
              </a:rPr>
              <a:t>   На их принадлежность к хвойным указывают особые шишки, которые называются – стробилами, которые появляются в пазухах листа. Ствол вельвичии напоминает низкий пенек. Влагу растение получает в виде тумана (наползает с морских побережий). Возраст отдельных экземпляров вельвичии оценивается в 1000-1500 лет.</a:t>
            </a:r>
          </a:p>
          <a:p>
            <a:endParaRPr lang="ru-RU"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normAutofit/>
          </a:bodyPr>
          <a:lstStyle/>
          <a:p>
            <a:pPr>
              <a:buNone/>
            </a:pPr>
            <a:r>
              <a:rPr lang="ru-RU" sz="8000" dirty="0" smtClean="0"/>
              <a:t>   Спасибо за внимание!</a:t>
            </a:r>
            <a:endParaRPr lang="ru-RU" sz="80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pPr algn="ctr">
              <a:buNone/>
            </a:pPr>
            <a:r>
              <a:rPr lang="ru-RU" sz="5400" dirty="0" smtClean="0"/>
              <a:t>Изучайте жизнь деревьев!</a:t>
            </a:r>
          </a:p>
          <a:p>
            <a:pPr algn="ctr">
              <a:buNone/>
            </a:pPr>
            <a:endParaRPr lang="ru-RU" sz="5400" dirty="0" smtClean="0"/>
          </a:p>
          <a:p>
            <a:pPr algn="ctr">
              <a:buNone/>
            </a:pPr>
            <a:r>
              <a:rPr lang="ru-RU" sz="5400" dirty="0" smtClean="0"/>
              <a:t>Это интересно</a:t>
            </a:r>
          </a:p>
          <a:p>
            <a:pPr algn="ctr">
              <a:buNone/>
            </a:pPr>
            <a:r>
              <a:rPr lang="ru-RU" sz="5400" dirty="0" smtClean="0"/>
              <a:t>и полезно!</a:t>
            </a:r>
            <a:endParaRPr lang="ru-RU" sz="5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Рабочий стол\2009 ЛЮДА\Мои сканированные изображения\сканирование0071.jpg"/>
          <p:cNvPicPr>
            <a:picLocks noChangeAspect="1" noChangeArrowheads="1"/>
          </p:cNvPicPr>
          <p:nvPr/>
        </p:nvPicPr>
        <p:blipFill>
          <a:blip r:embed="rId2" cstate="print"/>
          <a:srcRect/>
          <a:stretch>
            <a:fillRect/>
          </a:stretch>
        </p:blipFill>
        <p:spPr bwMode="auto">
          <a:xfrm>
            <a:off x="0" y="0"/>
            <a:ext cx="8143900" cy="6858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206</TotalTime>
  <Words>2795</Words>
  <Application>Microsoft Office PowerPoint</Application>
  <PresentationFormat>Экран (4:3)</PresentationFormat>
  <Paragraphs>89</Paragraphs>
  <Slides>87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87</vt:i4>
      </vt:variant>
    </vt:vector>
  </HeadingPairs>
  <TitlesOfParts>
    <vt:vector size="88" baseType="lpstr">
      <vt:lpstr>Изящная</vt:lpstr>
      <vt:lpstr>Удивительное рядом </vt:lpstr>
      <vt:lpstr>Деревья</vt:lpstr>
      <vt:lpstr>Растения</vt:lpstr>
      <vt:lpstr>Слайд 4</vt:lpstr>
      <vt:lpstr>Слайд 5</vt:lpstr>
      <vt:lpstr>Хлебное   дерево  или    джекфрут. </vt:lpstr>
      <vt:lpstr>Слайд 7</vt:lpstr>
      <vt:lpstr>Слайд 8</vt:lpstr>
      <vt:lpstr>Слайд 9</vt:lpstr>
      <vt:lpstr>Слайд 10</vt:lpstr>
      <vt:lpstr>Слайд 11</vt:lpstr>
      <vt:lpstr>Слайд 12</vt:lpstr>
      <vt:lpstr>Слайд 13</vt:lpstr>
      <vt:lpstr>.</vt:lpstr>
      <vt:lpstr>Слайд 15</vt:lpstr>
      <vt:lpstr>Слайд 16</vt:lpstr>
      <vt:lpstr>Слайд 17</vt:lpstr>
      <vt:lpstr>Земляника и клубника… На дереве</vt:lpstr>
      <vt:lpstr>Слайд 19</vt:lpstr>
      <vt:lpstr>Слайд 20</vt:lpstr>
      <vt:lpstr>Слайд 21</vt:lpstr>
      <vt:lpstr>Земляничное    дерево </vt:lpstr>
      <vt:lpstr>Слайд 23</vt:lpstr>
      <vt:lpstr>Слайд 24</vt:lpstr>
      <vt:lpstr>Слайд 25</vt:lpstr>
      <vt:lpstr>Слайд 26</vt:lpstr>
      <vt:lpstr>Слайд 27</vt:lpstr>
      <vt:lpstr>«Шоколадное      дерево»</vt:lpstr>
      <vt:lpstr>Слайд 29</vt:lpstr>
      <vt:lpstr>«Коровье      дерево»</vt:lpstr>
      <vt:lpstr>Слайд 31</vt:lpstr>
      <vt:lpstr>Слайд 32</vt:lpstr>
      <vt:lpstr>Слайд 33</vt:lpstr>
      <vt:lpstr>Бутылочные   деревья   или брахихитон      наскальный</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Секвойя</vt:lpstr>
      <vt:lpstr>Слайд 46</vt:lpstr>
      <vt:lpstr>Слайд 47</vt:lpstr>
      <vt:lpstr>Слайд 48</vt:lpstr>
      <vt:lpstr>Слайд 49</vt:lpstr>
      <vt:lpstr>Слайд 50</vt:lpstr>
      <vt:lpstr>Слайд 51</vt:lpstr>
      <vt:lpstr>Слайд 52</vt:lpstr>
      <vt:lpstr>Слайд 53</vt:lpstr>
      <vt:lpstr>Сосна    сахарная</vt:lpstr>
      <vt:lpstr>Слайд 55</vt:lpstr>
      <vt:lpstr>Слайд 56</vt:lpstr>
      <vt:lpstr>Слайд 57</vt:lpstr>
      <vt:lpstr>Слайд 58</vt:lpstr>
      <vt:lpstr>Слайд 59</vt:lpstr>
      <vt:lpstr>Слайд 60</vt:lpstr>
      <vt:lpstr>Инжир </vt:lpstr>
      <vt:lpstr>Слайд 62</vt:lpstr>
      <vt:lpstr>Слайд 63</vt:lpstr>
      <vt:lpstr>Слайд 64</vt:lpstr>
      <vt:lpstr>Слайд 65</vt:lpstr>
      <vt:lpstr>Слайд 66</vt:lpstr>
      <vt:lpstr>Слайд 67</vt:lpstr>
      <vt:lpstr>Слайд 68</vt:lpstr>
      <vt:lpstr>Дуриан</vt:lpstr>
      <vt:lpstr>Слайд 70</vt:lpstr>
      <vt:lpstr>Слайд 71</vt:lpstr>
      <vt:lpstr>Слайд 72</vt:lpstr>
      <vt:lpstr>Слайд 73</vt:lpstr>
      <vt:lpstr>Слайд 74</vt:lpstr>
      <vt:lpstr>Слайд 75</vt:lpstr>
      <vt:lpstr>Слайд 76</vt:lpstr>
      <vt:lpstr>Слайд 77</vt:lpstr>
      <vt:lpstr>Вельвичия     удивительная</vt:lpstr>
      <vt:lpstr>Слайд 79</vt:lpstr>
      <vt:lpstr>Слайд 80</vt:lpstr>
      <vt:lpstr>Слайд 81</vt:lpstr>
      <vt:lpstr>Слайд 82</vt:lpstr>
      <vt:lpstr>Слайд 83</vt:lpstr>
      <vt:lpstr>Слайд 84</vt:lpstr>
      <vt:lpstr>Слайд 85</vt:lpstr>
      <vt:lpstr>Слайд 86</vt:lpstr>
      <vt:lpstr>Слайд 87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Деревья</dc:title>
  <dc:creator>Admin</dc:creator>
  <cp:lastModifiedBy>Пользователь</cp:lastModifiedBy>
  <cp:revision>20</cp:revision>
  <dcterms:created xsi:type="dcterms:W3CDTF">2010-02-22T18:26:43Z</dcterms:created>
  <dcterms:modified xsi:type="dcterms:W3CDTF">2018-04-02T12:10:52Z</dcterms:modified>
</cp:coreProperties>
</file>