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4" r:id="rId11"/>
    <p:sldId id="267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3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89" d="100"/>
          <a:sy n="89" d="100"/>
        </p:scale>
        <p:origin x="-1248" y="-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BD9A1-6FD8-405B-8418-D6E7DAC47962}" type="datetimeFigureOut">
              <a:rPr lang="ru-RU" smtClean="0"/>
              <a:t>04.03.2018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8FA64-F0B4-4DCA-9B6E-82EA3AF8D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790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3/4/2018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3/4/2018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3A271A1-F6D6-438B-A432-4747EE7ECD40}" type="datetimeFigureOut">
              <a:rPr lang="en-US" smtClean="0"/>
              <a:pPr/>
              <a:t>3/4/2018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3/4/2018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3/4/2018</a:t>
            </a:fld>
            <a:endParaRPr lang="en-US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/>
              <a:pPr/>
              <a:t>3/4/2018</a:t>
            </a:fld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/>
              <a:pPr/>
              <a:t>3/4/2018</a:t>
            </a:fld>
            <a:endParaRPr lang="en-US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3/4/2018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3/4/2018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3/4/2018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3A271A1-F6D6-438B-A432-4747EE7ECD40}" type="datetimeFigureOut">
              <a:rPr lang="en-US" smtClean="0"/>
              <a:pPr/>
              <a:t>3/4/2018</a:t>
            </a:fld>
            <a:endParaRPr lang="en-US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3A271A1-F6D6-438B-A432-4747EE7ECD40}" type="datetimeFigureOut">
              <a:rPr lang="en-US" smtClean="0"/>
              <a:pPr/>
              <a:t>3/4/2018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oboi.kards.qip.ru/images/wallpaper/76/62/90742_1280_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14290"/>
            <a:ext cx="9144000" cy="1571636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cap="none" dirty="0" smtClean="0">
                <a:ln w="1905"/>
                <a:solidFill>
                  <a:srgbClr val="8A38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ngsana New" pitchFamily="18" charset="-34"/>
              </a:rPr>
              <a:t>Выпускная квалификационная </a:t>
            </a:r>
            <a:br>
              <a:rPr lang="ru-RU" sz="4000" b="1" cap="none" dirty="0" smtClean="0">
                <a:ln w="1905"/>
                <a:solidFill>
                  <a:srgbClr val="8A38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ngsana New" pitchFamily="18" charset="-34"/>
              </a:rPr>
            </a:br>
            <a:r>
              <a:rPr lang="ru-RU" sz="4000" b="1" cap="none" dirty="0" smtClean="0">
                <a:ln w="1905"/>
                <a:solidFill>
                  <a:srgbClr val="8A38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Angsana New" pitchFamily="18" charset="-34"/>
              </a:rPr>
              <a:t>работа  </a:t>
            </a:r>
            <a:endParaRPr lang="ru-RU" sz="4000" b="1" cap="none" spc="50" dirty="0">
              <a:ln w="11430"/>
              <a:solidFill>
                <a:srgbClr val="8A38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Angsana New" pitchFamily="18" charset="-34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929330"/>
            <a:ext cx="7020272" cy="92867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n w="1905"/>
                <a:solidFill>
                  <a:srgbClr val="8A38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Студентки: </a:t>
            </a:r>
            <a:r>
              <a:rPr lang="ru-RU" sz="2000" b="1" dirty="0" err="1" smtClean="0">
                <a:ln w="1905"/>
                <a:solidFill>
                  <a:srgbClr val="8A38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Ташлинцевой</a:t>
            </a:r>
            <a:r>
              <a:rPr lang="ru-RU" sz="2000" b="1" dirty="0" smtClean="0">
                <a:ln w="1905"/>
                <a:solidFill>
                  <a:srgbClr val="8A38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Дарьи Сергеевны</a:t>
            </a:r>
          </a:p>
          <a:p>
            <a:r>
              <a:rPr lang="ru-RU" sz="2000" b="1" dirty="0" smtClean="0">
                <a:ln w="1905"/>
                <a:solidFill>
                  <a:srgbClr val="8A38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</a:t>
            </a:r>
            <a:r>
              <a:rPr lang="ru-RU" sz="2000" b="1" dirty="0" smtClean="0">
                <a:ln w="1905"/>
                <a:solidFill>
                  <a:srgbClr val="8A38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 Глухенькая Елена Витальевна</a:t>
            </a:r>
            <a:endParaRPr lang="ru-RU" sz="2000" b="1" dirty="0">
              <a:ln w="1905"/>
              <a:solidFill>
                <a:srgbClr val="8A38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428860" y="6000768"/>
            <a:ext cx="6715140" cy="8572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ru-RU" sz="3600" b="1" i="0" u="none" strike="noStrike" kern="1200" normalizeH="0" baseline="0" noProof="0" dirty="0">
              <a:ln w="1905"/>
              <a:solidFill>
                <a:srgbClr val="8A38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-214346" y="1714488"/>
            <a:ext cx="5572164" cy="4214842"/>
          </a:xfrm>
          <a:prstGeom prst="rect">
            <a:avLst/>
          </a:prstGeom>
        </p:spPr>
        <p:txBody>
          <a:bodyPr vert="horz" anchor="b">
            <a:normAutofit fontScale="900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normalizeH="0" baseline="0" noProof="0" dirty="0" smtClean="0">
                <a:ln w="1905"/>
                <a:solidFill>
                  <a:srgbClr val="8A38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Angsana New" pitchFamily="18" charset="-34"/>
              </a:rPr>
              <a:t>«Пособия и компенсационные выплаты по системе социального обеспечения </a:t>
            </a:r>
            <a:br>
              <a:rPr kumimoji="0" lang="ru-RU" sz="4400" b="1" i="0" u="none" strike="noStrike" kern="1200" normalizeH="0" baseline="0" noProof="0" dirty="0" smtClean="0">
                <a:ln w="1905"/>
                <a:solidFill>
                  <a:srgbClr val="8A38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Angsana New" pitchFamily="18" charset="-34"/>
              </a:rPr>
            </a:br>
            <a:r>
              <a:rPr kumimoji="0" lang="ru-RU" sz="4400" b="1" i="0" u="none" strike="noStrike" kern="1200" normalizeH="0" baseline="0" noProof="0" dirty="0" smtClean="0">
                <a:ln w="1905"/>
                <a:solidFill>
                  <a:srgbClr val="8A38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Angsana New" pitchFamily="18" charset="-34"/>
              </a:rPr>
              <a:t>в Российской </a:t>
            </a:r>
            <a:r>
              <a:rPr lang="ru-RU" sz="4400" b="1" dirty="0" smtClean="0">
                <a:ln w="1905"/>
                <a:solidFill>
                  <a:srgbClr val="8A38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Angsana New" pitchFamily="18" charset="-34"/>
              </a:rPr>
              <a:t>Ф</a:t>
            </a:r>
            <a:r>
              <a:rPr kumimoji="0" lang="ru-RU" sz="4400" b="1" i="0" u="none" strike="noStrike" kern="1200" normalizeH="0" baseline="0" noProof="0" dirty="0" err="1" smtClean="0">
                <a:ln w="1905"/>
                <a:solidFill>
                  <a:srgbClr val="8A38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Angsana New" pitchFamily="18" charset="-34"/>
              </a:rPr>
              <a:t>едерации</a:t>
            </a:r>
            <a:r>
              <a:rPr kumimoji="0" lang="ru-RU" sz="4400" b="1" i="0" u="none" strike="noStrike" kern="1200" normalizeH="0" baseline="0" noProof="0" dirty="0" smtClean="0">
                <a:ln w="1905"/>
                <a:solidFill>
                  <a:srgbClr val="8A38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Angsana New" pitchFamily="18" charset="-34"/>
              </a:rPr>
              <a:t>» </a:t>
            </a:r>
            <a:endParaRPr kumimoji="0" lang="ru-RU" sz="4400" b="1" i="0" u="none" strike="noStrike" kern="1200" normalizeH="0" baseline="0" noProof="0" dirty="0">
              <a:ln w="1905"/>
              <a:solidFill>
                <a:srgbClr val="8A38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Выводы: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500174"/>
            <a:ext cx="8531352" cy="4829196"/>
          </a:xfrm>
        </p:spPr>
        <p:txBody>
          <a:bodyPr>
            <a:normAutofit fontScale="70000" lnSpcReduction="20000"/>
          </a:bodyPr>
          <a:lstStyle/>
          <a:p>
            <a:pPr lvl="0" algn="just"/>
            <a:r>
              <a:rPr lang="ru-RU" dirty="0" smtClean="0"/>
              <a:t>при назначении и выплате ежемесячного пособия на ребенка до 1,5 лет не предусмотрено повышение размера пособия с учетом взросления ребенка, так как с его ростом семья несет повышенные расходы на его содержание, то есть не дифференцируется величина пособия в зависимости от возраста ребенка;</a:t>
            </a:r>
          </a:p>
          <a:p>
            <a:pPr lvl="0" algn="just"/>
            <a:r>
              <a:rPr lang="ru-RU" dirty="0" smtClean="0"/>
              <a:t>размер периодических пособий и компенсационных выплат не велик. Например, компенсационная выплата по уходу за ребенком до достижения им возраста 3 лет - 50 руб., и если до 1,5 лет данная выплата выплачивается вместе с пособием по уходу за ребенком, то по достижению ребенком 1,5 лет выплачивается самостоятельно, что не может изменить ситуацию в обществе и не создает особой помощи малообеспеченной семье;</a:t>
            </a:r>
          </a:p>
          <a:p>
            <a:pPr lvl="0" algn="just"/>
            <a:r>
              <a:rPr lang="ru-RU" dirty="0" smtClean="0"/>
              <a:t>отсутствует единая нормативно-правовая база регулирования и установления пособий;</a:t>
            </a:r>
          </a:p>
          <a:p>
            <a:pPr lvl="0" algn="just"/>
            <a:r>
              <a:rPr lang="ru-RU" dirty="0" smtClean="0"/>
              <a:t>безразличное и недобросовестное отношение работодателя или органа, уполномоченного производить назначение и выплату пособий и компенсационных выплат.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28600"/>
            <a:ext cx="8786842" cy="9906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Пути решения выявленных проблем: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lvl="0" algn="just"/>
            <a:r>
              <a:rPr lang="ru-RU" dirty="0" smtClean="0"/>
              <a:t>систематизировать законодательство. Разработать новый нормативно - правовой акт, в котором каждая глава будет регулировать выплаты определенной категории граждан (например: беременные женщины, семьи, имеющие детей, военнослужащие и их семьи);</a:t>
            </a:r>
          </a:p>
          <a:p>
            <a:pPr lvl="0" algn="just"/>
            <a:r>
              <a:rPr lang="ru-RU" dirty="0" smtClean="0"/>
              <a:t>содействовать семье в реализации воспитательных функций. Можно дополнить действующий перечень компенсационных выплат, новой выплатой родителям, чьи дети посещают спортивные учреждения на полную или частичную компенсацию расходов.</a:t>
            </a:r>
          </a:p>
          <a:p>
            <a:pPr lvl="0" algn="just"/>
            <a:r>
              <a:rPr lang="ru-RU" dirty="0" smtClean="0"/>
              <a:t>производить подбор высококвалифицированных сотрудников.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desktopwallpapers.org.ua/download.php?img=201305/640x480/desktopwallpapers.org.ua-269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571480"/>
            <a:ext cx="8072462" cy="938202"/>
          </a:xfrm>
        </p:spPr>
        <p:txBody>
          <a:bodyPr>
            <a:prstTxWarp prst="textPlain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cap="none" spc="50" dirty="0" smtClean="0">
                <a:ln w="11430"/>
                <a:solidFill>
                  <a:srgbClr val="8A38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b="1" cap="none" spc="50" dirty="0">
              <a:ln w="11430"/>
              <a:solidFill>
                <a:srgbClr val="8A38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28600"/>
            <a:ext cx="8572560" cy="9906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Цель и задачи ВКР: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348" y="1643050"/>
            <a:ext cx="7515252" cy="4986350"/>
          </a:xfrm>
        </p:spPr>
        <p:txBody>
          <a:bodyPr>
            <a:noAutofit/>
          </a:bodyPr>
          <a:lstStyle/>
          <a:p>
            <a:pPr marL="0" indent="360000" algn="just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Целью ВКР является изучение видов пособий и компенсационных выплат различным категориям граждан.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решения поставленной цели необходимо решить следующие задачи:</a:t>
            </a:r>
          </a:p>
          <a:p>
            <a:pPr marL="0" lvl="0" indent="530225" algn="just">
              <a:defRPr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определить категорию граждан, имеющих право на получения пособий и компенсационных выплат;</a:t>
            </a:r>
          </a:p>
          <a:p>
            <a:pPr marL="0" lvl="0" indent="530225" algn="just">
              <a:defRPr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изучить виды пособий и компенсационных выплат;</a:t>
            </a:r>
          </a:p>
          <a:p>
            <a:pPr marL="0" lvl="0" indent="530225" algn="just">
              <a:defRPr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выявить проблемы при оформлении и назначении пособий и компенсационных выплат;</a:t>
            </a:r>
          </a:p>
          <a:p>
            <a:pPr marL="0" lvl="0" indent="530225" algn="just">
              <a:defRPr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проанализировать судебную практику по данному вопросу.</a:t>
            </a:r>
          </a:p>
          <a:p>
            <a:pPr marL="0" indent="360000" algn="just">
              <a:spcBef>
                <a:spcPts val="0"/>
              </a:spcBef>
              <a:buNone/>
            </a:pPr>
            <a:endParaRPr lang="ru-RU" sz="24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500034" y="1357298"/>
            <a:ext cx="8153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530225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28600"/>
            <a:ext cx="8194576" cy="9906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Классификация пособий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600200"/>
            <a:ext cx="8358246" cy="4757758"/>
          </a:xfrm>
        </p:spPr>
        <p:txBody>
          <a:bodyPr>
            <a:normAutofit fontScale="25000" lnSpcReduction="20000"/>
          </a:bodyPr>
          <a:lstStyle/>
          <a:p>
            <a:pPr lvl="0" algn="just"/>
            <a:r>
              <a:rPr lang="ru-RU" sz="10400" dirty="0" smtClean="0">
                <a:latin typeface="Times New Roman" pitchFamily="18" charset="0"/>
                <a:cs typeface="Times New Roman" pitchFamily="18" charset="0"/>
              </a:rPr>
              <a:t>пособие по временной нетрудоспособности;</a:t>
            </a:r>
          </a:p>
          <a:p>
            <a:pPr lvl="0" algn="just"/>
            <a:r>
              <a:rPr lang="ru-RU" sz="10400" dirty="0" smtClean="0">
                <a:latin typeface="Times New Roman" pitchFamily="18" charset="0"/>
                <a:cs typeface="Times New Roman" pitchFamily="18" charset="0"/>
              </a:rPr>
              <a:t>пособие по беременности и родам;</a:t>
            </a:r>
          </a:p>
          <a:p>
            <a:pPr lvl="0" algn="just"/>
            <a:r>
              <a:rPr lang="ru-RU" sz="10400" dirty="0" smtClean="0">
                <a:latin typeface="Times New Roman" pitchFamily="18" charset="0"/>
                <a:cs typeface="Times New Roman" pitchFamily="18" charset="0"/>
              </a:rPr>
              <a:t> единовременное пособие женщинам, вставшим на учет в медицинских учреждениях в ранние сроки беременности;</a:t>
            </a:r>
          </a:p>
          <a:p>
            <a:pPr lvl="0" algn="just"/>
            <a:r>
              <a:rPr lang="ru-RU" sz="10400" dirty="0" smtClean="0">
                <a:latin typeface="Times New Roman" pitchFamily="18" charset="0"/>
                <a:cs typeface="Times New Roman" pitchFamily="18" charset="0"/>
              </a:rPr>
              <a:t>единовременное пособие при рождении ребенка;</a:t>
            </a:r>
          </a:p>
          <a:p>
            <a:pPr lvl="0" algn="just"/>
            <a:r>
              <a:rPr lang="ru-RU" sz="10400" dirty="0" smtClean="0">
                <a:latin typeface="Times New Roman" pitchFamily="18" charset="0"/>
                <a:cs typeface="Times New Roman" pitchFamily="18" charset="0"/>
              </a:rPr>
              <a:t>единовременное пособие при передаче ребенка на воспитание в семью;</a:t>
            </a:r>
          </a:p>
          <a:p>
            <a:pPr lvl="0" algn="just"/>
            <a:r>
              <a:rPr lang="ru-RU" sz="10400" dirty="0" smtClean="0">
                <a:latin typeface="Times New Roman" pitchFamily="18" charset="0"/>
                <a:cs typeface="Times New Roman" pitchFamily="18" charset="0"/>
              </a:rPr>
              <a:t>ежемесячное пособие на период отпуска по уходу за ребенком до достижения им возраста полутора лет;</a:t>
            </a:r>
          </a:p>
          <a:p>
            <a:pPr lvl="0" algn="just"/>
            <a:r>
              <a:rPr lang="ru-RU" sz="10400" dirty="0" smtClean="0">
                <a:latin typeface="Times New Roman" pitchFamily="18" charset="0"/>
                <a:cs typeface="Times New Roman" pitchFamily="18" charset="0"/>
              </a:rPr>
              <a:t>пособие по безработице;	</a:t>
            </a:r>
          </a:p>
          <a:p>
            <a:pPr lvl="0" algn="just"/>
            <a:r>
              <a:rPr lang="ru-RU" sz="10400" dirty="0" smtClean="0">
                <a:latin typeface="Times New Roman" pitchFamily="18" charset="0"/>
                <a:cs typeface="Times New Roman" pitchFamily="18" charset="0"/>
              </a:rPr>
              <a:t>социальное пособие на погребение.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Классификация компенсационных выплат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lvl="0" indent="442913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компенсационные выплаты за время отпуска по уходу за ребенком до достижения им возраста 3 лет;</a:t>
            </a:r>
          </a:p>
          <a:p>
            <a:pPr marL="0" lvl="0" indent="442913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компенсационные выплаты женам лиц рядового и начальствующего состава органов внутренних дел;</a:t>
            </a:r>
          </a:p>
          <a:p>
            <a:pPr marL="0" lvl="0" indent="442913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компенсационные выплаты неработающим трудоспособным гражданам, осуществляющим уход за нетрудоспособным.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Пособия беременным женщинам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00100" y="4071942"/>
            <a:ext cx="6858049" cy="2024058"/>
          </a:xfrm>
        </p:spPr>
        <p:txBody>
          <a:bodyPr/>
          <a:lstStyle/>
          <a:p>
            <a:pPr marL="354013" indent="-354013" algn="just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пособие по беременности и родам;</a:t>
            </a:r>
          </a:p>
          <a:p>
            <a:pPr marL="354013" indent="-354013" algn="just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единовременное пособие женщинам, вставшим на учет в ранние сроки беременности.</a:t>
            </a:r>
          </a:p>
          <a:p>
            <a:endParaRPr lang="ru-RU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3316" name="Picture 4" descr="http://artebaleno.ru/blog/wp-content/uploads/2013/11/chem-zanyatsya-beremennoy-zhenshh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500174"/>
            <a:ext cx="3519240" cy="2643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Пособия семьям, имеющим детей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929190" y="1600200"/>
            <a:ext cx="3929090" cy="482919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единовременное пособие при рождении ребенка;</a:t>
            </a:r>
          </a:p>
          <a:p>
            <a:r>
              <a:rPr lang="ru-RU" dirty="0" smtClean="0"/>
              <a:t>единовременное пособие при передаче ребенка в семью на воспитание;</a:t>
            </a:r>
          </a:p>
          <a:p>
            <a:r>
              <a:rPr lang="ru-RU" dirty="0" smtClean="0"/>
              <a:t>ежемесячное пособие по уходу за ребенком до 1,5 лет</a:t>
            </a:r>
          </a:p>
          <a:p>
            <a:endParaRPr lang="ru-RU" dirty="0"/>
          </a:p>
        </p:txBody>
      </p:sp>
      <p:pic>
        <p:nvPicPr>
          <p:cNvPr id="18436" name="Picture 4" descr="http://www.psyteh.ru/media/2014/11/%D1%81%D0%B5%D0%BC%D1%8C%D1%8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4143380"/>
            <a:ext cx="3214710" cy="2408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4" name="Picture 2" descr="http://img1.liveinternet.ru/images/attach/c/8/100/951/100951205_large_12817014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00174"/>
            <a:ext cx="3500454" cy="2625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Компенсационная выплата за время отпуска по уходу за ребенком до 3 лет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02756" cy="2471742"/>
          </a:xfrm>
        </p:spPr>
        <p:txBody>
          <a:bodyPr>
            <a:normAutofit fontScale="92500"/>
          </a:bodyPr>
          <a:lstStyle/>
          <a:p>
            <a:pPr marL="0" indent="442913" algn="just">
              <a:buNone/>
            </a:pPr>
            <a:r>
              <a:rPr lang="ru-RU" dirty="0" smtClean="0"/>
              <a:t>Компенсационная выплата производится лицам,  находящимся в частично оплачиваемом отпуске по уходу за ребенком до 1,5 лет       и в дополнительном отпуске без содержания заработной платы по уходу за ребенком от 1,5 до 3 лет.</a:t>
            </a:r>
            <a:endParaRPr lang="ru-RU" dirty="0"/>
          </a:p>
        </p:txBody>
      </p:sp>
      <p:pic>
        <p:nvPicPr>
          <p:cNvPr id="19458" name="Picture 2" descr="http://happy-start.ru/images/slider-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3714752"/>
            <a:ext cx="5548296" cy="28811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Компенсационная выплата женам лиц рядового и начальствующего состава </a:t>
            </a:r>
            <a:b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ОВД и уголовно-исполнительной системы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571612"/>
            <a:ext cx="3857652" cy="2857520"/>
          </a:xfrm>
        </p:spPr>
        <p:txBody>
          <a:bodyPr>
            <a:normAutofit fontScale="85000" lnSpcReduction="10000"/>
          </a:bodyPr>
          <a:lstStyle/>
          <a:p>
            <a:pPr marL="0" indent="442913" algn="just">
              <a:buNone/>
            </a:pPr>
            <a:r>
              <a:rPr lang="ru-RU" dirty="0" smtClean="0"/>
              <a:t>Право на выплату имеют неработающие жены указанных лиц, которые проживают в местностях, где они не могут трудиться в связи с отсутствием возможности трудоустройства.</a:t>
            </a:r>
            <a:endParaRPr lang="ru-RU" dirty="0"/>
          </a:p>
        </p:txBody>
      </p:sp>
      <p:pic>
        <p:nvPicPr>
          <p:cNvPr id="20482" name="Picture 2" descr="http://danan.ru/images/content/_5108/ac66852dfd14112e8925e31778a37bf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300472"/>
            <a:ext cx="3705201" cy="2557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4" name="Picture 4" descr="http://media.prazdnik-land.ru/media/users_media/22288/eb880cfabf2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857364"/>
            <a:ext cx="3090484" cy="4632107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Компенсационная выплата неработающим трудоспособным гражданам, осуществляющим уход за нетрудоспособным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628" y="1714488"/>
            <a:ext cx="3786214" cy="2357454"/>
          </a:xfrm>
        </p:spPr>
        <p:txBody>
          <a:bodyPr>
            <a:normAutofit fontScale="85000" lnSpcReduction="20000"/>
          </a:bodyPr>
          <a:lstStyle/>
          <a:p>
            <a:pPr marL="0" indent="442913" algn="just">
              <a:buNone/>
            </a:pPr>
            <a:r>
              <a:rPr lang="ru-RU" dirty="0" smtClean="0"/>
              <a:t>Выплата назначается лицу, осуществляющему уход, независимо от родственных отношений и совместного проживания с нетрудоспособным гражданином.</a:t>
            </a:r>
            <a:endParaRPr lang="ru-RU" dirty="0"/>
          </a:p>
        </p:txBody>
      </p:sp>
      <p:pic>
        <p:nvPicPr>
          <p:cNvPr id="22530" name="Picture 2" descr="http://dg52.mycdn.me/getImage?photoId=531139624358&amp;photoType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357430"/>
            <a:ext cx="4667240" cy="3500430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2532" name="Picture 4" descr="http://v-kurse.ru/upload/iblock/e05/e0555c9cf42243ace0f196e360a1323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4214818"/>
            <a:ext cx="3524228" cy="2351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454</TotalTime>
  <Words>575</Words>
  <Application>Microsoft Office PowerPoint</Application>
  <PresentationFormat>Экран (4:3)</PresentationFormat>
  <Paragraphs>47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Обычная</vt:lpstr>
      <vt:lpstr>    Выпускная квалификационная  работа  </vt:lpstr>
      <vt:lpstr>Цель и задачи ВКР:</vt:lpstr>
      <vt:lpstr>Классификация пособий</vt:lpstr>
      <vt:lpstr>Классификация компенсационных выплат</vt:lpstr>
      <vt:lpstr>Пособия беременным женщинам</vt:lpstr>
      <vt:lpstr>Пособия семьям, имеющим детей</vt:lpstr>
      <vt:lpstr>Компенсационная выплата за время отпуска по уходу за ребенком до 3 лет</vt:lpstr>
      <vt:lpstr>Компенсационная выплата женам лиц рядового и начальствующего состава  ОВД и уголовно-исполнительной системы</vt:lpstr>
      <vt:lpstr>Компенсационная выплата неработающим трудоспособным гражданам, осуществляющим уход за нетрудоспособным</vt:lpstr>
      <vt:lpstr>Выводы:</vt:lpstr>
      <vt:lpstr>Пути решения выявленных проблем:</vt:lpstr>
      <vt:lpstr> 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Выпускная квалификационная работа   «Пособия и компенсационные выплаты по системе социального обеспечения  в российской федерации»</dc:title>
  <dc:creator>user</dc:creator>
  <cp:lastModifiedBy>пк</cp:lastModifiedBy>
  <cp:revision>31</cp:revision>
  <dcterms:created xsi:type="dcterms:W3CDTF">2015-06-16T06:41:45Z</dcterms:created>
  <dcterms:modified xsi:type="dcterms:W3CDTF">2018-03-04T02:12:09Z</dcterms:modified>
</cp:coreProperties>
</file>