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31"/>
  </p:notesMasterIdLst>
  <p:sldIdLst>
    <p:sldId id="262" r:id="rId2"/>
    <p:sldId id="256" r:id="rId3"/>
    <p:sldId id="272" r:id="rId4"/>
    <p:sldId id="271" r:id="rId5"/>
    <p:sldId id="276" r:id="rId6"/>
    <p:sldId id="278" r:id="rId7"/>
    <p:sldId id="305" r:id="rId8"/>
    <p:sldId id="279" r:id="rId9"/>
    <p:sldId id="287" r:id="rId10"/>
    <p:sldId id="291" r:id="rId11"/>
    <p:sldId id="288" r:id="rId12"/>
    <p:sldId id="313" r:id="rId13"/>
    <p:sldId id="289" r:id="rId14"/>
    <p:sldId id="292" r:id="rId15"/>
    <p:sldId id="293" r:id="rId16"/>
    <p:sldId id="314" r:id="rId17"/>
    <p:sldId id="294" r:id="rId18"/>
    <p:sldId id="295" r:id="rId19"/>
    <p:sldId id="298" r:id="rId20"/>
    <p:sldId id="297" r:id="rId21"/>
    <p:sldId id="301" r:id="rId22"/>
    <p:sldId id="311" r:id="rId23"/>
    <p:sldId id="302" r:id="rId24"/>
    <p:sldId id="312" r:id="rId25"/>
    <p:sldId id="309" r:id="rId26"/>
    <p:sldId id="310" r:id="rId27"/>
    <p:sldId id="304" r:id="rId28"/>
    <p:sldId id="306" r:id="rId29"/>
    <p:sldId id="299" r:id="rId3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72F16-4A50-4BA2-B08C-84E15E65F67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6156-FDBC-4A67-BBEB-A58521924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6156-FDBC-4A67-BBEB-A58521924A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8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7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2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9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0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3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8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3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0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7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1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BBFD-0231-4D4B-9DF6-AC02DD6B40C7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BCFC-1DF6-4C5C-89BE-0575DF0D1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0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244655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1435484"/>
            <a:ext cx="696835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«Пальчиковые игры как средство развития речи детей дошкольного возраста»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2" y="3740727"/>
            <a:ext cx="3842327" cy="2881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07" y="3740727"/>
            <a:ext cx="3798452" cy="28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3186" y="704194"/>
            <a:ext cx="74308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Преимущества нетрадиционных материалов: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3793" y="1876757"/>
            <a:ext cx="7830207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доступны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требуют больших финансовых затрат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что – то сломает,  материал легко заменяется новым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впечатлений и необычность привлекает детей и служит прекрасным средством  развития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познавательную активность и творческое воображение детей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772" y="4321983"/>
            <a:ext cx="2698203" cy="20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8814" y="630621"/>
            <a:ext cx="6092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0541" cmpd="sng">
                  <a:solidFill>
                    <a:srgbClr val="AACAFF">
                      <a:lumMod val="10000"/>
                    </a:srgbClr>
                  </a:solidFill>
                  <a:prstDash val="solid"/>
                </a:ln>
                <a:gradFill>
                  <a:gsLst>
                    <a:gs pos="0">
                      <a:srgbClr val="0099FF">
                        <a:tint val="40000"/>
                        <a:satMod val="250000"/>
                      </a:srgbClr>
                    </a:gs>
                    <a:gs pos="9000">
                      <a:srgbClr val="0099FF">
                        <a:tint val="52000"/>
                        <a:satMod val="300000"/>
                      </a:srgbClr>
                    </a:gs>
                    <a:gs pos="50000">
                      <a:srgbClr val="0099FF">
                        <a:shade val="20000"/>
                        <a:satMod val="300000"/>
                      </a:srgbClr>
                    </a:gs>
                    <a:gs pos="79000">
                      <a:srgbClr val="0099FF">
                        <a:tint val="52000"/>
                        <a:satMod val="300000"/>
                      </a:srgbClr>
                    </a:gs>
                    <a:gs pos="100000">
                      <a:srgbClr val="0099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j-ea"/>
                <a:cs typeface="+mj-cs"/>
              </a:rPr>
              <a:t>«Весёлые прищепки»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05" y="1876757"/>
            <a:ext cx="5370786" cy="40280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714">
            <a:off x="466571" y="2126522"/>
            <a:ext cx="4943538" cy="3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8814" y="630621"/>
            <a:ext cx="6092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994" y="999953"/>
            <a:ext cx="95575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Главная цель использования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прищепок в игре - развитие мелкой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моторики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рук,что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благотворно влияет на речевую функцию ребенка. Игры с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прищепками также развивают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воображение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,закрепляют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сенсорные навыки и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пространственные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представления.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Начинать игру можно с самых простых заданий, например "Построй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заборчик": из картона вырезать небольшие прямоугольные полоски четырех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основных цветов - красный, желтый, синий, зеленый. Попросите ребенка</a:t>
            </a:r>
          </a:p>
          <a:p>
            <a:r>
              <a:rPr lang="ru-RU" u="sng" dirty="0">
                <a:solidFill>
                  <a:srgbClr val="333333"/>
                </a:solidFill>
                <a:latin typeface="Arial" panose="020B0604020202020204" pitchFamily="34" charset="0"/>
              </a:rPr>
              <a:t>построить забор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 к красной полоске прикрепить красные 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прищепки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,к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желтой-желтые. Далее можно усложнить задание и предложить малышу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"построить" разноцветный забор, чередуя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прищепки различных цветов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Затем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приступаем к игре с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шаблонами.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Такие игры можно использовать для закрепления цвета, формы, а также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счета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 Тематика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шаблонов может быть самой </a:t>
            </a:r>
            <a:r>
              <a:rPr lang="ru-RU" u="sng" dirty="0">
                <a:solidFill>
                  <a:srgbClr val="333333"/>
                </a:solidFill>
                <a:latin typeface="Arial" panose="020B0604020202020204" pitchFamily="34" charset="0"/>
              </a:rPr>
              <a:t>разнообразной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овощи,фрукты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ягоды,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животные,птицы,деревья,цветы,насекомые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995" y="430925"/>
            <a:ext cx="57318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8996" y="630621"/>
            <a:ext cx="1094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«Кус-кус»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— бельевыми прищепками поочередно «кусать» ногтевые фаланги (подушечки)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на ударные слоги стиха от большого пальца к мизинцу.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8843" y="2584900"/>
            <a:ext cx="27030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Сильно кусает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Котенок-глупыш!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Он думает, что это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Не палец, а мышь!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Но я же играю с тобою, малыш!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 будешь кусаться – скажу тебе: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«Кыш! 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5" y="1662069"/>
            <a:ext cx="3317848" cy="31478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043"/>
            <a:ext cx="3596099" cy="26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995" y="430926"/>
            <a:ext cx="103563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Сухой бассейн из круп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Игра: «Прячем ручки, ищем игрушки»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noProof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«сухого»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бассейна можно использовать разные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крупы,бобовые.орешки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,косточки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погружает руки как можно глубже, производя различные действия: «помешать» крупу, одновременно сжимая и разжимая пальцы рук, найти на дне «бассейна» спрятанные игрушки или предметы.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1" y="2812473"/>
            <a:ext cx="5138749" cy="38540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74" y="2812473"/>
            <a:ext cx="4820824" cy="38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 descr="IMG_04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" y="3917720"/>
            <a:ext cx="3909008" cy="26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14399" y="624896"/>
            <a:ext cx="10044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80000"/>
              </a:lnSpc>
              <a:spcBef>
                <a:spcPct val="20000"/>
              </a:spcBef>
              <a:buClr>
                <a:srgbClr val="7FD13B"/>
              </a:buClr>
              <a:buSzPct val="100000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Математические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планшеты,пробочные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тренажеры.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lnSpc>
                <a:spcPct val="80000"/>
              </a:lnSpc>
              <a:spcBef>
                <a:spcPct val="20000"/>
              </a:spcBef>
              <a:buClr>
                <a:srgbClr val="7FD13B"/>
              </a:buClr>
              <a:buSzPct val="100000"/>
            </a:pP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Игры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пробками благотворно влияют на развитие мелкой моторики. Завинчивание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развинчивание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их развивает кисть руки и запястье.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натягивая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разном направлении сделать листочек, ракету, домик и другие предметы . Эта игра развивает не только моторику, но воображение, фантазию творческие способности ребенка.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9" y="3116571"/>
            <a:ext cx="3851562" cy="2686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1" y="2610417"/>
            <a:ext cx="3398981" cy="26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9502" y="935421"/>
            <a:ext cx="87025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развивающая игра "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планшет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похожа на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Геоконт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деревянный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набором разноцветных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резиночек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позволяет ребенку сконструировать на плоскости множество различных изображений 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(цифры, буквы, геометрические фигуры, узоры, предметы быта, животных)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"Рисование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резиночками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дает ребенку уникальную возможность "прочувствовать пальцами" форму геометрических фигур, изображаемые силуэты. Дети учатся ориентироваться на плоскости, работать по схеме, видеть связь между предметом и явлением окружающего мира и его абстрактными изображением, развивает логику, воображение, усидчивость, внимание, мелкую моторику.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7595" y="315310"/>
            <a:ext cx="87632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Не для кого не секрет как дорого стоят эти лабиринты головоломки в магазине. А можно сделать их своими руками: дерево, толстая проволока, косточки от счет, пробки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5A5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Игрушка представляет собой лабиринт с дорожками разного цвета, на которые нанизаны разноцветные бусинки разной формы. Игра способствует развитию логики, воображения, пространственного мышления, развивает координацию, внимание и учит различать цвета и формы</a:t>
            </a:r>
            <a:r>
              <a:rPr lang="ru-RU" sz="2000" dirty="0" smtClean="0">
                <a:solidFill>
                  <a:srgbClr val="5A5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IMG_04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" y="3286833"/>
            <a:ext cx="3903007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60000">
            <a:off x="4125392" y="2617271"/>
            <a:ext cx="3336772" cy="3645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60" y="2524465"/>
            <a:ext cx="3458948" cy="29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0035" y="512618"/>
            <a:ext cx="8742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Интерес и яркий эмоциональный настрой вызывают у детей пальчиковые игры на бумаге. Оказывается, можно рисовать не только кисточкой, но и пальчиками,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ватными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палочками,косточками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камешками, ракушками, пуговицами, веревочками. Волшебные превращения этих материалов в картинки радуют детей.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9" y="3464472"/>
            <a:ext cx="4477407" cy="3358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42759" y="3429000"/>
            <a:ext cx="4621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995" y="630621"/>
            <a:ext cx="10083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 Массаж пальцев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начиная с большого и до мизинца. Растирать зубной щеткой сначала подушечку пальца, затем медленно опускаться к его основанию.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Я возьму зубную щетку,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Чтоб погладить пальчики.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Станьте ловкими скорей,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Пальчики-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удальчики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8995" y="3689131"/>
            <a:ext cx="105281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Массаж шестигранными карандашами.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Грани карандаша легко «укалывают» ладони, активизируют нервные окончания, снимают напряжение.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Карандаш в руках катаю,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Между пальчиков верчу.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Непременно каждый пальчик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Быть послушным научу.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10" y="1308790"/>
            <a:ext cx="3153103" cy="2364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17" y="4878905"/>
            <a:ext cx="2249214" cy="16869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40" y="4674206"/>
            <a:ext cx="2522146" cy="18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7365" y="557048"/>
            <a:ext cx="8345213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 ребенка находится на кончиках его пальцев. Чем больше мастерства в детской руке, тем ребенок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умнее».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smtClean="0"/>
              <a:t>             </a:t>
            </a:r>
            <a:r>
              <a:rPr lang="ru-RU" dirty="0" smtClean="0"/>
              <a:t> </a:t>
            </a:r>
            <a:r>
              <a:rPr lang="ru-RU" dirty="0" err="1"/>
              <a:t>В.А.Сухомлинский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Это </a:t>
            </a:r>
            <a:r>
              <a:rPr lang="ru-RU" sz="2800" dirty="0">
                <a:solidFill>
                  <a:prstClr val="black"/>
                </a:solidFill>
              </a:rPr>
              <a:t>не просто красивые слова: в них содержится объяс­нение того, каким образом развивается ребенок. Огромное количество нервных окончаний расположено именно на руке. 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Рука познает, а мозг фиксирует ощущение и восприятие, соединяя их со зрительными, слуховыми и обонятельными в сложные интегративные образы и представления.</a:t>
            </a:r>
            <a:b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800" dirty="0">
              <a:solidFill>
                <a:prstClr val="black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251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7595" y="525517"/>
            <a:ext cx="977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«Волшебные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и чудесные мешочки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ru-RU" dirty="0" smtClean="0">
                <a:solidFill>
                  <a:srgbClr val="343434"/>
                </a:solidFill>
                <a:latin typeface="Arial" panose="020B0604020202020204" pitchFamily="34" charset="0"/>
              </a:rPr>
              <a:t>сенсорные </a:t>
            </a:r>
            <a:r>
              <a:rPr lang="ru-RU" dirty="0">
                <a:solidFill>
                  <a:srgbClr val="343434"/>
                </a:solidFill>
                <a:latin typeface="Arial" panose="020B0604020202020204" pitchFamily="34" charset="0"/>
              </a:rPr>
              <a:t>мешочки отлично развивают мелкую моторику, </a:t>
            </a:r>
            <a:r>
              <a:rPr lang="ru-RU" dirty="0" err="1">
                <a:solidFill>
                  <a:srgbClr val="343434"/>
                </a:solidFill>
                <a:latin typeface="Arial" panose="020B0604020202020204" pitchFamily="34" charset="0"/>
              </a:rPr>
              <a:t>сенсорику</a:t>
            </a:r>
            <a:r>
              <a:rPr lang="ru-RU" dirty="0">
                <a:solidFill>
                  <a:srgbClr val="343434"/>
                </a:solidFill>
                <a:latin typeface="Arial" panose="020B0604020202020204" pitchFamily="34" charset="0"/>
              </a:rPr>
              <a:t> и дарят ребёнку новые тактильные ощущения.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9" y="2514023"/>
            <a:ext cx="6674070" cy="4051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0" y="2770137"/>
            <a:ext cx="4313515" cy="32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94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9117" y="1816186"/>
            <a:ext cx="648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7972" y="819808"/>
            <a:ext cx="8345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Застёгивание и </a:t>
            </a:r>
            <a:r>
              <a:rPr lang="ru-RU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растёгивание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пуговиц,замков;завязывание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и развязывание узелков на </a:t>
            </a:r>
            <a:r>
              <a:rPr lang="ru-RU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шнурках,лентах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83" y="2496869"/>
            <a:ext cx="4490572" cy="3380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765"/>
            <a:ext cx="4623823" cy="31557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55" y="1466139"/>
            <a:ext cx="4162060" cy="35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9117" y="1816186"/>
            <a:ext cx="648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" y="1923155"/>
            <a:ext cx="4400550" cy="285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88" y="2908960"/>
            <a:ext cx="3810000" cy="285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9" y="3869319"/>
            <a:ext cx="3810000" cy="2857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7595" y="184668"/>
            <a:ext cx="9339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Аквагрунт</a:t>
            </a:r>
            <a:r>
              <a:rPr lang="ru-RU" sz="2000" b="1" dirty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нестандартный, но эффективный метод работы с детьми. Разноцветные, упругие шарики так здорово подходят для развивающих игр. Прежде крошечные, твердые, цветные горошинки буквально за несколько часов насыщаются водой и становятся полупрозрачными шариками, в несколько раз увеличенными в объеме.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9117" y="1816186"/>
            <a:ext cx="648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9917" y="430925"/>
            <a:ext cx="77040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шарики. Детям очень нравится вылавливать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гидрогелевые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шарики из воды с помощью ложечки или ситечком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-Перекладываем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аквагрунт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одной миски в другую с помощью совочка, пластикового пинцета или ложечки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гидрогелевыми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шариками бутылочку с узким горлышком. Во время игры можно использовать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воронку.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погружать ручки в шарики, перебирать гидрогель, пересыпать из ручки в ручку.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Прячем маленькие игрушки, мелкие камушки, пуговки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аквагрунте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находим их. Можно усложнить задачу и предложить ребенку находить игрушки с закрытыми глазами и угадывать, что же попалось на этот раз в ручку.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9117" y="1816186"/>
            <a:ext cx="648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7" y="526176"/>
            <a:ext cx="3810000" cy="285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58" y="2184917"/>
            <a:ext cx="3810000" cy="285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2" y="3760871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6" y="39414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9117" y="1816186"/>
            <a:ext cx="648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1025" y="476731"/>
            <a:ext cx="985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Широкое распространение и успешное применение в логопедической практике нашел метод Су-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Джок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-терапии. Использование тренажеров Су-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Джок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совместно с работой по развитию пальчиковой моторики благотворно влияет на речевую активность детей и положительно сказывается на коррекции у них речевых нарушений.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9298" y="1830950"/>
            <a:ext cx="29323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Раз,два,три,четыре,пять!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Буду шарик я катать.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По ладошке прокачу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ее пощекочу.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Шар по кругу я катаю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ладошку разминаю.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по пальцам прокачу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Каждый я пощекочу.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Вверх-вниз, вверх-вниз,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Шар по пальчику катись.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Сильно шарик я сожму,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Подержу и разожму.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23564" y="3861918"/>
            <a:ext cx="30327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 пальце – перстенек.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Он блестит, как огонек.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Крутился, искрился,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 пальчика свалился – 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Назад возвратился.</a:t>
            </a:r>
          </a:p>
          <a:p>
            <a:pPr lvl="0" algn="just" fontAlgn="base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    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Это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стихотворение можно использовать для игры с пружинками Су-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Джок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84" y="2185518"/>
            <a:ext cx="2908498" cy="2635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1677060"/>
            <a:ext cx="2793074" cy="21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2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9117" y="1816186"/>
            <a:ext cx="648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840828" y="3163238"/>
            <a:ext cx="553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еловыми шишками.   </a:t>
            </a:r>
            <a:b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Раз, два, три, четыре, пять, </a:t>
            </a:r>
            <a:b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Шишку будем мы катать. </a:t>
            </a:r>
            <a:b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Шишку будем мы катать, </a:t>
            </a:r>
            <a:b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Раз, два, три, четыре, пять. </a:t>
            </a:r>
            <a:b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Еловая шишка колет ладошки, </a:t>
            </a:r>
            <a:b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Мы покатаем шишку немножко.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7558" y="630620"/>
            <a:ext cx="96868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интересны детям игры с природным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.Игры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выполнять с грецкими орехами, сосновыми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еловыми шишками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каштанами, косточками абрикоса или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персика и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Перекатывать шишку между ладонями до появления чувства приятного тепла и легкого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покраснения. </a:t>
            </a:r>
            <a:b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Также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шишки можно сжимать и разжимать обеими руками одновременно или поочередно, воздействовать на кончики пальцев и ладошки постукиванием и вращательными движениями, прокатывание шишки от кончиков пальцев к запястью, локтю и обратно.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7557" y="4939862"/>
            <a:ext cx="943462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Рисование на песке и крупах очень нравится детям. На подносе ровным слоем насыпан песок или крупа (манка, пшено, гречка, рис и др.). Дети кончиками пальцев, ладошками, кулачками рисуют разные рисунки по образцу или словесной инструкции, инсценируют стихи или песенки, выкладывают узоры из камней. 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3" y="2992582"/>
            <a:ext cx="4585855" cy="20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9117" y="1816186"/>
            <a:ext cx="648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9917" y="430925"/>
            <a:ext cx="7704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248" y="593609"/>
            <a:ext cx="11382704" cy="5420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Методические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к проведению пальчиковых игр: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Перед игрой с детьми обсудить её содержание, сразу при этом отрабатывать необходимые жесты, комбинации пальцев, движения.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Перед началом упражнений дети разогревают ладони лёгкими поглаживаниями до приятного ощущения тепла.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Все упражнения выполняются в медленном темпе, от 3 до 5 раз, сначала правой рукой, затем левой, а потом двумя руками вместе.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При выполнении упражнений необходимо вовлекать, по возможности, все пальцы руки.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Необходимо следить за правильной постановкой кисти руки, точным переключением с одного движения на другое.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Нужно добиваться, чтобы все упражнения выполнялись детьми легко, без чрезмерного напряжения мышц руки.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Все указания даются спокойным, доброжелательным тоном, чётко, без лишних слов. При необходимости отдельным детям оказывается помощь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9117" y="1816186"/>
            <a:ext cx="648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9917" y="430925"/>
            <a:ext cx="7704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0524" y="1124606"/>
            <a:ext cx="8713076" cy="476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игра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своё название,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длится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минут и повторяется в течение дня 2 – 3 раза.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При повторных проведениях игры дети нередко начинают произносить текст частично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(особенно начало и окончание фраз)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Постепенно текст разучивается наизусть, дети произносят его целиком, соотнося слова с движением.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Выбрав два или три упражнения, постепенно заменять их новыми.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Очень чётко придерживаться следующего </a:t>
            </a: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не ставить перед детьми несколько сложных задач сразу. Так как объём внимания у детей ограничен, и невыполнимая задача может 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«отбить»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интерес к игре.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Никогда не принуждать! Попытаться разобраться в причинах отказа или поменять игру.</a:t>
            </a:r>
          </a:p>
        </p:txBody>
      </p:sp>
    </p:spTree>
    <p:extLst>
      <p:ext uri="{BB962C8B-B14F-4D97-AF65-F5344CB8AC3E}">
        <p14:creationId xmlns:p14="http://schemas.microsoft.com/office/powerpoint/2010/main" val="23714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4836" y="748145"/>
            <a:ext cx="6567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Тренируйте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пальчики!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Станет рука сильной,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Головушка умной,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речь красивой.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2666999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" y="21329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96966" y="430925"/>
            <a:ext cx="7147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Исследования ученых подтверждают: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185877" y="3450329"/>
            <a:ext cx="2014317" cy="1597572"/>
            <a:chOff x="1666301" y="3986913"/>
            <a:chExt cx="1574057" cy="1390203"/>
          </a:xfrm>
        </p:grpSpPr>
        <p:sp>
          <p:nvSpPr>
            <p:cNvPr id="7" name="Овал 6"/>
            <p:cNvSpPr/>
            <p:nvPr/>
          </p:nvSpPr>
          <p:spPr>
            <a:xfrm>
              <a:off x="1666301" y="3986913"/>
              <a:ext cx="1574057" cy="1390203"/>
            </a:xfrm>
            <a:prstGeom prst="ellipse">
              <a:avLst/>
            </a:pr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8" name="Овал 4"/>
            <p:cNvSpPr/>
            <p:nvPr/>
          </p:nvSpPr>
          <p:spPr>
            <a:xfrm>
              <a:off x="1896816" y="4190504"/>
              <a:ext cx="1113027" cy="9830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 координацией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0906" y="1692731"/>
            <a:ext cx="1986455" cy="1587063"/>
            <a:chOff x="494465" y="2572381"/>
            <a:chExt cx="1661626" cy="1390203"/>
          </a:xfrm>
        </p:grpSpPr>
        <p:sp>
          <p:nvSpPr>
            <p:cNvPr id="10" name="Овал 9"/>
            <p:cNvSpPr/>
            <p:nvPr/>
          </p:nvSpPr>
          <p:spPr>
            <a:xfrm>
              <a:off x="494465" y="2572381"/>
              <a:ext cx="1661626" cy="1390203"/>
            </a:xfrm>
            <a:prstGeom prst="ellipse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37804" y="2775972"/>
              <a:ext cx="1174948" cy="9830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со зрительной и двигательной памятью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88890" y="995948"/>
            <a:ext cx="1612710" cy="1255834"/>
            <a:chOff x="939623" y="808489"/>
            <a:chExt cx="1576504" cy="1390203"/>
          </a:xfrm>
        </p:grpSpPr>
        <p:sp>
          <p:nvSpPr>
            <p:cNvPr id="13" name="Овал 12"/>
            <p:cNvSpPr/>
            <p:nvPr/>
          </p:nvSpPr>
          <p:spPr>
            <a:xfrm>
              <a:off x="939623" y="808489"/>
              <a:ext cx="1576504" cy="1390203"/>
            </a:xfrm>
            <a:prstGeom prst="ellipse">
              <a:avLst/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Овал 4"/>
            <p:cNvSpPr/>
            <p:nvPr/>
          </p:nvSpPr>
          <p:spPr>
            <a:xfrm>
              <a:off x="1170497" y="1012080"/>
              <a:ext cx="1114756" cy="9830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 воображением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967468" y="1306572"/>
            <a:ext cx="1825133" cy="1587064"/>
            <a:chOff x="2661388" y="33593"/>
            <a:chExt cx="1606866" cy="1390203"/>
          </a:xfrm>
        </p:grpSpPr>
        <p:sp>
          <p:nvSpPr>
            <p:cNvPr id="16" name="Овал 15"/>
            <p:cNvSpPr/>
            <p:nvPr/>
          </p:nvSpPr>
          <p:spPr>
            <a:xfrm>
              <a:off x="2661388" y="33593"/>
              <a:ext cx="1606866" cy="1390203"/>
            </a:xfrm>
            <a:prstGeom prst="ellipse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7" name="Овал 4"/>
            <p:cNvSpPr/>
            <p:nvPr/>
          </p:nvSpPr>
          <p:spPr>
            <a:xfrm>
              <a:off x="2896708" y="237184"/>
              <a:ext cx="1136226" cy="9830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 речью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815237" y="4339186"/>
            <a:ext cx="1791250" cy="1315760"/>
            <a:chOff x="4219590" y="808489"/>
            <a:chExt cx="1536897" cy="1390203"/>
          </a:xfrm>
        </p:grpSpPr>
        <p:sp>
          <p:nvSpPr>
            <p:cNvPr id="19" name="Овал 18"/>
            <p:cNvSpPr/>
            <p:nvPr/>
          </p:nvSpPr>
          <p:spPr>
            <a:xfrm>
              <a:off x="4219590" y="808489"/>
              <a:ext cx="1536897" cy="1390203"/>
            </a:xfrm>
            <a:prstGeom prst="ellipse">
              <a:avLst/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0" name="Овал 4"/>
            <p:cNvSpPr/>
            <p:nvPr/>
          </p:nvSpPr>
          <p:spPr>
            <a:xfrm>
              <a:off x="4444663" y="1012080"/>
              <a:ext cx="1086751" cy="9830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 вниманием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48041" y="4772692"/>
            <a:ext cx="1623284" cy="1390203"/>
            <a:chOff x="4578993" y="2572381"/>
            <a:chExt cx="1623284" cy="1390203"/>
          </a:xfrm>
        </p:grpSpPr>
        <p:sp>
          <p:nvSpPr>
            <p:cNvPr id="23" name="Овал 22"/>
            <p:cNvSpPr/>
            <p:nvPr/>
          </p:nvSpPr>
          <p:spPr>
            <a:xfrm>
              <a:off x="4578993" y="2572381"/>
              <a:ext cx="1623284" cy="13902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4816717" y="2775972"/>
              <a:ext cx="1147836" cy="983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 мышлением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13450" y="3101137"/>
            <a:ext cx="1629540" cy="1359938"/>
            <a:chOff x="3411018" y="3960438"/>
            <a:chExt cx="1629540" cy="1359938"/>
          </a:xfrm>
        </p:grpSpPr>
        <p:sp>
          <p:nvSpPr>
            <p:cNvPr id="26" name="Овал 25"/>
            <p:cNvSpPr/>
            <p:nvPr/>
          </p:nvSpPr>
          <p:spPr>
            <a:xfrm>
              <a:off x="3411018" y="3960438"/>
              <a:ext cx="1629540" cy="1359938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7" name="Овал 4"/>
            <p:cNvSpPr/>
            <p:nvPr/>
          </p:nvSpPr>
          <p:spPr>
            <a:xfrm>
              <a:off x="3649659" y="4159596"/>
              <a:ext cx="1152258" cy="9616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 наблюдатель-</a:t>
              </a:r>
              <a:r>
                <a:rPr kumimoji="0" lang="ru-R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ностью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496186" y="2901603"/>
            <a:ext cx="1628664" cy="1390203"/>
            <a:chOff x="2581320" y="2108978"/>
            <a:chExt cx="1628664" cy="1390203"/>
          </a:xfrm>
        </p:grpSpPr>
        <p:sp>
          <p:nvSpPr>
            <p:cNvPr id="29" name="Овал 28"/>
            <p:cNvSpPr/>
            <p:nvPr/>
          </p:nvSpPr>
          <p:spPr>
            <a:xfrm>
              <a:off x="2581320" y="2108978"/>
              <a:ext cx="1628664" cy="1390203"/>
            </a:xfrm>
            <a:prstGeom prst="ellipse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0" name="Овал 4"/>
            <p:cNvSpPr/>
            <p:nvPr/>
          </p:nvSpPr>
          <p:spPr>
            <a:xfrm>
              <a:off x="2819832" y="2312569"/>
              <a:ext cx="1151640" cy="9830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Мелкая моторика взаимодействует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298276" y="2214958"/>
            <a:ext cx="37366" cy="686131"/>
            <a:chOff x="3411554" y="1423317"/>
            <a:chExt cx="37366" cy="686131"/>
          </a:xfrm>
        </p:grpSpPr>
        <p:sp>
          <p:nvSpPr>
            <p:cNvPr id="32" name="Прямая соединительная линия 3"/>
            <p:cNvSpPr/>
            <p:nvPr/>
          </p:nvSpPr>
          <p:spPr>
            <a:xfrm rot="16314531">
              <a:off x="3087171" y="1747700"/>
              <a:ext cx="686131" cy="37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83"/>
                  </a:moveTo>
                  <a:lnTo>
                    <a:pt x="686131" y="18683"/>
                  </a:lnTo>
                </a:path>
              </a:pathLst>
            </a:cu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3" name="Прямая соединительная линия 4"/>
            <p:cNvSpPr/>
            <p:nvPr/>
          </p:nvSpPr>
          <p:spPr>
            <a:xfrm rot="16314531">
              <a:off x="3413084" y="1749230"/>
              <a:ext cx="34306" cy="343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778226" y="2810278"/>
            <a:ext cx="559856" cy="37366"/>
            <a:chOff x="3920930" y="2127791"/>
            <a:chExt cx="559856" cy="37366"/>
          </a:xfrm>
        </p:grpSpPr>
        <p:sp>
          <p:nvSpPr>
            <p:cNvPr id="35" name="Прямая соединительная линия 3"/>
            <p:cNvSpPr/>
            <p:nvPr/>
          </p:nvSpPr>
          <p:spPr>
            <a:xfrm rot="19245706">
              <a:off x="3920930" y="2127791"/>
              <a:ext cx="559856" cy="37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83"/>
                  </a:moveTo>
                  <a:lnTo>
                    <a:pt x="559856" y="18683"/>
                  </a:lnTo>
                </a:path>
              </a:pathLst>
            </a:cu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6" name="Прямая соединительная линия 4"/>
            <p:cNvSpPr/>
            <p:nvPr/>
          </p:nvSpPr>
          <p:spPr>
            <a:xfrm rot="19245706">
              <a:off x="4186862" y="2132478"/>
              <a:ext cx="27992" cy="27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129461" y="3653269"/>
            <a:ext cx="437222" cy="37366"/>
            <a:chOff x="4175741" y="3017378"/>
            <a:chExt cx="437222" cy="37366"/>
          </a:xfrm>
        </p:grpSpPr>
        <p:sp>
          <p:nvSpPr>
            <p:cNvPr id="38" name="Прямая соединительная линия 3"/>
            <p:cNvSpPr/>
            <p:nvPr/>
          </p:nvSpPr>
          <p:spPr>
            <a:xfrm rot="784621">
              <a:off x="4175741" y="3017378"/>
              <a:ext cx="437222" cy="37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83"/>
                  </a:moveTo>
                  <a:lnTo>
                    <a:pt x="437222" y="18683"/>
                  </a:lnTo>
                </a:path>
              </a:pathLst>
            </a:cu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9" name="Прямая соединительная линия 4"/>
            <p:cNvSpPr/>
            <p:nvPr/>
          </p:nvSpPr>
          <p:spPr>
            <a:xfrm rot="784621">
              <a:off x="4383422" y="3025131"/>
              <a:ext cx="21861" cy="218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986911" y="4040465"/>
            <a:ext cx="37366" cy="605380"/>
            <a:chOff x="3794817" y="3425701"/>
            <a:chExt cx="37366" cy="605380"/>
          </a:xfrm>
        </p:grpSpPr>
        <p:sp>
          <p:nvSpPr>
            <p:cNvPr id="41" name="Прямая соединительная линия 3"/>
            <p:cNvSpPr/>
            <p:nvPr/>
          </p:nvSpPr>
          <p:spPr>
            <a:xfrm rot="3940442">
              <a:off x="3510810" y="3709708"/>
              <a:ext cx="605380" cy="37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83"/>
                  </a:moveTo>
                  <a:lnTo>
                    <a:pt x="605380" y="18683"/>
                  </a:lnTo>
                </a:path>
              </a:pathLst>
            </a:cu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2" name="Прямая соединительная линия 4"/>
            <p:cNvSpPr/>
            <p:nvPr/>
          </p:nvSpPr>
          <p:spPr>
            <a:xfrm rot="3940442">
              <a:off x="3798366" y="3713257"/>
              <a:ext cx="30269" cy="302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048150" y="4226812"/>
            <a:ext cx="37366" cy="675201"/>
            <a:chOff x="2904939" y="3407179"/>
            <a:chExt cx="37366" cy="675201"/>
          </a:xfrm>
        </p:grpSpPr>
        <p:sp>
          <p:nvSpPr>
            <p:cNvPr id="44" name="Прямая соединительная линия 3"/>
            <p:cNvSpPr/>
            <p:nvPr/>
          </p:nvSpPr>
          <p:spPr>
            <a:xfrm rot="6998813">
              <a:off x="2586021" y="3726097"/>
              <a:ext cx="675201" cy="37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83"/>
                  </a:moveTo>
                  <a:lnTo>
                    <a:pt x="675201" y="18683"/>
                  </a:lnTo>
                </a:path>
              </a:pathLst>
            </a:cu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5" name="Прямая соединительная линия 4"/>
            <p:cNvSpPr/>
            <p:nvPr/>
          </p:nvSpPr>
          <p:spPr>
            <a:xfrm rot="17798813">
              <a:off x="2906741" y="3727900"/>
              <a:ext cx="33760" cy="337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113131" y="3923803"/>
            <a:ext cx="491962" cy="37366"/>
            <a:chOff x="2121928" y="3015431"/>
            <a:chExt cx="491962" cy="37366"/>
          </a:xfrm>
        </p:grpSpPr>
        <p:sp>
          <p:nvSpPr>
            <p:cNvPr id="47" name="Прямая соединительная линия 3"/>
            <p:cNvSpPr/>
            <p:nvPr/>
          </p:nvSpPr>
          <p:spPr>
            <a:xfrm rot="10043020">
              <a:off x="2121928" y="3015431"/>
              <a:ext cx="491962" cy="37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83"/>
                  </a:moveTo>
                  <a:lnTo>
                    <a:pt x="491962" y="18683"/>
                  </a:lnTo>
                </a:path>
              </a:pathLst>
            </a:cu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8" name="Прямая соединительная линия 4"/>
            <p:cNvSpPr/>
            <p:nvPr/>
          </p:nvSpPr>
          <p:spPr>
            <a:xfrm rot="20843020">
              <a:off x="2355610" y="3021816"/>
              <a:ext cx="24598" cy="245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092559" y="2967990"/>
            <a:ext cx="603674" cy="37366"/>
            <a:chOff x="2254563" y="2130969"/>
            <a:chExt cx="603674" cy="37366"/>
          </a:xfrm>
        </p:grpSpPr>
        <p:sp>
          <p:nvSpPr>
            <p:cNvPr id="50" name="Прямая соединительная линия 3"/>
            <p:cNvSpPr/>
            <p:nvPr/>
          </p:nvSpPr>
          <p:spPr>
            <a:xfrm rot="13076770">
              <a:off x="2254563" y="2130969"/>
              <a:ext cx="603674" cy="37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83"/>
                  </a:moveTo>
                  <a:lnTo>
                    <a:pt x="603674" y="18683"/>
                  </a:lnTo>
                </a:path>
              </a:pathLst>
            </a:cu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51" name="Прямая соединительная линия 4"/>
            <p:cNvSpPr/>
            <p:nvPr/>
          </p:nvSpPr>
          <p:spPr>
            <a:xfrm rot="23876770">
              <a:off x="2541308" y="2134560"/>
              <a:ext cx="30183" cy="301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7876" y="704194"/>
            <a:ext cx="87340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Дошкольный возраст - это тот период, когда ребёнок постоянно изучает, постигает окружающий мир. Основной метод накопления информации - прикосновения. Ребёнку необходимо всё трогать, хватать, гладить и даже пробовать на вкус! Если взрослые поддерживают это стремление, предлагая малышу различные игрушки (мягкие, твёрдые, шершавые, гладкие, холодные и т.д.), тряпочки, предметы для исследования, он получает необходимый стимул для развития. Доказано, что речь ребёнка и его сенсорный опыт взаимосвязаны. Поэтому, для того, чтобы ребёнок хорошо говорил, необходимо развивать его ручки. В свое время И. Кант мудро изложил: «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Рука — это вышедший наружу мозг человека»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3697" y="2208474"/>
            <a:ext cx="74203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движений пальцев соответствует возрасту, то и речевое развитие находится в пределах нормы. Если же развитие движений пальцев отстает, то задерживается и речевое развитие, хотя общая моторика при этом может быть нормальной 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1972" y="839528"/>
            <a:ext cx="6632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0" dirty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>Учёными была выявлена </a:t>
            </a:r>
            <a:br>
              <a:rPr lang="ru-RU" sz="3600" b="1" kern="0" dirty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>з а к о н о м е р н о с т 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9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EA157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EA157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2883" y="714703"/>
            <a:ext cx="723111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такое пальчиковые игры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 - это показ, инсценировка каких-либо рифмованных историй, сказок при помощи пальцев рук.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это известные детям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прибаутки, простые четверостишья. В процессе их проговаривания включается работа рук, касание частей тела, поглаживание, постукивание, соединение пальцев.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своей сути пальчиковые игры — это массаж и гимнастика для рук, а иногда и для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ног.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разнообразны по содержанию, поэтому целесообразно будет разделить их на группы по их назначению: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9117" y="1816186"/>
            <a:ext cx="648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9917" y="430925"/>
            <a:ext cx="7704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8179" y="882870"/>
            <a:ext cx="7945821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разделяются на группы. Деление на группы связано с использованием наглядности и атрибутики.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- 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 без предметов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 - 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 использованием атрибутики;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группа - 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 с предметами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группа – тактильные 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группа – гимнастические 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группа – творческие 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869" y="430925"/>
            <a:ext cx="10520855" cy="5731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 по развитию мелкой моторики рук могут быть традиционными и нетрадиционными.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1" u="sng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Традиционные</a:t>
            </a: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b="1" i="1" u="sng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1.Пальчиковые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</a:t>
            </a:r>
          </a:p>
          <a:p>
            <a:pPr marL="64008" lvl="0">
              <a:spcBef>
                <a:spcPct val="20000"/>
              </a:spcBef>
              <a:buClr>
                <a:srgbClr val="A5B592"/>
              </a:buClr>
              <a:buSzPct val="80000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2.Активные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стихотворным сопровождением</a:t>
            </a:r>
          </a:p>
          <a:p>
            <a:pPr marL="64008" lvl="0">
              <a:spcBef>
                <a:spcPct val="20000"/>
              </a:spcBef>
              <a:buClr>
                <a:srgbClr val="A5B592"/>
              </a:buClr>
              <a:buSzPct val="80000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3.Игры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</a:t>
            </a:r>
          </a:p>
          <a:p>
            <a:pPr marL="64008" lvl="0">
              <a:spcBef>
                <a:spcPct val="20000"/>
              </a:spcBef>
              <a:buClr>
                <a:srgbClr val="A5B592"/>
              </a:buClr>
              <a:buSzPct val="80000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4.Пальчиковые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</a:t>
            </a:r>
          </a:p>
          <a:p>
            <a:pPr marL="64008" lvl="0">
              <a:spcBef>
                <a:spcPct val="20000"/>
              </a:spcBef>
              <a:buClr>
                <a:srgbClr val="A5B592"/>
              </a:buClr>
              <a:buSzPct val="80000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5.Пальчиковые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элементами самомассажа</a:t>
            </a:r>
          </a:p>
          <a:p>
            <a:pPr marL="64008" lvl="0">
              <a:spcBef>
                <a:spcPct val="20000"/>
              </a:spcBef>
              <a:buClr>
                <a:srgbClr val="A5B592"/>
              </a:buClr>
              <a:buSzPct val="80000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6.Пальчиковые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музыкальным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сопровождением</a:t>
            </a:r>
          </a:p>
          <a:p>
            <a:pPr marL="64008" lvl="0">
              <a:spcBef>
                <a:spcPct val="20000"/>
              </a:spcBef>
              <a:buClr>
                <a:srgbClr val="A5B592"/>
              </a:buClr>
              <a:buSzPct val="80000"/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7.Графические упражнения: штриховка, дорисовка картинки, графический диктант, соединение по точкам, продолжение ряда;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8.Предметная деятельность: игры с бумагой, глиной, пластилином, песком, водой, рисование мелками, углём;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9.Игры: мозаика, конструкторы, шнуровки, </a:t>
            </a:r>
            <a:r>
              <a:rPr kumimoji="0" lang="ru-RU" sz="2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пазлы</a:t>
            </a: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пирамиды, волчок и т.д.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10.Кукольные театры: пальчиковый,  перчаточный, театр теней;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925"/>
            <a:ext cx="9144000" cy="10930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06" y="1524001"/>
            <a:ext cx="8915399" cy="351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006" y="630621"/>
            <a:ext cx="67649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kern="0" dirty="0" smtClean="0">
                <a:solidFill>
                  <a:srgbClr val="EA157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595" y="630621"/>
            <a:ext cx="8919067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Для развития мелкой моторики рук применяю традиционные и нетрадиционные формы работы.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4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Нетрадиционные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  <a:endParaRPr kumimoji="0" lang="ru-RU" sz="2400" b="1" i="1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и упражнения с различными предметами;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песком, крупой, водой, макаронами;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 домашнего обихода - с прищепками, пуговицами, кнопками, застежками, шнуровками, клубками;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природным материалом-шишками, грецкими орехами, камешками;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аквагрунтом</a:t>
            </a:r>
            <a:r>
              <a:rPr 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использованием специальных тренажеров для самомассажа - шариков Су  -  </a:t>
            </a:r>
            <a:r>
              <a:rPr lang="ru-RU" sz="2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endParaRPr lang="ru-RU" sz="2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1125</Words>
  <Application>Microsoft Office PowerPoint</Application>
  <PresentationFormat>Широкоэкранный</PresentationFormat>
  <Paragraphs>149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62</cp:revision>
  <cp:lastPrinted>2016-11-09T17:47:22Z</cp:lastPrinted>
  <dcterms:created xsi:type="dcterms:W3CDTF">2016-09-06T17:08:00Z</dcterms:created>
  <dcterms:modified xsi:type="dcterms:W3CDTF">2016-11-09T17:49:55Z</dcterms:modified>
</cp:coreProperties>
</file>