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304" r:id="rId3"/>
    <p:sldId id="279" r:id="rId4"/>
    <p:sldId id="284" r:id="rId5"/>
    <p:sldId id="281" r:id="rId6"/>
    <p:sldId id="259" r:id="rId7"/>
    <p:sldId id="292" r:id="rId8"/>
    <p:sldId id="278" r:id="rId9"/>
    <p:sldId id="282" r:id="rId10"/>
    <p:sldId id="290" r:id="rId11"/>
    <p:sldId id="276" r:id="rId12"/>
    <p:sldId id="287" r:id="rId13"/>
    <p:sldId id="295" r:id="rId14"/>
    <p:sldId id="289" r:id="rId15"/>
    <p:sldId id="296" r:id="rId16"/>
    <p:sldId id="267" r:id="rId17"/>
    <p:sldId id="286" r:id="rId18"/>
    <p:sldId id="294" r:id="rId19"/>
    <p:sldId id="297" r:id="rId20"/>
    <p:sldId id="293" r:id="rId21"/>
    <p:sldId id="298" r:id="rId22"/>
    <p:sldId id="301" r:id="rId23"/>
    <p:sldId id="303" r:id="rId24"/>
    <p:sldId id="288" r:id="rId25"/>
    <p:sldId id="305" r:id="rId26"/>
    <p:sldId id="266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проблемная толерантность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оценка объекта</c:v>
                </c:pt>
                <c:pt idx="1">
                  <c:v>отношение к объекту</c:v>
                </c:pt>
                <c:pt idx="2">
                  <c:v>побуждение в отношении к объекту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естественная толерантность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оценка объекта</c:v>
                </c:pt>
                <c:pt idx="1">
                  <c:v>отношение к объекту</c:v>
                </c:pt>
                <c:pt idx="2">
                  <c:v>побуждение в отношении к объекту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28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597312"/>
        <c:axId val="74692800"/>
        <c:axId val="0"/>
      </c:bar3DChart>
      <c:catAx>
        <c:axId val="139597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1">
                <a:solidFill>
                  <a:srgbClr val="002060"/>
                </a:solidFill>
              </a:defRPr>
            </a:pPr>
            <a:endParaRPr lang="ru-RU"/>
          </a:p>
        </c:txPr>
        <c:crossAx val="74692800"/>
        <c:crosses val="autoZero"/>
        <c:auto val="1"/>
        <c:lblAlgn val="ctr"/>
        <c:lblOffset val="100"/>
        <c:noMultiLvlLbl val="0"/>
      </c:catAx>
      <c:valAx>
        <c:axId val="7469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>
                <a:solidFill>
                  <a:srgbClr val="002060"/>
                </a:solidFill>
              </a:defRPr>
            </a:pPr>
            <a:endParaRPr lang="ru-RU"/>
          </a:p>
        </c:txPr>
        <c:crossAx val="139597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36030912802563"/>
          <c:y val="5.5214547710619795E-2"/>
          <c:w val="0.26083722173617185"/>
          <c:h val="0.28627366153899186"/>
        </c:manualLayout>
      </c:layout>
      <c:overlay val="0"/>
      <c:txPr>
        <a:bodyPr/>
        <a:lstStyle/>
        <a:p>
          <a:pPr>
            <a:defRPr b="1" i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0.6925</cdr:x>
      <cdr:y>0.80043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98976" y="3622726"/>
          <a:ext cx="2530624" cy="903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rgbClr val="002060"/>
              </a:solidFill>
              <a:latin typeface="+mj-lt"/>
            </a:rPr>
            <a:t>Продиагностировано 31 человек</a:t>
          </a:r>
          <a:endParaRPr lang="ru-RU" sz="1800" b="1" i="1" dirty="0">
            <a:solidFill>
              <a:srgbClr val="002060"/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F9EF-4CCD-4DE4-A652-96D65026BAB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7EF21-F3A6-482C-B7CC-7B5F0B7B5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4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2E59-588D-4807-92C6-69A08D7102C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E972-2048-4E37-B345-77CC41385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8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2E59-588D-4807-92C6-69A08D7102C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E972-2048-4E37-B345-77CC41385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6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2E59-588D-4807-92C6-69A08D7102C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E972-2048-4E37-B345-77CC41385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2E59-588D-4807-92C6-69A08D7102C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E972-2048-4E37-B345-77CC41385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5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2E59-588D-4807-92C6-69A08D7102C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E972-2048-4E37-B345-77CC41385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2E59-588D-4807-92C6-69A08D7102C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E972-2048-4E37-B345-77CC41385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7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2E59-588D-4807-92C6-69A08D7102C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E972-2048-4E37-B345-77CC41385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2E59-588D-4807-92C6-69A08D7102C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E972-2048-4E37-B345-77CC41385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9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2E59-588D-4807-92C6-69A08D7102C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E972-2048-4E37-B345-77CC41385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2E59-588D-4807-92C6-69A08D7102C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E972-2048-4E37-B345-77CC41385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9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2E59-588D-4807-92C6-69A08D7102C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E972-2048-4E37-B345-77CC41385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8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2E59-588D-4807-92C6-69A08D7102C6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E972-2048-4E37-B345-77CC41385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9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amond\Desktop\'&#1044;&#1086;&#1073;&#1088;&#1086;%20&#1087;&#1086;&#1078;&#1072;&#1083;&#1086;&#1074;&#1072;&#1090;&#1100;!'%20&#1052;&#1091;&#1083;&#1100;&#1090;%20&#1087;&#1088;&#1086;%20&#1090;&#1086;&#1083;&#1077;&#1088;&#1072;&#1085;&#1090;&#1085;&#1086;&#1089;&#1090;&#1100;%20(1986)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7281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воспитание толерантности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дошкольников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3789040"/>
            <a:ext cx="2736304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+mj-lt"/>
              </a:rPr>
              <a:t>Е</a:t>
            </a:r>
            <a:r>
              <a:rPr lang="ru-RU" sz="2600" b="1" dirty="0">
                <a:solidFill>
                  <a:srgbClr val="002060"/>
                </a:solidFill>
                <a:latin typeface="+mj-lt"/>
              </a:rPr>
              <a:t>. И.  </a:t>
            </a:r>
            <a:r>
              <a:rPr lang="ru-RU" sz="2600" b="1" dirty="0" smtClean="0">
                <a:solidFill>
                  <a:srgbClr val="002060"/>
                </a:solidFill>
                <a:latin typeface="+mj-lt"/>
              </a:rPr>
              <a:t>Гук, воспитатель МБДОУ детский сад № 42 гор</a:t>
            </a:r>
            <a:r>
              <a:rPr lang="ru-RU" sz="2600" b="1" dirty="0">
                <a:solidFill>
                  <a:srgbClr val="002060"/>
                </a:solidFill>
                <a:latin typeface="+mj-lt"/>
              </a:rPr>
              <a:t>ода Белово</a:t>
            </a:r>
          </a:p>
          <a:p>
            <a:pPr algn="ctr"/>
            <a:endParaRPr lang="ru-RU" sz="7200" dirty="0"/>
          </a:p>
        </p:txBody>
      </p:sp>
      <p:pic>
        <p:nvPicPr>
          <p:cNvPr id="2050" name="Picture 2" descr="http://static.newsland.com/news_images/311/big_311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5480"/>
            <a:ext cx="4680520" cy="3501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92211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Определение </a:t>
            </a:r>
            <a:r>
              <a:rPr lang="ru-RU" sz="3600" b="1" dirty="0">
                <a:solidFill>
                  <a:srgbClr val="C00000"/>
                </a:solidFill>
              </a:rPr>
              <a:t>слова “толерантность” у разных народов на разных языках звучит по-разному: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ru-RU" sz="4400" b="1" dirty="0">
                <a:solidFill>
                  <a:srgbClr val="002060"/>
                </a:solidFill>
                <a:latin typeface="+mj-lt"/>
              </a:rPr>
              <a:t>испанском – способность признавать отличные от своих собственных идеи или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мнения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во </a:t>
            </a:r>
            <a:r>
              <a:rPr lang="ru-RU" sz="4400" b="1" dirty="0">
                <a:solidFill>
                  <a:srgbClr val="002060"/>
                </a:solidFill>
                <a:latin typeface="+mj-lt"/>
              </a:rPr>
              <a:t>французском – отношение, при котором допускается, что другие могут думать или действовать иначе, нежели ты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сам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ru-RU" sz="4400" b="1" dirty="0">
                <a:solidFill>
                  <a:srgbClr val="002060"/>
                </a:solidFill>
                <a:latin typeface="+mj-lt"/>
              </a:rPr>
              <a:t>английском – готовность быть терпимым,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снисходительным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ru-RU" sz="4400" b="1" dirty="0">
                <a:solidFill>
                  <a:srgbClr val="002060"/>
                </a:solidFill>
                <a:latin typeface="+mj-lt"/>
              </a:rPr>
              <a:t>китайском – позволять, принимать, быть по отношению к другим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великодушным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ru-RU" sz="4400" b="1" dirty="0">
                <a:solidFill>
                  <a:srgbClr val="002060"/>
                </a:solidFill>
                <a:latin typeface="+mj-lt"/>
              </a:rPr>
              <a:t>арабском – прощение, снисходительность, мягкость, милосердие, сострадание, благосклонность, терпение, расположенность к 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другим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4400" b="1" dirty="0">
                <a:solidFill>
                  <a:srgbClr val="002060"/>
                </a:solidFill>
                <a:latin typeface="+mj-lt"/>
              </a:rPr>
              <a:t>в русском – способность терпеть что-то и от кого-то (быть выдержанным, выносливым, стойким, уметь мириться с существованием чего-либо и кого-либо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)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806489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«Не делай другому того, от чего больно тебе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Считай успех соседа своим успехом, а потерю соседа своей потерей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«Кто любит добрые дела, тому и жизнь мила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2800" b="1" i="1" dirty="0">
              <a:solidFill>
                <a:srgbClr val="00206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В счастье и страдании, в радости и горе мы должны относиться ко всем существам, как относимся к самим себе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«Худо </a:t>
            </a: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тому, кто добра не творит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никому».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«Живи </a:t>
            </a: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добрее, будешь всем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милее»</a:t>
            </a:r>
            <a:endParaRPr lang="ru-RU" sz="2800" b="1" i="1" dirty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768" y="116632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Мудрые мысли о толерантности: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33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Толерантность в 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rgbClr val="002060"/>
                </a:solidFill>
                <a:latin typeface="+mj-lt"/>
              </a:rPr>
              <a:t>Живут в России разные народы с давних пор. 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002060"/>
                </a:solidFill>
                <a:latin typeface="+mj-lt"/>
              </a:rPr>
              <a:t>Одним – тайга по нраву, другим – степной простор. 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002060"/>
                </a:solidFill>
                <a:latin typeface="+mj-lt"/>
              </a:rPr>
              <a:t>У каждого народа язык свой и наряд.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002060"/>
                </a:solidFill>
                <a:latin typeface="+mj-lt"/>
              </a:rPr>
              <a:t>Один черкеску носит, другой надел халат.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002060"/>
                </a:solidFill>
                <a:latin typeface="+mj-lt"/>
              </a:rPr>
              <a:t>Один – рыбак с рождения, другой – оленевод.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002060"/>
                </a:solidFill>
                <a:latin typeface="+mj-lt"/>
              </a:rPr>
              <a:t>Один – кумыс готовит, другой готовит мед.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002060"/>
                </a:solidFill>
                <a:latin typeface="+mj-lt"/>
              </a:rPr>
              <a:t>Одним – милее осень, другим – милей весна.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002060"/>
                </a:solidFill>
                <a:latin typeface="+mj-lt"/>
              </a:rPr>
              <a:t>А Родина – Россия – у нас у всех одна!</a:t>
            </a:r>
          </a:p>
          <a:p>
            <a:pPr marL="0" indent="0">
              <a:buNone/>
            </a:pPr>
            <a:r>
              <a:rPr lang="ru-RU" dirty="0"/>
              <a:t> 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9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Народы России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https://fs00.infourok.ru/images/doc/170/195494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5931" r="79344" b="61720"/>
          <a:stretch/>
        </p:blipFill>
        <p:spPr bwMode="auto">
          <a:xfrm>
            <a:off x="268414" y="365185"/>
            <a:ext cx="1588959" cy="22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fs00.infourok.ru/images/doc/170/195494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0" t="5930" r="2296" b="59753"/>
          <a:stretch/>
        </p:blipFill>
        <p:spPr bwMode="auto">
          <a:xfrm>
            <a:off x="7308304" y="297730"/>
            <a:ext cx="1499018" cy="23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fs00.infourok.ru/images/doc/170/195494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t="19044" r="60820" b="49917"/>
          <a:stretch/>
        </p:blipFill>
        <p:spPr bwMode="auto">
          <a:xfrm>
            <a:off x="2053652" y="1304145"/>
            <a:ext cx="1528997" cy="21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fs00.infourok.ru/images/doc/170/195494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7" t="28225" r="41640" b="41019"/>
          <a:stretch/>
        </p:blipFill>
        <p:spPr bwMode="auto">
          <a:xfrm>
            <a:off x="3794985" y="1304143"/>
            <a:ext cx="1573968" cy="21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fs00.infourok.ru/images/doc/170/195494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1" t="20317" r="22612" b="48813"/>
          <a:stretch/>
        </p:blipFill>
        <p:spPr bwMode="auto">
          <a:xfrm>
            <a:off x="5606321" y="1304144"/>
            <a:ext cx="1470093" cy="21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fs00.infourok.ru/images/doc/170/195494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 t="54453" r="73442" b="10355"/>
          <a:stretch/>
        </p:blipFill>
        <p:spPr bwMode="auto">
          <a:xfrm>
            <a:off x="899410" y="3732551"/>
            <a:ext cx="1528997" cy="241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fs00.infourok.ru/images/doc/170/195494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4" t="62104" r="42623" b="3332"/>
          <a:stretch/>
        </p:blipFill>
        <p:spPr bwMode="auto">
          <a:xfrm>
            <a:off x="3762532" y="4061678"/>
            <a:ext cx="1589655" cy="23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fs00.infourok.ru/images/doc/170/195494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2" t="54736" r="8153" b="10355"/>
          <a:stretch/>
        </p:blipFill>
        <p:spPr bwMode="auto">
          <a:xfrm>
            <a:off x="6907696" y="3751926"/>
            <a:ext cx="1490869" cy="23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830" y="26511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русские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3969" y="343699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цыгане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281" y="615415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калмыки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6414" y="614596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чукчи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5303" y="342787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татары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1295" y="645571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башкиры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451" y="343699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чеченцы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81749" y="26511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буряты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1220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Сергий Радонежский </a:t>
            </a:r>
            <a:r>
              <a:rPr lang="ru-RU" sz="3600" b="1" dirty="0" smtClean="0">
                <a:solidFill>
                  <a:srgbClr val="002060"/>
                </a:solidFill>
              </a:rPr>
              <a:t>– приверженец чистоты </a:t>
            </a:r>
            <a:r>
              <a:rPr lang="ru-RU" sz="3600" b="1" dirty="0">
                <a:solidFill>
                  <a:srgbClr val="002060"/>
                </a:solidFill>
              </a:rPr>
              <a:t>духа и помыслов, преисполненный смирения и любви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11349"/>
            <a:ext cx="52565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наиболее сложные моменты истории </a:t>
            </a:r>
            <a:r>
              <a:rPr lang="ru-RU" b="1" dirty="0" smtClean="0">
                <a:solidFill>
                  <a:srgbClr val="002060"/>
                </a:solidFill>
              </a:rPr>
              <a:t>России он </a:t>
            </a:r>
            <a:r>
              <a:rPr lang="ru-RU" b="1" dirty="0">
                <a:solidFill>
                  <a:srgbClr val="002060"/>
                </a:solidFill>
              </a:rPr>
              <a:t>не раз помогал князьям услышать друг друга, убеждал их прекратить кровопролитные </a:t>
            </a:r>
            <a:r>
              <a:rPr lang="ru-RU" b="1" dirty="0" smtClean="0">
                <a:solidFill>
                  <a:srgbClr val="002060"/>
                </a:solidFill>
              </a:rPr>
              <a:t>усобицы, доказывал окружающим, что жизнь </a:t>
            </a:r>
            <a:r>
              <a:rPr lang="ru-RU" b="1" dirty="0">
                <a:solidFill>
                  <a:srgbClr val="002060"/>
                </a:solidFill>
              </a:rPr>
              <a:t>можно устраивать только добром и любовью.</a:t>
            </a:r>
          </a:p>
        </p:txBody>
      </p:sp>
      <p:pic>
        <p:nvPicPr>
          <p:cNvPr id="1026" name="Picture 2" descr="http://light-group.info/images/stories2/1707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541594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77" y="188640"/>
            <a:ext cx="8579296" cy="121014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 Евангелие от Луки Гл.6, ст.36 написано: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“… </a:t>
            </a:r>
            <a:r>
              <a:rPr lang="ru-RU" sz="3200" b="1" dirty="0">
                <a:solidFill>
                  <a:srgbClr val="C00000"/>
                </a:solidFill>
              </a:rPr>
              <a:t>будьте милосерды, как и Отец ваш </a:t>
            </a:r>
            <a:r>
              <a:rPr lang="ru-RU" sz="3200" b="1" dirty="0" smtClean="0">
                <a:solidFill>
                  <a:srgbClr val="C00000"/>
                </a:solidFill>
              </a:rPr>
              <a:t>милосерден</a:t>
            </a:r>
            <a:r>
              <a:rPr lang="ru-RU" sz="3200" b="1" dirty="0">
                <a:solidFill>
                  <a:srgbClr val="C00000"/>
                </a:solidFill>
              </a:rPr>
              <a:t>…”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630861" cy="496855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Сам </a:t>
            </a:r>
            <a:r>
              <a:rPr lang="ru-RU" b="1" dirty="0">
                <a:solidFill>
                  <a:srgbClr val="002060"/>
                </a:solidFill>
              </a:rPr>
              <a:t>Иисус постоянно в своём земном служении показывал безграничное милосердие к нуждающимся в помощи людям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Поступать </a:t>
            </a:r>
            <a:r>
              <a:rPr lang="ru-RU" b="1" dirty="0">
                <a:solidFill>
                  <a:srgbClr val="002060"/>
                </a:solidFill>
              </a:rPr>
              <a:t>по законам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доброты </a:t>
            </a:r>
            <a:r>
              <a:rPr lang="ru-RU" b="1" dirty="0">
                <a:solidFill>
                  <a:srgbClr val="002060"/>
                </a:solidFill>
              </a:rPr>
              <a:t>– это красиво,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почетно</a:t>
            </a:r>
            <a:r>
              <a:rPr lang="ru-RU" b="1" dirty="0">
                <a:solidFill>
                  <a:srgbClr val="002060"/>
                </a:solidFill>
              </a:rPr>
              <a:t>, потому что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добрые </a:t>
            </a:r>
            <a:r>
              <a:rPr lang="ru-RU" b="1" dirty="0">
                <a:solidFill>
                  <a:srgbClr val="002060"/>
                </a:solidFill>
              </a:rPr>
              <a:t>дела и поступки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живут </a:t>
            </a:r>
            <a:r>
              <a:rPr lang="ru-RU" b="1" dirty="0">
                <a:solidFill>
                  <a:srgbClr val="002060"/>
                </a:solidFill>
              </a:rPr>
              <a:t>в веках.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http://go2.imgsmail.ru/imgpreview?key=312d91ce5026c02e&amp;mb=imgdb_preview_17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37448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снисходительность, 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доброта</a:t>
            </a:r>
            <a:r>
              <a:rPr lang="ru-RU" sz="4000" b="1" i="1" dirty="0">
                <a:solidFill>
                  <a:srgbClr val="002060"/>
                </a:solidFill>
              </a:rPr>
              <a:t>, уважение, понимание, миролюбие, </a:t>
            </a:r>
            <a:r>
              <a:rPr lang="ru-RU" sz="4000" b="1" i="1" dirty="0" smtClean="0">
                <a:solidFill>
                  <a:srgbClr val="002060"/>
                </a:solidFill>
              </a:rPr>
              <a:t>милосердие, </a:t>
            </a:r>
            <a:r>
              <a:rPr lang="ru-RU" sz="4000" b="1" i="1" dirty="0">
                <a:solidFill>
                  <a:srgbClr val="002060"/>
                </a:solidFill>
              </a:rPr>
              <a:t>великодушие, </a:t>
            </a:r>
            <a:r>
              <a:rPr lang="ru-RU" sz="4000" b="1" i="1" dirty="0" smtClean="0">
                <a:solidFill>
                  <a:srgbClr val="002060"/>
                </a:solidFill>
              </a:rPr>
              <a:t>сердечность</a:t>
            </a:r>
            <a:r>
              <a:rPr lang="ru-RU" sz="4000" b="1" i="1" dirty="0">
                <a:solidFill>
                  <a:srgbClr val="002060"/>
                </a:solidFill>
              </a:rPr>
              <a:t>, </a:t>
            </a:r>
            <a:r>
              <a:rPr lang="ru-RU" sz="4000" b="1" i="1" dirty="0" smtClean="0">
                <a:solidFill>
                  <a:srgbClr val="002060"/>
                </a:solidFill>
              </a:rPr>
              <a:t>сострадание</a:t>
            </a:r>
            <a:r>
              <a:rPr lang="ru-RU" sz="4000" b="1" i="1" dirty="0">
                <a:solidFill>
                  <a:srgbClr val="002060"/>
                </a:solidFill>
              </a:rPr>
              <a:t>, благосклонность, </a:t>
            </a:r>
            <a:r>
              <a:rPr lang="ru-RU" sz="4000" b="1" i="1" dirty="0" smtClean="0">
                <a:solidFill>
                  <a:srgbClr val="002060"/>
                </a:solidFill>
              </a:rPr>
              <a:t>прощение</a:t>
            </a:r>
            <a:r>
              <a:rPr lang="ru-RU" sz="4000" b="1" i="1" dirty="0">
                <a:solidFill>
                  <a:srgbClr val="002060"/>
                </a:solidFill>
              </a:rPr>
              <a:t>, </a:t>
            </a:r>
            <a:r>
              <a:rPr lang="ru-RU" sz="4000" b="1" i="1" dirty="0" smtClean="0">
                <a:solidFill>
                  <a:srgbClr val="002060"/>
                </a:solidFill>
              </a:rPr>
              <a:t>поддержка,</a:t>
            </a:r>
            <a:r>
              <a:rPr lang="ru-RU" sz="4000" b="1" i="1" dirty="0">
                <a:solidFill>
                  <a:srgbClr val="002060"/>
                </a:solidFill>
              </a:rPr>
              <a:t> равенство, </a:t>
            </a:r>
            <a:r>
              <a:rPr lang="ru-RU" sz="4000" b="1" i="1" dirty="0" smtClean="0">
                <a:solidFill>
                  <a:srgbClr val="002060"/>
                </a:solidFill>
              </a:rPr>
              <a:t> сотрудничество</a:t>
            </a:r>
            <a:r>
              <a:rPr lang="ru-RU" sz="4000" b="1" i="1" dirty="0">
                <a:solidFill>
                  <a:srgbClr val="002060"/>
                </a:solidFill>
              </a:rPr>
              <a:t>, </a:t>
            </a:r>
            <a:r>
              <a:rPr lang="ru-RU" sz="4000" b="1" i="1" dirty="0" smtClean="0">
                <a:solidFill>
                  <a:srgbClr val="002060"/>
                </a:solidFill>
              </a:rPr>
              <a:t>согласие.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0466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Качества толерантности: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44239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Методы </a:t>
            </a:r>
            <a:r>
              <a:rPr lang="ru-RU" sz="4000" b="1" dirty="0">
                <a:solidFill>
                  <a:srgbClr val="C00000"/>
                </a:solidFill>
              </a:rPr>
              <a:t>воспитания толерантности </a:t>
            </a:r>
            <a:r>
              <a:rPr lang="ru-RU" sz="4000" b="1" dirty="0" smtClean="0">
                <a:solidFill>
                  <a:srgbClr val="002060"/>
                </a:solidFill>
              </a:rPr>
              <a:t>–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это </a:t>
            </a:r>
            <a:r>
              <a:rPr lang="ru-RU" sz="4000" b="1" dirty="0">
                <a:solidFill>
                  <a:srgbClr val="002060"/>
                </a:solidFill>
              </a:rPr>
              <a:t>спо­собы </a:t>
            </a:r>
            <a:r>
              <a:rPr lang="ru-RU" sz="4000" b="1" dirty="0" smtClean="0">
                <a:solidFill>
                  <a:srgbClr val="002060"/>
                </a:solidFill>
              </a:rPr>
              <a:t>формирования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у </a:t>
            </a:r>
            <a:r>
              <a:rPr lang="ru-RU" sz="4000" b="1" dirty="0">
                <a:solidFill>
                  <a:srgbClr val="002060"/>
                </a:solidFill>
              </a:rPr>
              <a:t>детей готовности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к понима­нию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других людей,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народов </a:t>
            </a:r>
            <a:r>
              <a:rPr lang="ru-RU" sz="4000" b="1" dirty="0">
                <a:solidFill>
                  <a:srgbClr val="002060"/>
                </a:solidFill>
              </a:rPr>
              <a:t>и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терпимому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отношению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к </a:t>
            </a:r>
            <a:r>
              <a:rPr lang="ru-RU" sz="4000" b="1" dirty="0">
                <a:solidFill>
                  <a:srgbClr val="002060"/>
                </a:solidFill>
              </a:rPr>
              <a:t>их </a:t>
            </a:r>
            <a:r>
              <a:rPr lang="ru-RU" sz="4000" b="1" dirty="0" smtClean="0">
                <a:solidFill>
                  <a:srgbClr val="002060"/>
                </a:solidFill>
              </a:rPr>
              <a:t>своеобразным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поступкам</a:t>
            </a:r>
            <a:r>
              <a:rPr lang="ru-RU" sz="4000" b="1" dirty="0">
                <a:solidFill>
                  <a:srgbClr val="002060"/>
                </a:solidFill>
              </a:rPr>
              <a:t>.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http://centermolod.edu.minskregion.by/gallery/67/i13112015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744416" cy="4183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15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Формы проявления толерантности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уважение к старши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3309"/>
            <a:ext cx="3168352" cy="22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научить ребенка уважать взросл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40" y="737609"/>
            <a:ext cx="3173338" cy="22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3588" y="301882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+mj-lt"/>
              </a:rPr>
              <a:t>к старшим</a:t>
            </a:r>
            <a:endParaRPr lang="ru-RU" sz="20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3512" y="3018822"/>
            <a:ext cx="1518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+mj-lt"/>
              </a:rPr>
              <a:t>к младшим</a:t>
            </a:r>
            <a:endParaRPr lang="ru-RU" sz="20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4" name="Picture 6" descr="http://os1.i.ua/3/1/13831614_627b9eb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 bwMode="auto">
          <a:xfrm>
            <a:off x="206180" y="3861048"/>
            <a:ext cx="3168351" cy="24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48195" y="3018822"/>
            <a:ext cx="23393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Уважение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Милосердие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Сострадание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8" name="Picture 10" descr="http://syl.ru/misc/i/ai/172299/66327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r="1557"/>
          <a:stretch/>
        </p:blipFill>
        <p:spPr bwMode="auto">
          <a:xfrm>
            <a:off x="5850676" y="3861048"/>
            <a:ext cx="3153334" cy="24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7864" y="737608"/>
            <a:ext cx="2502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Это эмоциональное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достояние, отношение к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окружающим 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59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Воспитание толерантности в детском возрасте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Личный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пример уважения к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окружающим;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Беседы с детьми о добре и милосердии;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Поощрение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детей к добрым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делам;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Приобщение к этикету, к фольклору и традициям народов России;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Совместные прочтения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литературы и просмотры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фильмов, мультфильмов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с обсуждением поступков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главных героев.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2" descr="http://i2.ytimg.com/vi/hCPvssGTDgo/m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8639"/>
          <a:stretch/>
        </p:blipFill>
        <p:spPr bwMode="auto">
          <a:xfrm>
            <a:off x="5156245" y="3789040"/>
            <a:ext cx="37563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336156"/>
              </p:ext>
            </p:extLst>
          </p:nvPr>
        </p:nvGraphicFramePr>
        <p:xfrm>
          <a:off x="323528" y="404665"/>
          <a:ext cx="8568952" cy="6032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598002"/>
                <a:gridCol w="1970950"/>
              </a:tblGrid>
              <a:tr h="819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Содержание:</a:t>
                      </a:r>
                    </a:p>
                    <a:p>
                      <a:pPr algn="l"/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слайд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1551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Значимый аспект толерантности в современном мире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3 -7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1551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Определение толерантности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8 - 10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1551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Мудрые слова о толерантности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1551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Толерантность в России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12 – 15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67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Воспитание толерантности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16 – 19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1551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Формирование толерантности. Схема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1551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Мультфильм о толерантности «Добро пожаловать»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1551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Вопросы для обсуждения мультфильма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17197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Степень толерантности у дошкольников по отношению к главному герою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м/ф «Добро пожаловать»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15519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Заключение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24 – 25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86498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Стихотворение «Мы такие разные». Мп3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«Большой хоровод»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26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0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Формирование толерантности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125" y="1371506"/>
            <a:ext cx="2088232" cy="6491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ребенок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412776"/>
            <a:ext cx="187220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объект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573016"/>
            <a:ext cx="187220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Связь ребенка с объектом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2485563"/>
            <a:ext cx="923330" cy="2287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Положительная оценка объекта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3473" y="2485563"/>
            <a:ext cx="1292662" cy="2287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Положительное отношение к объекту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851" y="2485563"/>
            <a:ext cx="1661993" cy="2287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Положительное </a:t>
            </a:r>
            <a:r>
              <a:rPr lang="ru-RU" sz="2400" b="1" dirty="0" smtClean="0">
                <a:solidFill>
                  <a:srgbClr val="002060"/>
                </a:solidFill>
              </a:rPr>
              <a:t>побуждение в отношении  </a:t>
            </a:r>
            <a:r>
              <a:rPr lang="ru-RU" sz="2400" b="1" dirty="0">
                <a:solidFill>
                  <a:srgbClr val="002060"/>
                </a:solidFill>
              </a:rPr>
              <a:t>к объекту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00" y="1371506"/>
            <a:ext cx="230425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Естественная толерантность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379953"/>
            <a:ext cx="237626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Отрицательная оценка объекта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5470" y="5386690"/>
            <a:ext cx="235078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Отрицательное </a:t>
            </a:r>
            <a:r>
              <a:rPr lang="ru-RU" sz="2400" b="1" dirty="0">
                <a:solidFill>
                  <a:srgbClr val="002060"/>
                </a:solidFill>
              </a:rPr>
              <a:t>отношение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6531" y="5402532"/>
            <a:ext cx="235078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Отрицательное побуждение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5786" y="4365104"/>
            <a:ext cx="923330" cy="2287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Проблемная толерантность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>
            <a:stCxn id="4" idx="6"/>
            <a:endCxn id="5" idx="1"/>
          </p:cNvCxnSpPr>
          <p:nvPr/>
        </p:nvCxnSpPr>
        <p:spPr>
          <a:xfrm flipV="1">
            <a:off x="2622357" y="1643609"/>
            <a:ext cx="725507" cy="5249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1"/>
          </p:cNvCxnSpPr>
          <p:nvPr/>
        </p:nvCxnSpPr>
        <p:spPr>
          <a:xfrm flipH="1">
            <a:off x="1578241" y="1643609"/>
            <a:ext cx="1769623" cy="19294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123727" y="4170370"/>
            <a:ext cx="504057" cy="28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579416" y="4173180"/>
            <a:ext cx="504057" cy="28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76135" y="4178956"/>
            <a:ext cx="504057" cy="28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020271" y="2202503"/>
            <a:ext cx="252028" cy="2802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2"/>
          </p:cNvCxnSpPr>
          <p:nvPr/>
        </p:nvCxnSpPr>
        <p:spPr>
          <a:xfrm>
            <a:off x="1187624" y="4773345"/>
            <a:ext cx="504056" cy="60660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2" idx="1"/>
          </p:cNvCxnSpPr>
          <p:nvPr/>
        </p:nvCxnSpPr>
        <p:spPr>
          <a:xfrm flipV="1">
            <a:off x="2637591" y="5802189"/>
            <a:ext cx="207879" cy="1795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248652" y="5823638"/>
            <a:ext cx="207879" cy="1795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3" idx="3"/>
          </p:cNvCxnSpPr>
          <p:nvPr/>
        </p:nvCxnSpPr>
        <p:spPr>
          <a:xfrm>
            <a:off x="7807313" y="5818031"/>
            <a:ext cx="328472" cy="99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0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Мультфильм о толерантности </a:t>
            </a:r>
            <a:r>
              <a:rPr lang="ru-RU" b="1" dirty="0">
                <a:solidFill>
                  <a:srgbClr val="002060"/>
                </a:solidFill>
              </a:rPr>
              <a:t>«Добро пожаловать»</a:t>
            </a:r>
          </a:p>
        </p:txBody>
      </p:sp>
      <p:pic>
        <p:nvPicPr>
          <p:cNvPr id="4" name="'Добро пожаловать!' Мульт про толерантность (1986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683595"/>
            <a:ext cx="9144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Вопросы для обсуждения мультфильма: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792088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 Оценка объекта: </a:t>
            </a:r>
            <a:r>
              <a:rPr lang="ru-RU" b="1" dirty="0" smtClean="0">
                <a:solidFill>
                  <a:srgbClr val="002060"/>
                </a:solidFill>
              </a:rPr>
              <a:t>Нравится ли тебе главный герой.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Определение степени отношения к объекту: </a:t>
            </a:r>
            <a:r>
              <a:rPr lang="ru-RU" b="1" dirty="0" smtClean="0">
                <a:solidFill>
                  <a:srgbClr val="002060"/>
                </a:solidFill>
              </a:rPr>
              <a:t>Жалко ли тебе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главного героя?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 Побуждение в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отношении к объекту: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Желаешь ли ты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помочь главному герою?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img-fotki.yandex.ru/get/4410/6713847.0/0_74f38_c066c983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r="3811" b="523"/>
          <a:stretch/>
        </p:blipFill>
        <p:spPr bwMode="auto">
          <a:xfrm>
            <a:off x="4685992" y="2844877"/>
            <a:ext cx="4426157" cy="38860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Выявление степени толерантности у дошкольников по отношению к главному герою </a:t>
            </a:r>
            <a:r>
              <a:rPr lang="ru-RU" sz="3200" b="1" dirty="0" smtClean="0">
                <a:solidFill>
                  <a:srgbClr val="002060"/>
                </a:solidFill>
              </a:rPr>
              <a:t>мультфильма </a:t>
            </a:r>
            <a:r>
              <a:rPr lang="ru-RU" sz="3200" b="1" dirty="0" smtClean="0">
                <a:solidFill>
                  <a:srgbClr val="C00000"/>
                </a:solidFill>
              </a:rPr>
              <a:t>«Добро пожаловать»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856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3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Заключение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+mj-lt"/>
              </a:rPr>
              <a:t>Толерантный </a:t>
            </a:r>
            <a:r>
              <a:rPr lang="ru-RU" sz="2600" b="1" dirty="0">
                <a:solidFill>
                  <a:srgbClr val="002060"/>
                </a:solidFill>
                <a:latin typeface="+mj-lt"/>
              </a:rPr>
              <a:t>человек не имеет каких-либо узких определений. Это психологические, нравственные, этические нормы. </a:t>
            </a:r>
            <a:r>
              <a:rPr lang="ru-RU" sz="2600" b="1" dirty="0" smtClean="0">
                <a:solidFill>
                  <a:srgbClr val="002060"/>
                </a:solidFill>
                <a:latin typeface="+mj-lt"/>
              </a:rPr>
              <a:t>Подобное </a:t>
            </a:r>
            <a:r>
              <a:rPr lang="ru-RU" sz="2600" b="1" dirty="0">
                <a:solidFill>
                  <a:srgbClr val="002060"/>
                </a:solidFill>
                <a:latin typeface="+mj-lt"/>
              </a:rPr>
              <a:t>качество заложено в каждом </a:t>
            </a:r>
            <a:r>
              <a:rPr lang="ru-RU" sz="2600" b="1" dirty="0" smtClean="0">
                <a:solidFill>
                  <a:srgbClr val="002060"/>
                </a:solidFill>
                <a:latin typeface="+mj-lt"/>
              </a:rPr>
              <a:t>человеке с </a:t>
            </a:r>
            <a:r>
              <a:rPr lang="ru-RU" sz="2600" b="1" dirty="0">
                <a:solidFill>
                  <a:srgbClr val="002060"/>
                </a:solidFill>
                <a:latin typeface="+mj-lt"/>
              </a:rPr>
              <a:t>рождения, но может быть потеряно. </a:t>
            </a:r>
            <a:r>
              <a:rPr lang="ru-RU" sz="2600" b="1" dirty="0" smtClean="0">
                <a:solidFill>
                  <a:srgbClr val="002060"/>
                </a:solidFill>
                <a:latin typeface="+mj-lt"/>
              </a:rPr>
              <a:t>Идеология по формированию толерантности у </a:t>
            </a:r>
            <a:r>
              <a:rPr lang="ru-RU" sz="2600" b="1" dirty="0">
                <a:solidFill>
                  <a:srgbClr val="002060"/>
                </a:solidFill>
                <a:latin typeface="+mj-lt"/>
              </a:rPr>
              <a:t>детей дошкольного возраста </a:t>
            </a:r>
            <a:r>
              <a:rPr lang="ru-RU" sz="2600" b="1" dirty="0" smtClean="0">
                <a:solidFill>
                  <a:srgbClr val="002060"/>
                </a:solidFill>
                <a:latin typeface="+mj-lt"/>
              </a:rPr>
              <a:t>должна быть направлена </a:t>
            </a:r>
            <a:r>
              <a:rPr lang="ru-RU" sz="2600" b="1" dirty="0">
                <a:solidFill>
                  <a:srgbClr val="002060"/>
                </a:solidFill>
                <a:latin typeface="+mj-lt"/>
              </a:rPr>
              <a:t>на формирование у них способности к </a:t>
            </a:r>
            <a:r>
              <a:rPr lang="ru-RU" sz="2600" b="1" dirty="0" smtClean="0">
                <a:solidFill>
                  <a:srgbClr val="002060"/>
                </a:solidFill>
                <a:latin typeface="+mj-lt"/>
              </a:rPr>
              <a:t>взаимодействию с окружающим миром.</a:t>
            </a:r>
            <a:r>
              <a:rPr lang="ru-RU" sz="2600" b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ru-RU" sz="2600" b="1" dirty="0" smtClean="0">
                <a:solidFill>
                  <a:srgbClr val="002060"/>
                </a:solidFill>
                <a:latin typeface="+mj-lt"/>
              </a:rPr>
              <a:t>Где происходит </a:t>
            </a:r>
            <a:r>
              <a:rPr lang="ru-RU" sz="2600" b="1" dirty="0">
                <a:solidFill>
                  <a:srgbClr val="002060"/>
                </a:solidFill>
                <a:latin typeface="+mj-lt"/>
              </a:rPr>
              <a:t>формирование </a:t>
            </a:r>
            <a:r>
              <a:rPr lang="ru-RU" sz="2600" b="1" dirty="0" smtClean="0">
                <a:solidFill>
                  <a:srgbClr val="002060"/>
                </a:solidFill>
                <a:latin typeface="+mj-lt"/>
              </a:rPr>
              <a:t>морально-нравственных ценностей, обобщенного </a:t>
            </a:r>
            <a:r>
              <a:rPr lang="ru-RU" sz="2600" b="1" dirty="0">
                <a:solidFill>
                  <a:srgbClr val="002060"/>
                </a:solidFill>
                <a:latin typeface="+mj-lt"/>
              </a:rPr>
              <a:t>отношения к самому себе, своим переживаниям, которое остается одним и тем же в различных ситуациях, обобщенное отношение к окружающим и понимание своей ценности. </a:t>
            </a:r>
            <a:r>
              <a:rPr lang="ru-RU" sz="2600" b="1" dirty="0" smtClean="0">
                <a:solidFill>
                  <a:srgbClr val="002060"/>
                </a:solidFill>
                <a:latin typeface="+mj-lt"/>
              </a:rPr>
              <a:t>Таким образом, </a:t>
            </a:r>
            <a:r>
              <a:rPr lang="ru-RU" sz="2600" b="1" dirty="0">
                <a:solidFill>
                  <a:srgbClr val="002060"/>
                </a:solidFill>
                <a:latin typeface="+mj-lt"/>
              </a:rPr>
              <a:t>возрастает действенность толерантного </a:t>
            </a:r>
            <a:r>
              <a:rPr lang="ru-RU" sz="2600" b="1" dirty="0" smtClean="0">
                <a:solidFill>
                  <a:srgbClr val="002060"/>
                </a:solidFill>
                <a:latin typeface="+mj-lt"/>
              </a:rPr>
              <a:t>поведения дошкольников.</a:t>
            </a:r>
            <a:endParaRPr lang="ru-RU" sz="2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78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61662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Пути воспитания толерантности у детей – это </a:t>
            </a:r>
            <a:r>
              <a:rPr lang="ru-RU" sz="2800" b="1" dirty="0" smtClean="0">
                <a:solidFill>
                  <a:srgbClr val="C00000"/>
                </a:solidFill>
              </a:rPr>
              <a:t>воспитание «нравственного Я»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а также стремление </a:t>
            </a:r>
            <a:r>
              <a:rPr lang="ru-RU" sz="2800" b="1" dirty="0">
                <a:solidFill>
                  <a:srgbClr val="002060"/>
                </a:solidFill>
              </a:rPr>
              <a:t>ребенка к саморазвитию, </a:t>
            </a:r>
            <a:r>
              <a:rPr lang="ru-RU" sz="2800" b="1" dirty="0" smtClean="0">
                <a:solidFill>
                  <a:srgbClr val="002060"/>
                </a:solidFill>
              </a:rPr>
              <a:t>самосовершенствованию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а </a:t>
            </a:r>
            <a:r>
              <a:rPr lang="ru-RU" sz="2800" b="1" dirty="0">
                <a:solidFill>
                  <a:srgbClr val="002060"/>
                </a:solidFill>
              </a:rPr>
              <a:t>так же желание жить в гармоничном гуманном обществе и с идеей равенства </a:t>
            </a:r>
            <a:r>
              <a:rPr lang="ru-RU" sz="2800" b="1" dirty="0" smtClean="0">
                <a:solidFill>
                  <a:srgbClr val="002060"/>
                </a:solidFill>
              </a:rPr>
              <a:t>людей. </a:t>
            </a:r>
            <a:r>
              <a:rPr lang="ru-RU" sz="2800" b="1" dirty="0">
                <a:solidFill>
                  <a:srgbClr val="002060"/>
                </a:solidFill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6 годам к развитию у ребенка отчетливо </a:t>
            </a:r>
            <a:r>
              <a:rPr lang="ru-RU" sz="2800" b="1" dirty="0" smtClean="0">
                <a:solidFill>
                  <a:srgbClr val="002060"/>
                </a:solidFill>
              </a:rPr>
              <a:t>проявляется готовность </a:t>
            </a:r>
            <a:r>
              <a:rPr lang="ru-RU" sz="2800" b="1" dirty="0">
                <a:solidFill>
                  <a:srgbClr val="002060"/>
                </a:solidFill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</a:rPr>
              <a:t>способность </a:t>
            </a:r>
            <a:r>
              <a:rPr lang="ru-RU" sz="2800" b="1" dirty="0">
                <a:solidFill>
                  <a:srgbClr val="002060"/>
                </a:solidFill>
              </a:rPr>
              <a:t>ставить себя на место другого человека и видеть вещи с его позиции, учитывая не только свою, но и чужую точку зрения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ru-RU" sz="2800" b="1" dirty="0">
                <a:solidFill>
                  <a:srgbClr val="002060"/>
                </a:solidFill>
              </a:rPr>
              <a:t> Главная потребность ребенка старшего дошкольного возраста состоит в том, чтобы войти в мир взрослых, быть как они, действовать вместе с </a:t>
            </a:r>
            <a:r>
              <a:rPr lang="ru-RU" sz="2800" b="1" dirty="0" smtClean="0">
                <a:solidFill>
                  <a:srgbClr val="002060"/>
                </a:solidFill>
              </a:rPr>
              <a:t>ними.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84671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Мы </a:t>
            </a:r>
            <a:r>
              <a:rPr lang="ru-RU" sz="2800" b="1" dirty="0">
                <a:solidFill>
                  <a:srgbClr val="002060"/>
                </a:solidFill>
              </a:rPr>
              <a:t>разные, совсем не похожие друг на друга.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У нас разный цвет кожи,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Мы </a:t>
            </a:r>
            <a:r>
              <a:rPr lang="ru-RU" sz="2800" b="1" dirty="0">
                <a:solidFill>
                  <a:srgbClr val="002060"/>
                </a:solidFill>
              </a:rPr>
              <a:t>говорим на разных языках,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 </a:t>
            </a:r>
            <a:r>
              <a:rPr lang="ru-RU" sz="2800" b="1" dirty="0">
                <a:solidFill>
                  <a:srgbClr val="002060"/>
                </a:solidFill>
              </a:rPr>
              <a:t>нас разные обычаи и традиции.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Но все мы едины в одном –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Мы </a:t>
            </a:r>
            <a:r>
              <a:rPr lang="ru-RU" sz="2800" b="1" dirty="0">
                <a:solidFill>
                  <a:srgbClr val="002060"/>
                </a:solidFill>
              </a:rPr>
              <a:t>люди.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Давайте толерантность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прославлять</a:t>
            </a:r>
            <a:r>
              <a:rPr lang="ru-RU" sz="2800" b="1" dirty="0">
                <a:solidFill>
                  <a:srgbClr val="002060"/>
                </a:solidFill>
              </a:rPr>
              <a:t>!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Терпимость </a:t>
            </a:r>
            <a:r>
              <a:rPr lang="ru-RU" sz="2800" b="1" dirty="0">
                <a:solidFill>
                  <a:srgbClr val="002060"/>
                </a:solidFill>
              </a:rPr>
              <a:t>стран, </a:t>
            </a:r>
            <a:r>
              <a:rPr lang="ru-RU" sz="2800" b="1" dirty="0" smtClean="0">
                <a:solidFill>
                  <a:srgbClr val="002060"/>
                </a:solidFill>
              </a:rPr>
              <a:t>людей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народов</a:t>
            </a:r>
            <a:r>
              <a:rPr lang="ru-RU" sz="2800" b="1" dirty="0">
                <a:solidFill>
                  <a:srgbClr val="002060"/>
                </a:solidFill>
              </a:rPr>
              <a:t>!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Друг друга будем чтить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и </a:t>
            </a:r>
            <a:r>
              <a:rPr lang="ru-RU" sz="2800" b="1" dirty="0">
                <a:solidFill>
                  <a:srgbClr val="002060"/>
                </a:solidFill>
              </a:rPr>
              <a:t>уважать,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Не глядя на цвет глаз, </a:t>
            </a:r>
            <a:r>
              <a:rPr lang="ru-RU" sz="2800" b="1" dirty="0" smtClean="0">
                <a:solidFill>
                  <a:srgbClr val="002060"/>
                </a:solidFill>
              </a:rPr>
              <a:t>волос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  </a:t>
            </a:r>
            <a:r>
              <a:rPr lang="ru-RU" sz="2800" b="1" dirty="0">
                <a:solidFill>
                  <a:srgbClr val="002060"/>
                </a:solidFill>
              </a:rPr>
              <a:t>Родины природы! </a:t>
            </a:r>
          </a:p>
        </p:txBody>
      </p:sp>
      <p:pic>
        <p:nvPicPr>
          <p:cNvPr id="4" name="Picture 2" descr="http://www.cliparthut.com/clip-arts/476/pediatrics-logo-476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53" y="1524105"/>
            <a:ext cx="4584251" cy="4680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большой хорово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48005" y="5899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8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pozdravok.ru/cards/lyubov/spasibo/kartinka-spasib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3"/>
            <a:ext cx="7632126" cy="59360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uslide.ru/images/25/32054/96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5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5003" y="0"/>
            <a:ext cx="8766491" cy="26603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0842"/>
            <a:ext cx="8766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 ноября – международный день толерантности</a:t>
            </a:r>
            <a:endParaRPr lang="ru-RU" sz="5400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69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 толерантности сегодня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Толерантность как никогда ранее важна в современном мире. Мы живем в век глобализации экономики и все большей мобильности, быстрого развития коммуникации, интеграции и взаимозависимости, в век крупномасштабных миграций и перемещения населения, урбанизации и преобразования социальных структур. Каждый регион многолик, и поэтому эскалация нетерпимости и конфликтов потенциально угрожает всем частям мира. От такой угрозы нельзя отгородиться национальными границами, ибо она носит глобальный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39130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048672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Социальный аспект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5860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+mj-lt"/>
              </a:rPr>
              <a:t>Толерантность необходима в отношениях как между отдельными людьми, так и на уровне семьи и общины. </a:t>
            </a:r>
            <a:r>
              <a:rPr lang="ru-RU" sz="3100" b="1" dirty="0" smtClean="0">
                <a:solidFill>
                  <a:srgbClr val="002060"/>
                </a:solidFill>
                <a:latin typeface="+mj-lt"/>
              </a:rPr>
              <a:t> В </a:t>
            </a:r>
            <a:r>
              <a:rPr lang="ru-RU" sz="3100" b="1" dirty="0">
                <a:solidFill>
                  <a:srgbClr val="002060"/>
                </a:solidFill>
                <a:latin typeface="+mj-lt"/>
              </a:rPr>
              <a:t>школах </a:t>
            </a:r>
            <a:r>
              <a:rPr lang="ru-RU" sz="3100" b="1" dirty="0" smtClean="0">
                <a:solidFill>
                  <a:srgbClr val="002060"/>
                </a:solidFill>
                <a:latin typeface="+mj-lt"/>
              </a:rPr>
              <a:t>и  университетах, в </a:t>
            </a:r>
            <a:r>
              <a:rPr lang="ru-RU" sz="3100" b="1" dirty="0">
                <a:solidFill>
                  <a:srgbClr val="002060"/>
                </a:solidFill>
                <a:latin typeface="+mj-lt"/>
              </a:rPr>
              <a:t>рамках неформального </a:t>
            </a:r>
            <a:r>
              <a:rPr lang="ru-RU" sz="3100" b="1" dirty="0" smtClean="0">
                <a:solidFill>
                  <a:srgbClr val="002060"/>
                </a:solidFill>
                <a:latin typeface="+mj-lt"/>
              </a:rPr>
              <a:t> образования</a:t>
            </a:r>
            <a:r>
              <a:rPr lang="ru-RU" sz="3100" b="1" dirty="0">
                <a:solidFill>
                  <a:srgbClr val="002060"/>
                </a:solidFill>
                <a:latin typeface="+mj-lt"/>
              </a:rPr>
              <a:t>, дома и </a:t>
            </a:r>
            <a:endParaRPr lang="ru-RU" sz="31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100" b="1" dirty="0" smtClean="0">
                <a:solidFill>
                  <a:srgbClr val="002060"/>
                </a:solidFill>
                <a:latin typeface="+mj-lt"/>
              </a:rPr>
              <a:t>на </a:t>
            </a:r>
            <a:r>
              <a:rPr lang="ru-RU" sz="3100" b="1" dirty="0">
                <a:solidFill>
                  <a:srgbClr val="002060"/>
                </a:solidFill>
                <a:latin typeface="+mj-lt"/>
              </a:rPr>
              <a:t>работе необходимо </a:t>
            </a:r>
            <a:endParaRPr lang="ru-RU" sz="31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100" b="1" dirty="0" smtClean="0">
                <a:solidFill>
                  <a:srgbClr val="002060"/>
                </a:solidFill>
                <a:latin typeface="+mj-lt"/>
              </a:rPr>
              <a:t>укреплять </a:t>
            </a:r>
            <a:r>
              <a:rPr lang="ru-RU" sz="3100" b="1" dirty="0">
                <a:solidFill>
                  <a:srgbClr val="002060"/>
                </a:solidFill>
                <a:latin typeface="+mj-lt"/>
              </a:rPr>
              <a:t>дух </a:t>
            </a:r>
            <a:endParaRPr lang="ru-RU" sz="31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100" b="1" dirty="0" smtClean="0">
                <a:solidFill>
                  <a:srgbClr val="002060"/>
                </a:solidFill>
                <a:latin typeface="+mj-lt"/>
              </a:rPr>
              <a:t>толерантности </a:t>
            </a:r>
            <a:r>
              <a:rPr lang="ru-RU" sz="3100" b="1" dirty="0">
                <a:solidFill>
                  <a:srgbClr val="002060"/>
                </a:solidFill>
                <a:latin typeface="+mj-lt"/>
              </a:rPr>
              <a:t>и </a:t>
            </a:r>
            <a:endParaRPr lang="ru-RU" sz="31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100" b="1" dirty="0" smtClean="0">
                <a:solidFill>
                  <a:srgbClr val="002060"/>
                </a:solidFill>
                <a:latin typeface="+mj-lt"/>
              </a:rPr>
              <a:t>формировать </a:t>
            </a:r>
          </a:p>
          <a:p>
            <a:r>
              <a:rPr lang="ru-RU" sz="3100" b="1" dirty="0" smtClean="0">
                <a:solidFill>
                  <a:srgbClr val="002060"/>
                </a:solidFill>
                <a:latin typeface="+mj-lt"/>
              </a:rPr>
              <a:t>отношения</a:t>
            </a:r>
          </a:p>
          <a:p>
            <a:r>
              <a:rPr lang="ru-RU" sz="3100" b="1" dirty="0" smtClean="0">
                <a:solidFill>
                  <a:srgbClr val="002060"/>
                </a:solidFill>
                <a:latin typeface="+mj-lt"/>
              </a:rPr>
              <a:t>открытости</a:t>
            </a:r>
            <a:r>
              <a:rPr lang="ru-RU" sz="31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3100" b="1" dirty="0" smtClean="0">
                <a:solidFill>
                  <a:srgbClr val="002060"/>
                </a:solidFill>
                <a:latin typeface="+mj-lt"/>
              </a:rPr>
              <a:t>внимания</a:t>
            </a:r>
          </a:p>
          <a:p>
            <a:r>
              <a:rPr lang="ru-RU" sz="3100" b="1" dirty="0" smtClean="0">
                <a:solidFill>
                  <a:srgbClr val="002060"/>
                </a:solidFill>
                <a:latin typeface="+mj-lt"/>
              </a:rPr>
              <a:t>друг </a:t>
            </a:r>
            <a:r>
              <a:rPr lang="ru-RU" sz="3100" b="1" dirty="0">
                <a:solidFill>
                  <a:srgbClr val="002060"/>
                </a:solidFill>
                <a:latin typeface="+mj-lt"/>
              </a:rPr>
              <a:t>к другу и </a:t>
            </a:r>
            <a:endParaRPr lang="ru-RU" sz="31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3100" b="1" dirty="0" smtClean="0">
                <a:solidFill>
                  <a:srgbClr val="002060"/>
                </a:solidFill>
                <a:latin typeface="+mj-lt"/>
              </a:rPr>
              <a:t>солидарности</a:t>
            </a:r>
            <a:r>
              <a:rPr lang="ru-RU" sz="3100" b="1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pic>
        <p:nvPicPr>
          <p:cNvPr id="6146" name="Picture 2" descr="http://img0.liveinternet.ru/images/attach/c/8/99/422/99422208_UYM1AWJRslY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t="4627" r="8841"/>
          <a:stretch/>
        </p:blipFill>
        <p:spPr bwMode="auto">
          <a:xfrm>
            <a:off x="4519539" y="3171745"/>
            <a:ext cx="4250629" cy="331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941" y="476672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j-lt"/>
              </a:rPr>
              <a:t>Устав Организации Объединенных Наций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гласит: </a:t>
            </a:r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«Мы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, народы Объединенных Наций, преисполненные решимости избавить грядущие поколения от бедствий войны... вновь утвердить веру в основные права человека, в достоинство и </a:t>
            </a:r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ценность человеческой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личности... и в этих целях </a:t>
            </a:r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проявлять толерантность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и жить вместе, в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мире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друг с другом, </a:t>
            </a:r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как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добрые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соседи».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4" descr="http://mol-inventum.ru/upload/iblock/301/1343036836_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10474"/>
          <a:stretch/>
        </p:blipFill>
        <p:spPr bwMode="auto">
          <a:xfrm>
            <a:off x="5043141" y="3446944"/>
            <a:ext cx="3689728" cy="2961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5782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«Теперь</a:t>
            </a:r>
            <a:r>
              <a:rPr lang="ru-RU" sz="3600" b="1" dirty="0">
                <a:solidFill>
                  <a:srgbClr val="002060"/>
                </a:solidFill>
              </a:rPr>
              <a:t>, когда мы научились летать по воздуху, как птицы, плавать под водой, как рыбы, нам не хватает только одного</a:t>
            </a:r>
            <a:r>
              <a:rPr lang="ru-RU" sz="3600" b="1" dirty="0" smtClean="0">
                <a:solidFill>
                  <a:srgbClr val="002060"/>
                </a:solidFill>
              </a:rPr>
              <a:t>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научиться жить на земле, как </a:t>
            </a:r>
            <a:r>
              <a:rPr lang="ru-RU" sz="3600" b="1" dirty="0" smtClean="0">
                <a:solidFill>
                  <a:srgbClr val="002060"/>
                </a:solidFill>
              </a:rPr>
              <a:t>люди»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ru-RU" sz="3600" b="1" dirty="0">
                <a:solidFill>
                  <a:srgbClr val="002060"/>
                </a:solidFill>
              </a:rPr>
              <a:t>(</a:t>
            </a:r>
            <a:r>
              <a:rPr lang="ru-RU" sz="3600" b="1" dirty="0" smtClean="0">
                <a:solidFill>
                  <a:srgbClr val="002060"/>
                </a:solidFill>
              </a:rPr>
              <a:t>Бернард </a:t>
            </a:r>
            <a:r>
              <a:rPr lang="ru-RU" sz="3600" b="1" dirty="0">
                <a:solidFill>
                  <a:srgbClr val="002060"/>
                </a:solidFill>
              </a:rPr>
              <a:t>Шоу)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fashionlab.pro/wp-content/uploads/2014/10/b-sh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542539"/>
            <a:ext cx="6120680" cy="41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79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Что такое толерантность?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Доброта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, любовь и смех.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Что такое толерантность?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Счастье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, дружба и успех.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Если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ты к друзьям терпим,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выслушать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любого можешь,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Если нужно, то готов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ты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всегда прийти на помощь.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Веришь в чудо, в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доброту взрослых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уважаешь,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Никому ты не грубишь и не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обижаешь.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http://oopsbaby.ru/wp-content/uploads/2014/01/leop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7003"/>
            <a:ext cx="47625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048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Толерантность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– (от лат. </a:t>
            </a:r>
            <a:r>
              <a:rPr lang="en-US" sz="3600" b="1" dirty="0" err="1">
                <a:solidFill>
                  <a:srgbClr val="002060"/>
                </a:solidFill>
              </a:rPr>
              <a:t>tolerantia</a:t>
            </a:r>
            <a:r>
              <a:rPr lang="en-US" sz="3600" b="1" dirty="0">
                <a:solidFill>
                  <a:srgbClr val="002060"/>
                </a:solidFill>
              </a:rPr>
              <a:t> – </a:t>
            </a:r>
            <a:r>
              <a:rPr lang="ru-RU" sz="3600" b="1" dirty="0">
                <a:solidFill>
                  <a:srgbClr val="002060"/>
                </a:solidFill>
              </a:rPr>
              <a:t>терпение) это терпимость к иного рода взглядам, 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нравам, привычкам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энциклопедический  словарь</a:t>
            </a:r>
            <a:endParaRPr lang="ru-RU" sz="2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b="1" i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Толерантность 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необходима 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по отношению 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к особенностям 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различных народов, 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наций и религий</a:t>
            </a:r>
            <a:r>
              <a:rPr lang="ru-RU" sz="3400" b="1" dirty="0" smtClean="0">
                <a:solidFill>
                  <a:srgbClr val="002060"/>
                </a:solidFill>
                <a:latin typeface="+mj-lt"/>
              </a:rPr>
              <a:t>. </a:t>
            </a:r>
          </a:p>
        </p:txBody>
      </p:sp>
      <p:pic>
        <p:nvPicPr>
          <p:cNvPr id="1026" name="Picture 2" descr="http://ugra.okrlib.ru/upload/iblock/0dd/0014-014-TSvetok-tolerantnos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r="5944"/>
          <a:stretch/>
        </p:blipFill>
        <p:spPr bwMode="auto">
          <a:xfrm>
            <a:off x="4499992" y="3068960"/>
            <a:ext cx="4104456" cy="3409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1163</Words>
  <Application>Microsoft Office PowerPoint</Application>
  <PresentationFormat>Экран (4:3)</PresentationFormat>
  <Paragraphs>169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воспитание толерантности  у дошкольников  </vt:lpstr>
      <vt:lpstr>Презентация PowerPoint</vt:lpstr>
      <vt:lpstr>Презентация PowerPoint</vt:lpstr>
      <vt:lpstr>Актуальность толерантности сегодня</vt:lpstr>
      <vt:lpstr>Социальный аспект</vt:lpstr>
      <vt:lpstr>Презентация PowerPoint</vt:lpstr>
      <vt:lpstr>«Теперь, когда мы научились летать по воздуху, как птицы, плавать под водой, как рыбы, нам не хватает только одного:  научиться жить на земле, как люди»                                           (Бернард Шоу)  </vt:lpstr>
      <vt:lpstr>Презентация PowerPoint</vt:lpstr>
      <vt:lpstr>Презентация PowerPoint</vt:lpstr>
      <vt:lpstr> Определение слова “толерантность” у разных народов на разных языках звучит по-разному: </vt:lpstr>
      <vt:lpstr>Презентация PowerPoint</vt:lpstr>
      <vt:lpstr>Толерантность в России</vt:lpstr>
      <vt:lpstr>Народы России</vt:lpstr>
      <vt:lpstr>Сергий Радонежский – приверженец чистоты духа и помыслов, преисполненный смирения и любви</vt:lpstr>
      <vt:lpstr>В Евангелие от Луки Гл.6, ст.36 написано:  “… будьте милосерды, как и Отец ваш милосерден…” </vt:lpstr>
      <vt:lpstr>Презентация PowerPoint</vt:lpstr>
      <vt:lpstr>     Методы воспитания толерантности – это спо­собы формирования у детей готовности  к понима­нию других людей,  народов и  терпимому  отношению  к их своеобразным поступкам.  </vt:lpstr>
      <vt:lpstr>Формы проявления толерантности</vt:lpstr>
      <vt:lpstr>Воспитание толерантности в детском возрасте</vt:lpstr>
      <vt:lpstr>Формирование толерантности</vt:lpstr>
      <vt:lpstr>Мультфильм о толерантности «Добро пожаловать»</vt:lpstr>
      <vt:lpstr>Вопросы для обсуждения мультфильма:</vt:lpstr>
      <vt:lpstr>Выявление степени толерантности у дошкольников по отношению к главному герою мультфильма «Добро пожаловать»</vt:lpstr>
      <vt:lpstr>Заключение </vt:lpstr>
      <vt:lpstr>Пути воспитания толерантности у детей – это воспитание «нравственного Я», а также стремление ребенка к саморазвитию, самосовершенствованию, а так же желание жить в гармоничном гуманном обществе и с идеей равенства людей. К 6 годам к развитию у ребенка отчетливо проявляется готовность и способность ставить себя на место другого человека и видеть вещи с его позиции, учитывая не только свою, но и чужую точку зрения. Главная потребность ребенка старшего дошкольного возраста состоит в том, чтобы войти в мир взрослых, быть как они, действовать вместе с ними.</vt:lpstr>
      <vt:lpstr>Презентация PowerPoint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73</cp:revision>
  <dcterms:created xsi:type="dcterms:W3CDTF">2016-12-07T06:20:36Z</dcterms:created>
  <dcterms:modified xsi:type="dcterms:W3CDTF">2018-01-16T15:03:25Z</dcterms:modified>
</cp:coreProperties>
</file>