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</p:sldMasterIdLst>
  <p:sldIdLst>
    <p:sldId id="259" r:id="rId5"/>
    <p:sldId id="260" r:id="rId6"/>
    <p:sldId id="263" r:id="rId7"/>
    <p:sldId id="264" r:id="rId8"/>
    <p:sldId id="266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Пользователь" initials="П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A50021"/>
    <a:srgbClr val="FFFFCC"/>
    <a:srgbClr val="FF7C80"/>
    <a:srgbClr val="FFEBEB"/>
    <a:srgbClr val="FFCCCC"/>
    <a:srgbClr val="FFFFFF"/>
    <a:srgbClr val="FFFF99"/>
    <a:srgbClr val="9933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2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6034" y="1600200"/>
            <a:ext cx="9446684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Нажмите кнопку, чтобы изменить стиль основного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6034" y="2819400"/>
            <a:ext cx="7008284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Нажмите кнопку, чтобы изменить стиль основного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1E6E6C-2A43-4818-B798-9671280055B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4403830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F27274-71AE-41AE-8194-E4722AD8074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90281"/>
      </p:ext>
    </p:extLst>
  </p:cSld>
  <p:clrMapOvr>
    <a:masterClrMapping/>
  </p:clrMapOvr>
  <p:transition>
    <p:split orient="vert"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92633" y="685801"/>
            <a:ext cx="236220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06033" y="685801"/>
            <a:ext cx="688340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16EE93-39DE-47F5-9BC8-6E455D93AC6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915798"/>
      </p:ext>
    </p:extLst>
  </p:cSld>
  <p:clrMapOvr>
    <a:masterClrMapping/>
  </p:clrMapOvr>
  <p:transition>
    <p:split orient="vert"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033" y="685800"/>
            <a:ext cx="9448800" cy="731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06033" y="1600201"/>
            <a:ext cx="3403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12833" y="1600201"/>
            <a:ext cx="3403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B622F4-474F-4703-A3EC-7BA3E501207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444678"/>
      </p:ext>
    </p:extLst>
  </p:cSld>
  <p:clrMapOvr>
    <a:masterClrMapping/>
  </p:clrMapOvr>
  <p:transition>
    <p:split orient="vert"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6034" y="1600200"/>
            <a:ext cx="9446684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Нажмите кнопку, чтобы изменить стиль основного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6034" y="2819400"/>
            <a:ext cx="7008284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Нажмите кнопку, чтобы изменить стиль основного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1E6E6C-2A43-4818-B798-9671280055B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384749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94013F-1386-4D1F-AABF-D1FC8A0A37A0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990791"/>
      </p:ext>
    </p:extLst>
  </p:cSld>
  <p:clrMapOvr>
    <a:masterClrMapping/>
  </p:clrMapOvr>
  <p:transition>
    <p:split orient="vert"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EA8067-7084-4A95-8161-048659CD90B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827359"/>
      </p:ext>
    </p:extLst>
  </p:cSld>
  <p:clrMapOvr>
    <a:masterClrMapping/>
  </p:clrMapOvr>
  <p:transition>
    <p:split orient="vert"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06033" y="1600201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12833" y="1600201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E939EE-83F0-4F01-9B6C-F83DF3286DF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652178"/>
      </p:ext>
    </p:extLst>
  </p:cSld>
  <p:clrMapOvr>
    <a:masterClrMapping/>
  </p:clrMapOvr>
  <p:transition>
    <p:split orient="vert" dir="in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326625-50E7-4A27-AA52-3C59441CE1A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193639"/>
      </p:ext>
    </p:extLst>
  </p:cSld>
  <p:clrMapOvr>
    <a:masterClrMapping/>
  </p:clrMapOvr>
  <p:transition>
    <p:split orient="vert" dir="in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996D47-366B-4FE3-B7F2-B8EBFC206224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012659"/>
      </p:ext>
    </p:extLst>
  </p:cSld>
  <p:clrMapOvr>
    <a:masterClrMapping/>
  </p:clrMapOvr>
  <p:transition>
    <p:split orient="vert" dir="in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BF58F3-32AF-49E9-ADBB-A8595756102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536755"/>
      </p:ext>
    </p:extLst>
  </p:cSld>
  <p:clrMapOvr>
    <a:masterClrMapping/>
  </p:clrMapOvr>
  <p:transition>
    <p:split orient="vert"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94013F-1386-4D1F-AABF-D1FC8A0A37A0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199799"/>
      </p:ext>
    </p:extLst>
  </p:cSld>
  <p:clrMapOvr>
    <a:masterClrMapping/>
  </p:clrMapOvr>
  <p:transition>
    <p:split orient="vert"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006CDE-D0F5-4AA0-B848-D5A32C37297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31970"/>
      </p:ext>
    </p:extLst>
  </p:cSld>
  <p:clrMapOvr>
    <a:masterClrMapping/>
  </p:clrMapOvr>
  <p:transition>
    <p:split orient="vert" dir="in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C43EED-F29E-4ED7-B09A-4936121A4981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876163"/>
      </p:ext>
    </p:extLst>
  </p:cSld>
  <p:clrMapOvr>
    <a:masterClrMapping/>
  </p:clrMapOvr>
  <p:transition>
    <p:split orient="vert" dir="in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F27274-71AE-41AE-8194-E4722AD8074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720509"/>
      </p:ext>
    </p:extLst>
  </p:cSld>
  <p:clrMapOvr>
    <a:masterClrMapping/>
  </p:clrMapOvr>
  <p:transition>
    <p:split orient="vert" dir="in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92633" y="685801"/>
            <a:ext cx="236220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06033" y="685801"/>
            <a:ext cx="688340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16EE93-39DE-47F5-9BC8-6E455D93AC6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723016"/>
      </p:ext>
    </p:extLst>
  </p:cSld>
  <p:clrMapOvr>
    <a:masterClrMapping/>
  </p:clrMapOvr>
  <p:transition>
    <p:split orient="vert" dir="in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033" y="685800"/>
            <a:ext cx="9448800" cy="731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06033" y="1600201"/>
            <a:ext cx="3403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12833" y="1600201"/>
            <a:ext cx="3403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B622F4-474F-4703-A3EC-7BA3E501207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361075"/>
      </p:ext>
    </p:extLst>
  </p:cSld>
  <p:clrMapOvr>
    <a:masterClrMapping/>
  </p:clrMapOvr>
  <p:transition>
    <p:split orient="vert" dir="in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6034" y="1600200"/>
            <a:ext cx="9446684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Нажмите кнопку, чтобы изменить стиль основного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6034" y="2819400"/>
            <a:ext cx="7008284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Нажмите кнопку, чтобы изменить стиль основного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1E6E6C-2A43-4818-B798-9671280055B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194355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94013F-1386-4D1F-AABF-D1FC8A0A37A0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483385"/>
      </p:ext>
    </p:extLst>
  </p:cSld>
  <p:clrMapOvr>
    <a:masterClrMapping/>
  </p:clrMapOvr>
  <p:transition>
    <p:split orient="vert" dir="in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EA8067-7084-4A95-8161-048659CD90B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571357"/>
      </p:ext>
    </p:extLst>
  </p:cSld>
  <p:clrMapOvr>
    <a:masterClrMapping/>
  </p:clrMapOvr>
  <p:transition>
    <p:split orient="vert" dir="in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06033" y="1600201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12833" y="1600201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E939EE-83F0-4F01-9B6C-F83DF3286DF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887534"/>
      </p:ext>
    </p:extLst>
  </p:cSld>
  <p:clrMapOvr>
    <a:masterClrMapping/>
  </p:clrMapOvr>
  <p:transition>
    <p:split orient="vert" dir="in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326625-50E7-4A27-AA52-3C59441CE1A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164851"/>
      </p:ext>
    </p:extLst>
  </p:cSld>
  <p:clrMapOvr>
    <a:masterClrMapping/>
  </p:clrMapOvr>
  <p:transition>
    <p:split orient="vert"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EA8067-7084-4A95-8161-048659CD90B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03754"/>
      </p:ext>
    </p:extLst>
  </p:cSld>
  <p:clrMapOvr>
    <a:masterClrMapping/>
  </p:clrMapOvr>
  <p:transition>
    <p:split orient="vert"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996D47-366B-4FE3-B7F2-B8EBFC206224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403750"/>
      </p:ext>
    </p:extLst>
  </p:cSld>
  <p:clrMapOvr>
    <a:masterClrMapping/>
  </p:clrMapOvr>
  <p:transition>
    <p:split orient="vert" dir="in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BF58F3-32AF-49E9-ADBB-A8595756102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913970"/>
      </p:ext>
    </p:extLst>
  </p:cSld>
  <p:clrMapOvr>
    <a:masterClrMapping/>
  </p:clrMapOvr>
  <p:transition>
    <p:split orient="vert" dir="in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006CDE-D0F5-4AA0-B848-D5A32C37297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399061"/>
      </p:ext>
    </p:extLst>
  </p:cSld>
  <p:clrMapOvr>
    <a:masterClrMapping/>
  </p:clrMapOvr>
  <p:transition>
    <p:split orient="vert" dir="in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C43EED-F29E-4ED7-B09A-4936121A4981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173075"/>
      </p:ext>
    </p:extLst>
  </p:cSld>
  <p:clrMapOvr>
    <a:masterClrMapping/>
  </p:clrMapOvr>
  <p:transition>
    <p:split orient="vert" dir="in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F27274-71AE-41AE-8194-E4722AD8074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570212"/>
      </p:ext>
    </p:extLst>
  </p:cSld>
  <p:clrMapOvr>
    <a:masterClrMapping/>
  </p:clrMapOvr>
  <p:transition>
    <p:split orient="vert" dir="in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92633" y="685801"/>
            <a:ext cx="236220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06033" y="685801"/>
            <a:ext cx="688340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16EE93-39DE-47F5-9BC8-6E455D93AC6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24377"/>
      </p:ext>
    </p:extLst>
  </p:cSld>
  <p:clrMapOvr>
    <a:masterClrMapping/>
  </p:clrMapOvr>
  <p:transition>
    <p:split orient="vert" dir="in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033" y="685800"/>
            <a:ext cx="9448800" cy="731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06033" y="1600201"/>
            <a:ext cx="3403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12833" y="1600201"/>
            <a:ext cx="3403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B622F4-474F-4703-A3EC-7BA3E501207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768001"/>
      </p:ext>
    </p:extLst>
  </p:cSld>
  <p:clrMapOvr>
    <a:masterClrMapping/>
  </p:clrMapOvr>
  <p:transition>
    <p:split orient="vert" dir="in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06034" y="1600200"/>
            <a:ext cx="9446684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Нажмите кнопку, чтобы изменить стиль основного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06034" y="2819400"/>
            <a:ext cx="7008284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Нажмите кнопку, чтобы изменить стиль основного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51E6E6C-2A43-4818-B798-9671280055B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59540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194013F-1386-4D1F-AABF-D1FC8A0A37A0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194220"/>
      </p:ext>
    </p:extLst>
  </p:cSld>
  <p:clrMapOvr>
    <a:masterClrMapping/>
  </p:clrMapOvr>
  <p:transition>
    <p:split orient="vert" dir="in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1EA8067-7084-4A95-8161-048659CD90B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235630"/>
      </p:ext>
    </p:extLst>
  </p:cSld>
  <p:clrMapOvr>
    <a:masterClrMapping/>
  </p:clrMapOvr>
  <p:transition>
    <p:split orient="vert"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06033" y="1600201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12833" y="1600201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E939EE-83F0-4F01-9B6C-F83DF3286DF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416448"/>
      </p:ext>
    </p:extLst>
  </p:cSld>
  <p:clrMapOvr>
    <a:masterClrMapping/>
  </p:clrMapOvr>
  <p:transition>
    <p:split orient="vert" dir="in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06033" y="1600201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12833" y="1600201"/>
            <a:ext cx="340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E939EE-83F0-4F01-9B6C-F83DF3286DF2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706153"/>
      </p:ext>
    </p:extLst>
  </p:cSld>
  <p:clrMapOvr>
    <a:masterClrMapping/>
  </p:clrMapOvr>
  <p:transition>
    <p:split orient="vert" dir="in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326625-50E7-4A27-AA52-3C59441CE1A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48043"/>
      </p:ext>
    </p:extLst>
  </p:cSld>
  <p:clrMapOvr>
    <a:masterClrMapping/>
  </p:clrMapOvr>
  <p:transition>
    <p:split orient="vert" dir="in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996D47-366B-4FE3-B7F2-B8EBFC206224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479259"/>
      </p:ext>
    </p:extLst>
  </p:cSld>
  <p:clrMapOvr>
    <a:masterClrMapping/>
  </p:clrMapOvr>
  <p:transition>
    <p:split orient="vert" dir="in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BF58F3-32AF-49E9-ADBB-A8595756102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907305"/>
      </p:ext>
    </p:extLst>
  </p:cSld>
  <p:clrMapOvr>
    <a:masterClrMapping/>
  </p:clrMapOvr>
  <p:transition>
    <p:split orient="vert" dir="in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006CDE-D0F5-4AA0-B848-D5A32C37297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790877"/>
      </p:ext>
    </p:extLst>
  </p:cSld>
  <p:clrMapOvr>
    <a:masterClrMapping/>
  </p:clrMapOvr>
  <p:transition>
    <p:split orient="vert" dir="in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C43EED-F29E-4ED7-B09A-4936121A4981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349636"/>
      </p:ext>
    </p:extLst>
  </p:cSld>
  <p:clrMapOvr>
    <a:masterClrMapping/>
  </p:clrMapOvr>
  <p:transition>
    <p:split orient="vert" dir="in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FF27274-71AE-41AE-8194-E4722AD8074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320677"/>
      </p:ext>
    </p:extLst>
  </p:cSld>
  <p:clrMapOvr>
    <a:masterClrMapping/>
  </p:clrMapOvr>
  <p:transition>
    <p:split orient="vert" dir="in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92633" y="685801"/>
            <a:ext cx="236220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06033" y="685801"/>
            <a:ext cx="688340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16EE93-39DE-47F5-9BC8-6E455D93AC6F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649164"/>
      </p:ext>
    </p:extLst>
  </p:cSld>
  <p:clrMapOvr>
    <a:masterClrMapping/>
  </p:clrMapOvr>
  <p:transition>
    <p:split orient="vert" dir="in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033" y="685800"/>
            <a:ext cx="9448800" cy="731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06033" y="1600201"/>
            <a:ext cx="3403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12833" y="1600201"/>
            <a:ext cx="3403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FB622F4-474F-4703-A3EC-7BA3E501207B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22172"/>
      </p:ext>
    </p:extLst>
  </p:cSld>
  <p:clrMapOvr>
    <a:masterClrMapping/>
  </p:clrMapOvr>
  <p:transition>
    <p:split orient="vert"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326625-50E7-4A27-AA52-3C59441CE1AD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258693"/>
      </p:ext>
    </p:extLst>
  </p:cSld>
  <p:clrMapOvr>
    <a:masterClrMapping/>
  </p:clrMapOvr>
  <p:transition>
    <p:split orient="vert"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2996D47-366B-4FE3-B7F2-B8EBFC206224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352434"/>
      </p:ext>
    </p:extLst>
  </p:cSld>
  <p:clrMapOvr>
    <a:masterClrMapping/>
  </p:clrMapOvr>
  <p:transition>
    <p:split orient="vert"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CBF58F3-32AF-49E9-ADBB-A85957561026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863401"/>
      </p:ext>
    </p:extLst>
  </p:cSld>
  <p:clrMapOvr>
    <a:masterClrMapping/>
  </p:clrMapOvr>
  <p:transition>
    <p:split orient="vert"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006CDE-D0F5-4AA0-B848-D5A32C37297C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2254714"/>
      </p:ext>
    </p:extLst>
  </p:cSld>
  <p:clrMapOvr>
    <a:masterClrMapping/>
  </p:clrMapOvr>
  <p:transition>
    <p:split orient="vert"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C43EED-F29E-4ED7-B09A-4936121A4981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298248"/>
      </p:ext>
    </p:extLst>
  </p:cSld>
  <p:clrMapOvr>
    <a:masterClrMapping/>
  </p:clrMapOvr>
  <p:transition>
    <p:split orient="vert"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6033" y="685800"/>
            <a:ext cx="94488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06033" y="1600201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29375"/>
            <a:ext cx="3860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B528C7-A876-4CAC-B39C-19C39E8651E5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91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6033" y="685800"/>
            <a:ext cx="94488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06033" y="1600201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29375"/>
            <a:ext cx="3860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B528C7-A876-4CAC-B39C-19C39E8651E5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68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6033" y="685800"/>
            <a:ext cx="94488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06033" y="1600201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29375"/>
            <a:ext cx="3860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B528C7-A876-4CAC-B39C-19C39E8651E5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3975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06033" y="685800"/>
            <a:ext cx="9448800" cy="731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06033" y="1600201"/>
            <a:ext cx="701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29375"/>
            <a:ext cx="3860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29375"/>
            <a:ext cx="28448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entury Gothic" panose="020B0502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EB528C7-A876-4CAC-B39C-19C39E8651E5}" type="slidenum">
              <a:rPr lang="ru-RU" altLang="ru-RU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77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50" presetClass="entr" presetSubtype="0" decel="10000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50" presetClass="entr" presetSubtype="0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strVal val="#ppt_w+.3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type="ctrTitle"/>
          </p:nvPr>
        </p:nvSpPr>
        <p:spPr>
          <a:xfrm>
            <a:off x="1267691" y="602673"/>
            <a:ext cx="9875230" cy="5777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2282" y="829339"/>
            <a:ext cx="10148552" cy="5146457"/>
          </a:xfrm>
        </p:spPr>
        <p:txBody>
          <a:bodyPr/>
          <a:lstStyle/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Проектно-исследовательская деятельность в обучении иностранному языку.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790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033" y="685800"/>
            <a:ext cx="9448800" cy="4388476"/>
          </a:xfrm>
        </p:spPr>
        <p:txBody>
          <a:bodyPr/>
          <a:lstStyle/>
          <a:p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Реализация проекта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709441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8794" y="685800"/>
            <a:ext cx="10176039" cy="5560454"/>
          </a:xfrm>
        </p:spPr>
        <p:txBody>
          <a:bodyPr/>
          <a:lstStyle/>
          <a:p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Поиск информации.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учащиеся сами определяют необходимые источники для поиска</a:t>
            </a:r>
            <a:b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информации, учитель может помочь/проконсультировать при необходимости;</a:t>
            </a:r>
            <a:b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предлагает ограниченное количество источников, в рамках которого учащиеся могут выбрать один или несколько (список книг, сайтов, </a:t>
            </a:r>
            <a:r>
              <a:rPr lang="ru-RU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подкастов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статей, видеоканалов по</a:t>
            </a:r>
            <a:b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определённой тематике);</a:t>
            </a:r>
            <a:b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-учитель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ограничивает выбор учащихся (текст, статья, ссылка на определённое видео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Анализ, обсуждение, выбор, обработка информации.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895216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1977" y="685799"/>
            <a:ext cx="9982856" cy="5457423"/>
          </a:xfrm>
        </p:spPr>
        <p:txBody>
          <a:bodyPr/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Представление результатов проекта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-Рефлексия: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Что мне понравилось в этом проекте….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Мне понравилось работать с своей группе потому, что….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 следующий раз мне следует помнить о…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58074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033" y="685801"/>
            <a:ext cx="9448800" cy="4040746"/>
          </a:xfrm>
        </p:spPr>
        <p:txBody>
          <a:bodyPr/>
          <a:lstStyle/>
          <a:p>
            <a:pPr algn="ctr"/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Спасибо за внимание.</a:t>
            </a:r>
            <a:endParaRPr lang="ru-RU" sz="6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514390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95674" y="914401"/>
            <a:ext cx="9448800" cy="5151548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11" y="515155"/>
            <a:ext cx="9131121" cy="531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49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06033" y="685800"/>
            <a:ext cx="9448800" cy="5813854"/>
          </a:xfrm>
        </p:spPr>
        <p:txBody>
          <a:bodyPr/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800" kern="1200" dirty="0" smtClean="0">
                <a:solidFill>
                  <a:srgbClr val="4F81BD">
                    <a:lumMod val="50000"/>
                  </a:srgbClr>
                </a:solidFill>
                <a:latin typeface="yandex-sans"/>
                <a:ea typeface="+mn-ea"/>
                <a:cs typeface="+mn-cs"/>
              </a:rPr>
              <a:t>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009" y="631064"/>
            <a:ext cx="5924281" cy="5847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22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97460" y="586946"/>
            <a:ext cx="9625914" cy="5273566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" dirty="0">
                <a:latin typeface="Times New Roman"/>
              </a:rPr>
              <a:t/>
            </a:r>
            <a:br>
              <a:rPr lang="ru-RU" sz="300" dirty="0">
                <a:latin typeface="Times New Roman"/>
              </a:rPr>
            </a:br>
            <a:r>
              <a:rPr lang="ru-RU" sz="2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Под системно-</a:t>
            </a:r>
            <a:r>
              <a:rPr lang="ru-RU" sz="2800" dirty="0" err="1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деятельностным</a:t>
            </a:r>
            <a:r>
              <a:rPr lang="ru-RU" sz="2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 подходом понимается такой способ</a:t>
            </a:r>
            <a:br>
              <a:rPr lang="ru-RU" sz="2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организации учебно-познавательной деятельности обучаемых, при котором они являются не пассивными "приемниками"</a:t>
            </a:r>
            <a:br>
              <a:rPr lang="ru-RU" sz="2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информации, а </a:t>
            </a:r>
            <a:r>
              <a:rPr lang="ru-RU" sz="2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сами активно участвуют в учебном процессе.</a:t>
            </a:r>
            <a:br>
              <a:rPr lang="ru-RU" sz="2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Одной из образовательных технологий реализации данного</a:t>
            </a:r>
            <a:br>
              <a:rPr lang="ru-RU" sz="2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подхода является </a:t>
            </a:r>
            <a:r>
              <a:rPr lang="ru-RU" sz="28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проектная деятельность.</a:t>
            </a:r>
            <a:r>
              <a:rPr lang="ru-RU" sz="1600" b="1" dirty="0">
                <a:solidFill>
                  <a:srgbClr val="001F5F"/>
                </a:solidFill>
                <a:latin typeface="Calibri"/>
              </a:rPr>
              <a:t/>
            </a:r>
            <a:br>
              <a:rPr lang="ru-RU" sz="1600" b="1" dirty="0">
                <a:solidFill>
                  <a:srgbClr val="001F5F"/>
                </a:solidFill>
                <a:latin typeface="Calibri"/>
              </a:rPr>
            </a:b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6320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22254" y="496614"/>
            <a:ext cx="9448800" cy="5273566"/>
          </a:xfrm>
        </p:spPr>
        <p:txBody>
          <a:bodyPr/>
          <a:lstStyle/>
          <a:p>
            <a:pPr algn="ctr"/>
            <a:r>
              <a:rPr lang="ru-RU" sz="800" dirty="0">
                <a:latin typeface="Times New Roman"/>
              </a:rPr>
              <a:t/>
            </a:r>
            <a:br>
              <a:rPr lang="ru-RU" sz="800" dirty="0">
                <a:latin typeface="Times New Roman"/>
              </a:rPr>
            </a:br>
            <a:r>
              <a:rPr lang="ru-RU" sz="800" dirty="0" smtClean="0">
                <a:latin typeface="Times New Roman"/>
              </a:rPr>
              <a:t/>
            </a:r>
            <a:br>
              <a:rPr lang="ru-RU" sz="800" dirty="0" smtClean="0">
                <a:latin typeface="Times New Roman"/>
              </a:rPr>
            </a:br>
            <a:r>
              <a:rPr lang="ru-RU" sz="800" dirty="0">
                <a:latin typeface="Times New Roman"/>
              </a:rPr>
              <a:t/>
            </a:r>
            <a:br>
              <a:rPr lang="ru-RU" sz="800" dirty="0">
                <a:latin typeface="Times New Roman"/>
              </a:rPr>
            </a:br>
            <a:r>
              <a:rPr lang="ru-RU" sz="800" dirty="0" smtClean="0">
                <a:latin typeface="Times New Roman"/>
              </a:rPr>
              <a:t/>
            </a:r>
            <a:br>
              <a:rPr lang="ru-RU" sz="800" dirty="0" smtClean="0">
                <a:latin typeface="Times New Roman"/>
              </a:rPr>
            </a:br>
            <a:r>
              <a:rPr lang="ru-RU" sz="800" dirty="0">
                <a:latin typeface="Times New Roman"/>
              </a:rPr>
              <a:t/>
            </a:r>
            <a:br>
              <a:rPr lang="ru-RU" sz="800" dirty="0">
                <a:latin typeface="Times New Roman"/>
              </a:rPr>
            </a:br>
            <a:r>
              <a:rPr lang="ru-RU" sz="800" dirty="0" smtClean="0">
                <a:latin typeface="Times New Roman"/>
              </a:rPr>
              <a:t/>
            </a:r>
            <a:br>
              <a:rPr lang="ru-RU" sz="800" dirty="0" smtClean="0">
                <a:latin typeface="Times New Roman"/>
              </a:rPr>
            </a:br>
            <a:r>
              <a:rPr lang="ru-RU" sz="800" dirty="0">
                <a:latin typeface="Times New Roman"/>
              </a:rPr>
              <a:t/>
            </a:r>
            <a:br>
              <a:rPr lang="ru-RU" sz="800" dirty="0">
                <a:latin typeface="Times New Roman"/>
              </a:rPr>
            </a:br>
            <a:r>
              <a:rPr lang="ru-RU" sz="800" dirty="0" smtClean="0">
                <a:latin typeface="Times New Roman"/>
              </a:rPr>
              <a:t/>
            </a:r>
            <a:br>
              <a:rPr lang="ru-RU" sz="800" dirty="0" smtClean="0">
                <a:latin typeface="Times New Roman"/>
              </a:rPr>
            </a:br>
            <a:r>
              <a:rPr lang="ru-RU" sz="800" dirty="0">
                <a:latin typeface="Times New Roman"/>
              </a:rPr>
              <a:t/>
            </a:r>
            <a:br>
              <a:rPr lang="ru-RU" sz="800" dirty="0">
                <a:latin typeface="Times New Roman"/>
              </a:rPr>
            </a:br>
            <a:r>
              <a:rPr lang="ru-RU" sz="800" dirty="0" smtClean="0">
                <a:latin typeface="Times New Roman"/>
              </a:rPr>
              <a:t/>
            </a:r>
            <a:br>
              <a:rPr lang="ru-RU" sz="800" dirty="0" smtClean="0">
                <a:latin typeface="Times New Roman"/>
              </a:rPr>
            </a:br>
            <a:r>
              <a:rPr lang="ru-RU" sz="800" dirty="0">
                <a:latin typeface="Times New Roman"/>
              </a:rPr>
              <a:t/>
            </a:r>
            <a:br>
              <a:rPr lang="ru-RU" sz="800" dirty="0">
                <a:latin typeface="Times New Roman"/>
              </a:rPr>
            </a:br>
            <a:r>
              <a:rPr lang="ru-RU" sz="3200" b="1" dirty="0" smtClean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32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проектов </a:t>
            </a:r>
            <a:r>
              <a:rPr lang="ru-RU" sz="32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- это способ достижения</a:t>
            </a:r>
            <a:br>
              <a:rPr lang="ru-RU" sz="32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дидактической цели через детальную разработку проблемы, которая должна</a:t>
            </a:r>
            <a:br>
              <a:rPr lang="ru-RU" sz="32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завершиться вполне </a:t>
            </a:r>
            <a:r>
              <a:rPr lang="ru-RU" sz="32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реальным, осязаемым</a:t>
            </a:r>
            <a:br>
              <a:rPr lang="ru-RU" sz="32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  <a:t>практическим результатом, оформленным тем или иным образом</a:t>
            </a:r>
            <a:br>
              <a:rPr lang="ru-RU" sz="3200" b="1" dirty="0">
                <a:solidFill>
                  <a:srgbClr val="001F5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24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24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24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24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24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altLang="ru-RU" sz="24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/>
            </a:r>
            <a:br>
              <a:rPr lang="ru-RU" altLang="ru-RU" sz="24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56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9554" y="901521"/>
            <a:ext cx="9929611" cy="5215944"/>
          </a:xfrm>
        </p:spPr>
        <p:txBody>
          <a:bodyPr/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 помощью метода проектов мы можем: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научить учащихся самостоятельному, критическому мышлению;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научить ориентироваться в информационном пространстве;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размышлять, опираясь на знание фактов,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закономерностей науки, делать обоснованные выводы;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принимать самостоятельные и аргументированные решения;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научить работать в команде, выполняя разные социальные роли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9128049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16676" y="721217"/>
            <a:ext cx="9195516" cy="5499279"/>
          </a:xfrm>
        </p:spPr>
        <p:txBody>
          <a:bodyPr/>
          <a:lstStyle/>
          <a:p>
            <a:r>
              <a:rPr lang="ru-RU" sz="4400" b="1" dirty="0">
                <a:latin typeface="Times New Roman" pitchFamily="18" charset="0"/>
                <a:cs typeface="Times New Roman" pitchFamily="18" charset="0"/>
              </a:rPr>
              <a:t>Этапы выполнения проекта</a:t>
            </a:r>
          </a:p>
          <a:p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1 Подготовительный</a:t>
            </a: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Реализация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3 Представление проекта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936803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033" y="685799"/>
            <a:ext cx="9448800" cy="5547575"/>
          </a:xfrm>
        </p:spPr>
        <p:txBody>
          <a:bodyPr/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Подготовительный этап:</a:t>
            </a:r>
            <a:br>
              <a:rPr lang="ru-RU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1. Представление темы.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2. Деление учащихся на группы.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3. Обсуждение форм реализации.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4. Представление критериев оценки.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808845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06033" y="685799"/>
            <a:ext cx="9448800" cy="5470301"/>
          </a:xfrm>
        </p:spPr>
        <p:txBody>
          <a:bodyPr/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Обсуждение форм реализации.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-презентация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постер/рекламный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постер/афиша/плакат;</a:t>
            </a: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стенгазета;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-брошюра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модель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веб-страницы/настоящая веб-страница;</a:t>
            </a: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книга/электронная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книга;</a:t>
            </a: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видео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обучающее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видео;</a:t>
            </a: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видеоэкскурсия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видеорепортаж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подкаст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т. д.</a:t>
            </a:r>
            <a:endParaRPr lang="ru-RU" sz="2400" baseline="30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831196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нигохранилище">
  <a:themeElements>
    <a:clrScheme name="книгохранилищ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книгохранилище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нигохранилищ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книгохранилище">
  <a:themeElements>
    <a:clrScheme name="книгохранилищ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книгохранилище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нигохранилищ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книгохранилище">
  <a:themeElements>
    <a:clrScheme name="книгохранилищ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книгохранилище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нигохранилищ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книгохранилище">
  <a:themeElements>
    <a:clrScheme name="книгохранилищ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книгохранилище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нигохранилищ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охранилищ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охранилищ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1281</TotalTime>
  <Words>90</Words>
  <Application>Microsoft Office PowerPoint</Application>
  <PresentationFormat>Произвольный</PresentationFormat>
  <Paragraphs>24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книгохранилище</vt:lpstr>
      <vt:lpstr>1_книгохранилище</vt:lpstr>
      <vt:lpstr>2_книгохранилище</vt:lpstr>
      <vt:lpstr>3_книгохранилище</vt:lpstr>
      <vt:lpstr>   </vt:lpstr>
      <vt:lpstr> </vt:lpstr>
      <vt:lpstr>         </vt:lpstr>
      <vt:lpstr>        Под системно-деятельностным подходом понимается такой способ организации учебно-познавательной деятельности обучаемых, при котором они являются не пассивными "приемниками" информации, а сами активно участвуют в учебном процессе.  Одной из образовательных технологий реализации данного подхода является проектная деятельность.         </vt:lpstr>
      <vt:lpstr>           Метод проектов - это способ достижения дидактической цели через детальную разработку проблемы, которая должна завершиться вполне реальным, осязаемым практическим результатом, оформленным тем или иным образом       </vt:lpstr>
      <vt:lpstr>Презентация PowerPoint</vt:lpstr>
      <vt:lpstr>Презентация PowerPoint</vt:lpstr>
      <vt:lpstr>Подготовительный этап: 1. Представление темы. 2. Деление учащихся на группы. 3. Обсуждение форм реализации. 4. Представление критериев оценки. </vt:lpstr>
      <vt:lpstr>Обсуждение форм реализации.  -презентация; _постер/рекламный постер/афиша/плакат; - стенгазета; -брошюра; _модель веб-страницы/настоящая веб-страница; _книга/электронная книга; _видео; _обучающее видео; _видеоэкскурсия; _видеорепортаж; _подкаст и т. д.</vt:lpstr>
      <vt:lpstr>Реализация проекта</vt:lpstr>
      <vt:lpstr>Поиск информации. - учащиеся сами определяют необходимые источники для поиска информации, учитель может помочь/проконсультировать при необходимости; -учитель предлагает ограниченное количество источников, в рамках которого учащиеся могут выбрать один или несколько (список книг, сайтов, подкастов, статей, видеоканалов по определённой тематике); -учитель ограничивает выбор учащихся (текст, статья, ссылка на определённое видео).  Анализ, обсуждение, выбор, обработка информации. </vt:lpstr>
      <vt:lpstr>Представление результатов проекта  -Рефлексия: Что мне понравилось в этом проекте…. Мне понравилось работать с своей группе потому, что…. В следующий раз мне следует помнить о… </vt:lpstr>
      <vt:lpstr>Спасибо за внимание.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HP</cp:lastModifiedBy>
  <cp:revision>118</cp:revision>
  <dcterms:created xsi:type="dcterms:W3CDTF">2018-11-14T08:51:49Z</dcterms:created>
  <dcterms:modified xsi:type="dcterms:W3CDTF">2023-11-07T18:14:15Z</dcterms:modified>
</cp:coreProperties>
</file>