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</p:sldMasterIdLst>
  <p:sldIdLst>
    <p:sldId id="259" r:id="rId5"/>
    <p:sldId id="260" r:id="rId6"/>
    <p:sldId id="263" r:id="rId7"/>
    <p:sldId id="264" r:id="rId8"/>
    <p:sldId id="266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A50021"/>
    <a:srgbClr val="FFFFCC"/>
    <a:srgbClr val="FF7C80"/>
    <a:srgbClr val="FFEBEB"/>
    <a:srgbClr val="FFCCCC"/>
    <a:srgbClr val="FFFFFF"/>
    <a:srgbClr val="FFFF99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1E6E6C-2A43-4818-B798-9671280055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0383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F27274-71AE-41AE-8194-E4722AD8074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0281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16EE93-39DE-47F5-9BC8-6E455D93AC6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15798"/>
      </p:ext>
    </p:extLst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033" y="685800"/>
            <a:ext cx="94488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B622F4-474F-4703-A3EC-7BA3E501207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44678"/>
      </p:ext>
    </p:extLst>
  </p:cSld>
  <p:clrMapOvr>
    <a:masterClrMapping/>
  </p:clrMapOvr>
  <p:transition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1E6E6C-2A43-4818-B798-9671280055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84749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94013F-1386-4D1F-AABF-D1FC8A0A37A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90791"/>
      </p:ext>
    </p:extLst>
  </p:cSld>
  <p:clrMapOvr>
    <a:masterClrMapping/>
  </p:clrMapOvr>
  <p:transition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EA8067-7084-4A95-8161-048659CD90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827359"/>
      </p:ext>
    </p:extLst>
  </p:cSld>
  <p:clrMapOvr>
    <a:masterClrMapping/>
  </p:clrMapOvr>
  <p:transition>
    <p:split orient="vert"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E939EE-83F0-4F01-9B6C-F83DF3286DF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52178"/>
      </p:ext>
    </p:extLst>
  </p:cSld>
  <p:clrMapOvr>
    <a:masterClrMapping/>
  </p:clrMapOvr>
  <p:transition>
    <p:split orient="vert"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326625-50E7-4A27-AA52-3C59441CE1A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93639"/>
      </p:ext>
    </p:extLst>
  </p:cSld>
  <p:clrMapOvr>
    <a:masterClrMapping/>
  </p:clrMapOvr>
  <p:transition>
    <p:split orient="vert"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996D47-366B-4FE3-B7F2-B8EBFC206224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012659"/>
      </p:ext>
    </p:extLst>
  </p:cSld>
  <p:clrMapOvr>
    <a:masterClrMapping/>
  </p:clrMapOvr>
  <p:transition>
    <p:split orient="vert"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BF58F3-32AF-49E9-ADBB-A8595756102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36755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94013F-1386-4D1F-AABF-D1FC8A0A37A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99799"/>
      </p:ext>
    </p:extLst>
  </p:cSld>
  <p:clrMapOvr>
    <a:masterClrMapping/>
  </p:clrMapOvr>
  <p:transition>
    <p:split orient="vert"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006CDE-D0F5-4AA0-B848-D5A32C37297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31970"/>
      </p:ext>
    </p:extLst>
  </p:cSld>
  <p:clrMapOvr>
    <a:masterClrMapping/>
  </p:clrMapOvr>
  <p:transition>
    <p:split orient="vert"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C43EED-F29E-4ED7-B09A-4936121A4981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76163"/>
      </p:ext>
    </p:extLst>
  </p:cSld>
  <p:clrMapOvr>
    <a:masterClrMapping/>
  </p:clrMapOvr>
  <p:transition>
    <p:split orient="vert"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F27274-71AE-41AE-8194-E4722AD8074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20509"/>
      </p:ext>
    </p:extLst>
  </p:cSld>
  <p:clrMapOvr>
    <a:masterClrMapping/>
  </p:clrMapOvr>
  <p:transition>
    <p:split orient="vert"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16EE93-39DE-47F5-9BC8-6E455D93AC6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23016"/>
      </p:ext>
    </p:extLst>
  </p:cSld>
  <p:clrMapOvr>
    <a:masterClrMapping/>
  </p:clrMapOvr>
  <p:transition>
    <p:split orient="vert" dir="in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033" y="685800"/>
            <a:ext cx="94488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B622F4-474F-4703-A3EC-7BA3E501207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61075"/>
      </p:ext>
    </p:extLst>
  </p:cSld>
  <p:clrMapOvr>
    <a:masterClrMapping/>
  </p:clrMapOvr>
  <p:transition>
    <p:split orient="vert" dir="in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1E6E6C-2A43-4818-B798-9671280055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9435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94013F-1386-4D1F-AABF-D1FC8A0A37A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83385"/>
      </p:ext>
    </p:extLst>
  </p:cSld>
  <p:clrMapOvr>
    <a:masterClrMapping/>
  </p:clrMapOvr>
  <p:transition>
    <p:split orient="vert" dir="in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EA8067-7084-4A95-8161-048659CD90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71357"/>
      </p:ext>
    </p:extLst>
  </p:cSld>
  <p:clrMapOvr>
    <a:masterClrMapping/>
  </p:clrMapOvr>
  <p:transition>
    <p:split orient="vert" dir="in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E939EE-83F0-4F01-9B6C-F83DF3286DF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87534"/>
      </p:ext>
    </p:extLst>
  </p:cSld>
  <p:clrMapOvr>
    <a:masterClrMapping/>
  </p:clrMapOvr>
  <p:transition>
    <p:split orient="vert" dir="in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326625-50E7-4A27-AA52-3C59441CE1A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64851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EA8067-7084-4A95-8161-048659CD90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3754"/>
      </p:ext>
    </p:extLst>
  </p:cSld>
  <p:clrMapOvr>
    <a:masterClrMapping/>
  </p:clrMapOvr>
  <p:transition>
    <p:split orient="vert"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996D47-366B-4FE3-B7F2-B8EBFC206224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03750"/>
      </p:ext>
    </p:extLst>
  </p:cSld>
  <p:clrMapOvr>
    <a:masterClrMapping/>
  </p:clrMapOvr>
  <p:transition>
    <p:split orient="vert" dir="in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BF58F3-32AF-49E9-ADBB-A8595756102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13970"/>
      </p:ext>
    </p:extLst>
  </p:cSld>
  <p:clrMapOvr>
    <a:masterClrMapping/>
  </p:clrMapOvr>
  <p:transition>
    <p:split orient="vert" dir="in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006CDE-D0F5-4AA0-B848-D5A32C37297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399061"/>
      </p:ext>
    </p:extLst>
  </p:cSld>
  <p:clrMapOvr>
    <a:masterClrMapping/>
  </p:clrMapOvr>
  <p:transition>
    <p:split orient="vert" dir="in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C43EED-F29E-4ED7-B09A-4936121A4981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73075"/>
      </p:ext>
    </p:extLst>
  </p:cSld>
  <p:clrMapOvr>
    <a:masterClrMapping/>
  </p:clrMapOvr>
  <p:transition>
    <p:split orient="vert" dir="in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F27274-71AE-41AE-8194-E4722AD8074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570212"/>
      </p:ext>
    </p:extLst>
  </p:cSld>
  <p:clrMapOvr>
    <a:masterClrMapping/>
  </p:clrMapOvr>
  <p:transition>
    <p:split orient="vert" dir="in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16EE93-39DE-47F5-9BC8-6E455D93AC6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24377"/>
      </p:ext>
    </p:extLst>
  </p:cSld>
  <p:clrMapOvr>
    <a:masterClrMapping/>
  </p:clrMapOvr>
  <p:transition>
    <p:split orient="vert" dir="in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033" y="685800"/>
            <a:ext cx="94488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B622F4-474F-4703-A3EC-7BA3E501207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68001"/>
      </p:ext>
    </p:extLst>
  </p:cSld>
  <p:clrMapOvr>
    <a:masterClrMapping/>
  </p:clrMapOvr>
  <p:transition>
    <p:split orient="vert" dir="in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1E6E6C-2A43-4818-B798-9671280055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5954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94013F-1386-4D1F-AABF-D1FC8A0A37A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94220"/>
      </p:ext>
    </p:extLst>
  </p:cSld>
  <p:clrMapOvr>
    <a:masterClrMapping/>
  </p:clrMapOvr>
  <p:transition>
    <p:split orient="vert" dir="in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EA8067-7084-4A95-8161-048659CD90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235630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E939EE-83F0-4F01-9B6C-F83DF3286DF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16448"/>
      </p:ext>
    </p:extLst>
  </p:cSld>
  <p:clrMapOvr>
    <a:masterClrMapping/>
  </p:clrMapOvr>
  <p:transition>
    <p:split orient="vert" dir="in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E939EE-83F0-4F01-9B6C-F83DF3286DF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06153"/>
      </p:ext>
    </p:extLst>
  </p:cSld>
  <p:clrMapOvr>
    <a:masterClrMapping/>
  </p:clrMapOvr>
  <p:transition>
    <p:split orient="vert" dir="in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326625-50E7-4A27-AA52-3C59441CE1A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48043"/>
      </p:ext>
    </p:extLst>
  </p:cSld>
  <p:clrMapOvr>
    <a:masterClrMapping/>
  </p:clrMapOvr>
  <p:transition>
    <p:split orient="vert" dir="in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996D47-366B-4FE3-B7F2-B8EBFC206224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79259"/>
      </p:ext>
    </p:extLst>
  </p:cSld>
  <p:clrMapOvr>
    <a:masterClrMapping/>
  </p:clrMapOvr>
  <p:transition>
    <p:split orient="vert" dir="in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BF58F3-32AF-49E9-ADBB-A8595756102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907305"/>
      </p:ext>
    </p:extLst>
  </p:cSld>
  <p:clrMapOvr>
    <a:masterClrMapping/>
  </p:clrMapOvr>
  <p:transition>
    <p:split orient="vert" dir="in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006CDE-D0F5-4AA0-B848-D5A32C37297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790877"/>
      </p:ext>
    </p:extLst>
  </p:cSld>
  <p:clrMapOvr>
    <a:masterClrMapping/>
  </p:clrMapOvr>
  <p:transition>
    <p:split orient="vert" dir="in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C43EED-F29E-4ED7-B09A-4936121A4981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49636"/>
      </p:ext>
    </p:extLst>
  </p:cSld>
  <p:clrMapOvr>
    <a:masterClrMapping/>
  </p:clrMapOvr>
  <p:transition>
    <p:split orient="vert" dir="in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F27274-71AE-41AE-8194-E4722AD8074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20677"/>
      </p:ext>
    </p:extLst>
  </p:cSld>
  <p:clrMapOvr>
    <a:masterClrMapping/>
  </p:clrMapOvr>
  <p:transition>
    <p:split orient="vert" dir="in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16EE93-39DE-47F5-9BC8-6E455D93AC6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49164"/>
      </p:ext>
    </p:extLst>
  </p:cSld>
  <p:clrMapOvr>
    <a:masterClrMapping/>
  </p:clrMapOvr>
  <p:transition>
    <p:split orient="vert" dir="in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033" y="685800"/>
            <a:ext cx="94488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B622F4-474F-4703-A3EC-7BA3E501207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2172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326625-50E7-4A27-AA52-3C59441CE1A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58693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996D47-366B-4FE3-B7F2-B8EBFC206224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352434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BF58F3-32AF-49E9-ADBB-A8595756102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63401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006CDE-D0F5-4AA0-B848-D5A32C37297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54714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C43EED-F29E-4ED7-B09A-4936121A4981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98248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B528C7-A876-4CAC-B39C-19C39E8651E5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1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B528C7-A876-4CAC-B39C-19C39E8651E5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B528C7-A876-4CAC-B39C-19C39E8651E5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7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B528C7-A876-4CAC-B39C-19C39E8651E5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77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type="ctrTitle"/>
          </p:nvPr>
        </p:nvSpPr>
        <p:spPr>
          <a:xfrm>
            <a:off x="1267691" y="602673"/>
            <a:ext cx="9875230" cy="5777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2282" y="829339"/>
            <a:ext cx="10148552" cy="5146457"/>
          </a:xfrm>
        </p:spPr>
        <p:txBody>
          <a:bodyPr/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 в обучении иностранному языку.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79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033" y="685800"/>
            <a:ext cx="9448800" cy="4388476"/>
          </a:xfrm>
        </p:spPr>
        <p:txBody>
          <a:bodyPr/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Реализация проекта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70944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794" y="685800"/>
            <a:ext cx="10176039" cy="556045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информации.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учащиеся сами определяют необходимые источники для поиска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информации, учитель может помочь/проконсультировать при необходимости;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предлагает ограниченное количество источников, в рамках которого учащиеся могут выбрать один или несколько (список книг, сайтов,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подкастов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статей, видеоканалов по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определённой тематике);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-учитель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ограничивает выбор учащихся (текст, статья, ссылка на определённое видео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Анализ, обсуждение, выбор, обработка информации.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89521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977" y="685799"/>
            <a:ext cx="9982856" cy="5457423"/>
          </a:xfrm>
        </p:spPr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Представление результатов проекта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-Рефлексия: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Что мне понравилось в этом проекте….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Мне понравилось работать с своей группе потому, что….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следующий раз мне следует помнить о…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5807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033" y="685801"/>
            <a:ext cx="9448800" cy="4040746"/>
          </a:xfrm>
        </p:spPr>
        <p:txBody>
          <a:bodyPr/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1439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674" y="914401"/>
            <a:ext cx="9448800" cy="5151548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11" y="515155"/>
            <a:ext cx="9131121" cy="531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49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06033" y="685800"/>
            <a:ext cx="9448800" cy="5813854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kern="1200" dirty="0" smtClean="0">
                <a:solidFill>
                  <a:srgbClr val="4F81BD">
                    <a:lumMod val="50000"/>
                  </a:srgbClr>
                </a:solidFill>
                <a:latin typeface="yandex-sans"/>
                <a:ea typeface="+mn-ea"/>
                <a:cs typeface="+mn-cs"/>
              </a:rPr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009" y="631064"/>
            <a:ext cx="5924281" cy="5847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22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97460" y="586946"/>
            <a:ext cx="9625914" cy="527356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" dirty="0">
                <a:latin typeface="Times New Roman"/>
              </a:rPr>
              <a:t/>
            </a:r>
            <a:br>
              <a:rPr lang="ru-RU" sz="300" dirty="0">
                <a:latin typeface="Times New Roman"/>
              </a:rPr>
            </a:br>
            <a:r>
              <a:rPr lang="ru-RU" sz="2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Под системно-</a:t>
            </a:r>
            <a:r>
              <a:rPr lang="ru-RU" sz="2800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деятельностным</a:t>
            </a:r>
            <a:r>
              <a:rPr lang="ru-RU" sz="2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подходом понимается такой способ</a:t>
            </a:r>
            <a:br>
              <a:rPr lang="ru-RU" sz="2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организации учебно-познавательной деятельности обучаемых, при котором они являются не пассивными "приемниками"</a:t>
            </a:r>
            <a:br>
              <a:rPr lang="ru-RU" sz="2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информации, а </a:t>
            </a:r>
            <a:r>
              <a:rPr lang="ru-RU" sz="2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сами активно участвуют в учебном процессе.</a:t>
            </a:r>
            <a:br>
              <a:rPr lang="ru-RU" sz="2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Одной из образовательных технологий реализации данного</a:t>
            </a:r>
            <a:br>
              <a:rPr lang="ru-RU" sz="2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подхода является </a:t>
            </a:r>
            <a:r>
              <a:rPr lang="ru-RU" sz="2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деятельность.</a:t>
            </a:r>
            <a:r>
              <a:rPr lang="ru-RU" sz="1600" b="1" dirty="0">
                <a:solidFill>
                  <a:srgbClr val="001F5F"/>
                </a:solidFill>
                <a:latin typeface="Calibri"/>
              </a:rPr>
              <a:t/>
            </a:r>
            <a:br>
              <a:rPr lang="ru-RU" sz="1600" b="1" dirty="0">
                <a:solidFill>
                  <a:srgbClr val="001F5F"/>
                </a:solidFill>
                <a:latin typeface="Calibri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32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2254" y="496614"/>
            <a:ext cx="9448800" cy="5273566"/>
          </a:xfrm>
        </p:spPr>
        <p:txBody>
          <a:bodyPr/>
          <a:lstStyle/>
          <a:p>
            <a:pPr algn="ctr"/>
            <a:r>
              <a:rPr lang="ru-RU" sz="800" dirty="0">
                <a:latin typeface="Times New Roman"/>
              </a:rPr>
              <a:t/>
            </a:r>
            <a:br>
              <a:rPr lang="ru-RU" sz="800" dirty="0">
                <a:latin typeface="Times New Roman"/>
              </a:rPr>
            </a:br>
            <a:r>
              <a:rPr lang="ru-RU" sz="800" dirty="0" smtClean="0">
                <a:latin typeface="Times New Roman"/>
              </a:rPr>
              <a:t/>
            </a:r>
            <a:br>
              <a:rPr lang="ru-RU" sz="800" dirty="0" smtClean="0">
                <a:latin typeface="Times New Roman"/>
              </a:rPr>
            </a:br>
            <a:r>
              <a:rPr lang="ru-RU" sz="800" dirty="0">
                <a:latin typeface="Times New Roman"/>
              </a:rPr>
              <a:t/>
            </a:r>
            <a:br>
              <a:rPr lang="ru-RU" sz="800" dirty="0">
                <a:latin typeface="Times New Roman"/>
              </a:rPr>
            </a:br>
            <a:r>
              <a:rPr lang="ru-RU" sz="800" dirty="0" smtClean="0">
                <a:latin typeface="Times New Roman"/>
              </a:rPr>
              <a:t/>
            </a:r>
            <a:br>
              <a:rPr lang="ru-RU" sz="800" dirty="0" smtClean="0">
                <a:latin typeface="Times New Roman"/>
              </a:rPr>
            </a:br>
            <a:r>
              <a:rPr lang="ru-RU" sz="800" dirty="0">
                <a:latin typeface="Times New Roman"/>
              </a:rPr>
              <a:t/>
            </a:r>
            <a:br>
              <a:rPr lang="ru-RU" sz="800" dirty="0">
                <a:latin typeface="Times New Roman"/>
              </a:rPr>
            </a:br>
            <a:r>
              <a:rPr lang="ru-RU" sz="800" dirty="0" smtClean="0">
                <a:latin typeface="Times New Roman"/>
              </a:rPr>
              <a:t/>
            </a:r>
            <a:br>
              <a:rPr lang="ru-RU" sz="800" dirty="0" smtClean="0">
                <a:latin typeface="Times New Roman"/>
              </a:rPr>
            </a:br>
            <a:r>
              <a:rPr lang="ru-RU" sz="800" dirty="0">
                <a:latin typeface="Times New Roman"/>
              </a:rPr>
              <a:t/>
            </a:r>
            <a:br>
              <a:rPr lang="ru-RU" sz="800" dirty="0">
                <a:latin typeface="Times New Roman"/>
              </a:rPr>
            </a:br>
            <a:r>
              <a:rPr lang="ru-RU" sz="800" dirty="0" smtClean="0">
                <a:latin typeface="Times New Roman"/>
              </a:rPr>
              <a:t/>
            </a:r>
            <a:br>
              <a:rPr lang="ru-RU" sz="800" dirty="0" smtClean="0">
                <a:latin typeface="Times New Roman"/>
              </a:rPr>
            </a:br>
            <a:r>
              <a:rPr lang="ru-RU" sz="800" dirty="0">
                <a:latin typeface="Times New Roman"/>
              </a:rPr>
              <a:t/>
            </a:r>
            <a:br>
              <a:rPr lang="ru-RU" sz="800" dirty="0">
                <a:latin typeface="Times New Roman"/>
              </a:rPr>
            </a:br>
            <a:r>
              <a:rPr lang="ru-RU" sz="800" dirty="0" smtClean="0">
                <a:latin typeface="Times New Roman"/>
              </a:rPr>
              <a:t/>
            </a:r>
            <a:br>
              <a:rPr lang="ru-RU" sz="800" dirty="0" smtClean="0">
                <a:latin typeface="Times New Roman"/>
              </a:rPr>
            </a:br>
            <a:r>
              <a:rPr lang="ru-RU" sz="800" dirty="0">
                <a:latin typeface="Times New Roman"/>
              </a:rPr>
              <a:t/>
            </a:r>
            <a:br>
              <a:rPr lang="ru-RU" sz="800" dirty="0">
                <a:latin typeface="Times New Roman"/>
              </a:rPr>
            </a:br>
            <a:r>
              <a:rPr lang="ru-RU" sz="3200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32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  <a:r>
              <a:rPr lang="ru-RU" sz="32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- это способ достижения</a:t>
            </a:r>
            <a:br>
              <a:rPr lang="ru-RU" sz="32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дидактической цели через детальную разработку проблемы, которая должна</a:t>
            </a:r>
            <a:br>
              <a:rPr lang="ru-RU" sz="32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завершиться вполне </a:t>
            </a:r>
            <a:r>
              <a:rPr lang="ru-RU" sz="32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реальным, осязаемым</a:t>
            </a:r>
            <a:br>
              <a:rPr lang="ru-RU" sz="32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практическим результатом, оформленным тем или иным образом</a:t>
            </a:r>
            <a:br>
              <a:rPr lang="ru-RU" sz="32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4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4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4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24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24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6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9554" y="901521"/>
            <a:ext cx="9929611" cy="5215944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помощью метода проектов мы можем: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научить учащихся самостоятельному, критическому мышлению;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научить ориентироваться в информационном пространстве;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размышлять, опираясь на знание фактов,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закономерностей науки, делать обоснованные выводы;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принимать самостоятельные и аргументированные решения;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научить работать в команде, выполняя разные социальные роли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128049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6676" y="721217"/>
            <a:ext cx="9195516" cy="5499279"/>
          </a:xfrm>
        </p:spPr>
        <p:txBody>
          <a:bodyPr/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Этапы выполнения проекта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 Подготовительный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Реализация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 Представление проекта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3680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033" y="685799"/>
            <a:ext cx="9448800" cy="5547575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Подготовительный этап: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 Представление темы.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Деление учащихся на группы.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3. Обсуждение форм реализации.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4. Представление критериев оценки.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0884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033" y="685799"/>
            <a:ext cx="9448800" cy="5470301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Обсуждение форм реализации.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-презентация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постер/рекламный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постер/афиша/плакат;</a:t>
            </a: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стенгазета;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-брошюра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веб-страницы/настоящая веб-страница;</a:t>
            </a: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книга/электронная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книга;</a:t>
            </a: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обучающее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видео;</a:t>
            </a: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видеоэкскурсия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видеорепортаж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подкаст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т. д.</a:t>
            </a:r>
            <a:endParaRPr lang="ru-RU" sz="240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3119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нигохранилище">
  <a:themeElements>
    <a:clrScheme name="книгохранилищ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нигохранилище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нигохранилищ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книгохранилище">
  <a:themeElements>
    <a:clrScheme name="книгохранилищ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нигохранилище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нигохранилищ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книгохранилище">
  <a:themeElements>
    <a:clrScheme name="книгохранилищ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нигохранилище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нигохранилищ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книгохранилище">
  <a:themeElements>
    <a:clrScheme name="книгохранилищ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нигохранилище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нигохранилищ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90</Words>
  <Application>Microsoft Office PowerPoint</Application>
  <PresentationFormat>Произвольный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книгохранилище</vt:lpstr>
      <vt:lpstr>1_книгохранилище</vt:lpstr>
      <vt:lpstr>2_книгохранилище</vt:lpstr>
      <vt:lpstr>3_книгохранилище</vt:lpstr>
      <vt:lpstr>   </vt:lpstr>
      <vt:lpstr> </vt:lpstr>
      <vt:lpstr>         </vt:lpstr>
      <vt:lpstr>        Под системно-деятельностным подходом понимается такой способ организации учебно-познавательной деятельности обучаемых, при котором они являются не пассивными "приемниками" информации, а сами активно участвуют в учебном процессе.  Одной из образовательных технологий реализации данного подхода является проектная деятельность.         </vt:lpstr>
      <vt:lpstr>           Метод проектов - это способ достижения дидактической цели через детальную разработку проблемы, которая должна завершиться вполне реальным, осязаемым практическим результатом, оформленным тем или иным образом       </vt:lpstr>
      <vt:lpstr>Презентация PowerPoint</vt:lpstr>
      <vt:lpstr>Презентация PowerPoint</vt:lpstr>
      <vt:lpstr>Подготовительный этап: 1. Представление темы. 2. Деление учащихся на группы. 3. Обсуждение форм реализации. 4. Представление критериев оценки. </vt:lpstr>
      <vt:lpstr>Обсуждение форм реализации.  -презентация; _постер/рекламный постер/афиша/плакат; - стенгазета; -брошюра; _модель веб-страницы/настоящая веб-страница; _книга/электронная книга; _видео; _обучающее видео; _видеоэкскурсия; _видеорепортаж; _подкаст и т. д.</vt:lpstr>
      <vt:lpstr>Реализация проекта</vt:lpstr>
      <vt:lpstr>Поиск информации. - учащиеся сами определяют необходимые источники для поиска информации, учитель может помочь/проконсультировать при необходимости; -учитель предлагает ограниченное количество источников, в рамках которого учащиеся могут выбрать один или несколько (список книг, сайтов, подкастов, статей, видеоканалов по определённой тематике); -учитель ограничивает выбор учащихся (текст, статья, ссылка на определённое видео).  Анализ, обсуждение, выбор, обработка информации. </vt:lpstr>
      <vt:lpstr>Представление результатов проекта  -Рефлексия: Что мне понравилось в этом проекте…. Мне понравилось работать с своей группе потому, что…. В следующий раз мне следует помнить о… </vt:lpstr>
      <vt:lpstr>Спасибо за внимание.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HP</cp:lastModifiedBy>
  <cp:revision>118</cp:revision>
  <dcterms:created xsi:type="dcterms:W3CDTF">2018-11-14T08:51:49Z</dcterms:created>
  <dcterms:modified xsi:type="dcterms:W3CDTF">2023-11-07T18:14:15Z</dcterms:modified>
</cp:coreProperties>
</file>