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85" r:id="rId9"/>
    <p:sldId id="262" r:id="rId10"/>
    <p:sldId id="263" r:id="rId11"/>
    <p:sldId id="264" r:id="rId12"/>
    <p:sldId id="273" r:id="rId13"/>
    <p:sldId id="274" r:id="rId14"/>
    <p:sldId id="275" r:id="rId15"/>
    <p:sldId id="266" r:id="rId16"/>
    <p:sldId id="267" r:id="rId17"/>
    <p:sldId id="284" r:id="rId18"/>
    <p:sldId id="268" r:id="rId19"/>
    <p:sldId id="269" r:id="rId20"/>
    <p:sldId id="270" r:id="rId21"/>
    <p:sldId id="271" r:id="rId22"/>
    <p:sldId id="272" r:id="rId23"/>
    <p:sldId id="276" r:id="rId24"/>
    <p:sldId id="277" r:id="rId25"/>
    <p:sldId id="278" r:id="rId26"/>
    <p:sldId id="279" r:id="rId27"/>
    <p:sldId id="283" r:id="rId28"/>
    <p:sldId id="280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9"/>
    <a:srgbClr val="65FFAB"/>
    <a:srgbClr val="FF8989"/>
    <a:srgbClr val="8A0000"/>
    <a:srgbClr val="FF9F9F"/>
    <a:srgbClr val="FFB7B7"/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/>
            </a:gs>
            <a:gs pos="44000">
              <a:schemeClr val="tx2">
                <a:lumMod val="40000"/>
                <a:lumOff val="60000"/>
              </a:schemeClr>
            </a:gs>
            <a:gs pos="82000">
              <a:srgbClr val="FF898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41.png"/><Relationship Id="rId7" Type="http://schemas.openxmlformats.org/officeDocument/2006/relationships/image" Target="../media/image1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38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10" Type="http://schemas.openxmlformats.org/officeDocument/2006/relationships/image" Target="../media/image46.pn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691" y="404664"/>
            <a:ext cx="8712968" cy="5904656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99172"/>
              </a:avLst>
            </a:prstTxWarp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Решение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текстовых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задач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12226">
            <a:off x="-49329" y="506283"/>
            <a:ext cx="1989983" cy="830997"/>
          </a:xfrm>
          <a:prstGeom prst="rect">
            <a:avLst/>
          </a:prstGeom>
          <a:solidFill>
            <a:srgbClr val="FFFF00"/>
          </a:solidFill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Подготовка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   экзамену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движение по водному пути</a:t>
            </a:r>
            <a:endParaRPr lang="ru-RU" sz="4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893539" y="1256566"/>
            <a:ext cx="302197" cy="906197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012160" y="1275092"/>
            <a:ext cx="1008112" cy="977679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067944" y="1285019"/>
            <a:ext cx="68627" cy="2168081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9701" y="2252771"/>
            <a:ext cx="2880320" cy="1200329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Движение по течению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021" y="3553711"/>
            <a:ext cx="2880320" cy="1200329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Движение в стоячей воде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6467" y="2369059"/>
            <a:ext cx="2880320" cy="17543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Движение против течения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" y="3722800"/>
            <a:ext cx="2876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61" y="4546712"/>
            <a:ext cx="2833430" cy="146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4869160"/>
            <a:ext cx="16097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9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57" y="1124744"/>
            <a:ext cx="9004237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576" y="260647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Движение по течению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44008" y="211018"/>
                <a:ext cx="4499992" cy="69596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539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𝒗</m:t>
                      </m:r>
                      <m:sSub>
                        <m:sSubPr>
                          <m:ctrlPr>
                            <a:rPr lang="ru-RU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ru-RU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собств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ru-RU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ru-RU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теч.реки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11018"/>
                <a:ext cx="4499992" cy="6959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539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031" y="5659099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Движение против течения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1960" y="5921783"/>
                <a:ext cx="4499992" cy="69596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539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𝒗</m:t>
                      </m:r>
                      <m:sSub>
                        <m:sSubPr>
                          <m:ctrlPr>
                            <a:rPr lang="ru-RU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ru-RU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собств</m:t>
                          </m:r>
                        </m:sub>
                      </m:sSub>
                      <m:r>
                        <a:rPr lang="ru-RU" sz="3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ru-RU" sz="3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теч.реки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921783"/>
                <a:ext cx="4499992" cy="6959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539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3688" y="1325287"/>
                <a:ext cx="1944216" cy="461665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latin typeface="Cambria Math"/>
                        </a:rPr>
                        <m:t>𝟐𝟎</m:t>
                      </m:r>
                      <m:r>
                        <a:rPr lang="ru-RU" sz="2400" b="1" i="1" smtClean="0">
                          <a:latin typeface="Cambria Math"/>
                        </a:rPr>
                        <m:t> км\ч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325287"/>
                <a:ext cx="194421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2195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47626" y="3501008"/>
                <a:ext cx="1944216" cy="46166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latin typeface="Cambria Math"/>
                        </a:rPr>
                        <m:t>𝟑𝟎</m:t>
                      </m:r>
                      <m:r>
                        <a:rPr lang="ru-RU" sz="2400" b="1" i="1" smtClean="0">
                          <a:latin typeface="Cambria Math"/>
                        </a:rPr>
                        <m:t> км\ч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626" y="3501008"/>
                <a:ext cx="194421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2195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92080" y="1348753"/>
                <a:ext cx="3600400" cy="461665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𝟐𝟎</m:t>
                      </m:r>
                      <m:r>
                        <a:rPr lang="ru-RU" sz="2400" b="1" i="1" smtClean="0">
                          <a:latin typeface="Cambria Math"/>
                        </a:rPr>
                        <m:t>+</m:t>
                      </m:r>
                      <m:r>
                        <a:rPr lang="ru-RU" sz="2400" b="1" i="1" smtClean="0">
                          <a:latin typeface="Cambria Math"/>
                        </a:rPr>
                        <m:t>𝟐</m:t>
                      </m:r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latin typeface="Cambria Math"/>
                        </a:rPr>
                        <m:t>𝟐𝟐</m:t>
                      </m:r>
                      <m:r>
                        <a:rPr lang="ru-RU" sz="2400" b="1" i="1" smtClean="0">
                          <a:latin typeface="Cambria Math"/>
                        </a:rPr>
                        <m:t> км\ч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348753"/>
                <a:ext cx="36004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2195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5013176"/>
                <a:ext cx="3600400" cy="461665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𝟑𝟎</m:t>
                      </m:r>
                      <m:r>
                        <a:rPr lang="ru-RU" sz="2400" b="1" i="1" smtClean="0"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latin typeface="Cambria Math"/>
                        </a:rPr>
                        <m:t>𝟐</m:t>
                      </m:r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latin typeface="Cambria Math"/>
                        </a:rPr>
                        <m:t>𝟐𝟖</m:t>
                      </m:r>
                      <m:r>
                        <a:rPr lang="ru-RU" sz="2400" b="1" i="1" smtClean="0">
                          <a:latin typeface="Cambria Math"/>
                        </a:rPr>
                        <m:t> км\ч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013176"/>
                <a:ext cx="36004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2195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45031" y="260647"/>
            <a:ext cx="4166929" cy="0"/>
          </a:xfrm>
          <a:prstGeom prst="straightConnector1">
            <a:avLst/>
          </a:prstGeom>
          <a:ln w="139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79512" y="5805264"/>
            <a:ext cx="3888432" cy="0"/>
          </a:xfrm>
          <a:prstGeom prst="straightConnector1">
            <a:avLst/>
          </a:prstGeom>
          <a:ln w="152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2164" y="1210253"/>
            <a:ext cx="104411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5836" y="4413011"/>
            <a:ext cx="104411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7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9278259"/>
                  </p:ext>
                </p:extLst>
              </p:nvPr>
            </p:nvGraphicFramePr>
            <p:xfrm>
              <a:off x="7640" y="834720"/>
              <a:ext cx="4176464" cy="4498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61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собств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течения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по теч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пр.теч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4 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21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16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27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20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9278259"/>
                  </p:ext>
                </p:extLst>
              </p:nvPr>
            </p:nvGraphicFramePr>
            <p:xfrm>
              <a:off x="7640" y="834720"/>
              <a:ext cx="4176464" cy="4498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7948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69" r="-301170" b="-4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9419" t="-769" r="-199419" b="-4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585" t="-769" r="-100585" b="-4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585" t="-769" r="-585" b="-476923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4 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21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16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27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20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2339752" y="1628800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628800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141" y="2325969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307370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921830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2625" y="2951375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937" y="3488707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3483835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850" y="4139743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2625" y="4191469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850" y="4726902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4726902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506829"/>
                  </p:ext>
                </p:extLst>
              </p:nvPr>
            </p:nvGraphicFramePr>
            <p:xfrm>
              <a:off x="4788024" y="834720"/>
              <a:ext cx="4176464" cy="4498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61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собств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течения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по теч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пр.теч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19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28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25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29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25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506829"/>
                  </p:ext>
                </p:extLst>
              </p:nvPr>
            </p:nvGraphicFramePr>
            <p:xfrm>
              <a:off x="4788024" y="834720"/>
              <a:ext cx="4176464" cy="4498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7948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69" r="-298837" b="-4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585" t="-769" r="-200585" b="-4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9419" t="-769" r="-99419" b="-4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1170" t="-769" b="-476923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19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28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25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29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25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7020272" y="1724870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0392" y="1688633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0392" y="2288439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2307370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8800" y="2951376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2964495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25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6929" y="3500942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24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6929" y="4191468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7693" y="4754760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27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0" y="4726902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0272" y="4191470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31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00392" y="3484242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34" y="5382209"/>
            <a:ext cx="538043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19943" y="79923"/>
            <a:ext cx="1800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Вариант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3791" y="131654"/>
            <a:ext cx="187220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Вариант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5807" y="1688633"/>
            <a:ext cx="440209" cy="35394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г)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д)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9512226">
            <a:off x="194098" y="5871457"/>
            <a:ext cx="1383549" cy="461665"/>
          </a:xfrm>
          <a:prstGeom prst="rect">
            <a:avLst/>
          </a:prstGeom>
          <a:solidFill>
            <a:srgbClr val="FFFF00"/>
          </a:solidFill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8 минут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3790690"/>
                  </p:ext>
                </p:extLst>
              </p:nvPr>
            </p:nvGraphicFramePr>
            <p:xfrm>
              <a:off x="7640" y="834720"/>
              <a:ext cx="4176464" cy="4498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61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собств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течения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по теч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пр.теч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4 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21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16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27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20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3790690"/>
                  </p:ext>
                </p:extLst>
              </p:nvPr>
            </p:nvGraphicFramePr>
            <p:xfrm>
              <a:off x="7640" y="834720"/>
              <a:ext cx="4176464" cy="4498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7948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69" r="-301170" b="-4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9419" t="-769" r="-199419" b="-4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585" t="-769" r="-100585" b="-4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585" t="-769" r="-585" b="-476923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4 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21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16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27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20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2339752" y="1628800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628800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141" y="2325969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307370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921830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2625" y="2951375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937" y="3488707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3483835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850" y="4139743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2625" y="4191469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850" y="4726902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4726902"/>
            <a:ext cx="576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160489"/>
                  </p:ext>
                </p:extLst>
              </p:nvPr>
            </p:nvGraphicFramePr>
            <p:xfrm>
              <a:off x="4788024" y="834720"/>
              <a:ext cx="4176464" cy="4498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61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собств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течения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по теч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пр.теч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 smtClean="0"/>
                        </a:p>
                        <a:p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\</a:t>
                          </a:r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ч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19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28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25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29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25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160489"/>
                  </p:ext>
                </p:extLst>
              </p:nvPr>
            </p:nvGraphicFramePr>
            <p:xfrm>
              <a:off x="4788024" y="834720"/>
              <a:ext cx="4176464" cy="4498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7948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69" r="-298837" b="-4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585" t="-769" r="-200585" b="-4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9419" t="-769" r="-99419" b="-4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1170" t="-769" b="-476923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22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19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4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28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3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25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29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25</a:t>
                          </a:r>
                          <a:endParaRPr lang="ru-RU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7020272" y="1724870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0392" y="1688633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0392" y="2288439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2307370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8800" y="2951376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2964495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25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6929" y="3500942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24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6929" y="4191468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7693" y="4754760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27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0" y="4726902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0272" y="4191470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31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00392" y="3484242"/>
            <a:ext cx="5760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34" y="5382209"/>
            <a:ext cx="538043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19943" y="79923"/>
            <a:ext cx="1800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Вариант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3791" y="131654"/>
            <a:ext cx="187220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Вариант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5807" y="1688633"/>
            <a:ext cx="440209" cy="35394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</a:t>
            </a: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г)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д)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80" y="5308764"/>
            <a:ext cx="538043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6186" y="332656"/>
            <a:ext cx="2600449" cy="48320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  1б,  1б,</a:t>
            </a:r>
          </a:p>
          <a:p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  1б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1б,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  1б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1б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г)   1б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1б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д)   1б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1б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е)   1б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1б.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– 12 баллов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9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 опаздывал на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приехать вовремя, увеличил скорость на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км/час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перегоне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 км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Найти скорость поезда по расписанию.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7424"/>
            <a:ext cx="4608512" cy="170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365104"/>
            <a:ext cx="4608513" cy="170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222867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Поезд идет со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скоростью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4088" y="4313022"/>
                <a:ext cx="352839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Поезд идет со </a:t>
                </a:r>
              </a:p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скоростью </a:t>
                </a:r>
              </a:p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  <a:cs typeface="Times New Roman" pitchFamily="18" charset="0"/>
                      </a:rPr>
                      <m:t>𝟏𝟎</m:t>
                    </m:r>
                    <m:r>
                      <a:rPr lang="en-US" sz="3600" b="1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 км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\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ч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313022"/>
                <a:ext cx="3528392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5354" t="-5575" b="-12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43808" y="1643895"/>
            <a:ext cx="3888432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Объекты движения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4890722"/>
                  </p:ext>
                </p:extLst>
              </p:nvPr>
            </p:nvGraphicFramePr>
            <p:xfrm>
              <a:off x="0" y="12143"/>
              <a:ext cx="7488832" cy="31897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2496616"/>
                    <a:gridCol w="1944216"/>
                  </a:tblGrid>
                  <a:tr h="894968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Объекты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Скорость </a:t>
                          </a:r>
                        </a:p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ч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Время</a:t>
                          </a:r>
                        </a:p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Путь</a:t>
                          </a:r>
                        </a:p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𝟐𝟎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Скорость</a:t>
                          </a:r>
                        </a:p>
                        <a:p>
                          <a:r>
                            <a:rPr lang="ru-RU" sz="1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увеличил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𝟏𝟎</m:t>
                                </m:r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𝟐𝟎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4890722"/>
                  </p:ext>
                </p:extLst>
              </p:nvPr>
            </p:nvGraphicFramePr>
            <p:xfrm>
              <a:off x="0" y="12143"/>
              <a:ext cx="7488832" cy="31897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2496616"/>
                    <a:gridCol w="1944216"/>
                  </a:tblGrid>
                  <a:tr h="894968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Объекты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Скорость </a:t>
                          </a:r>
                        </a:p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ч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Время</a:t>
                          </a:r>
                        </a:p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Путь</a:t>
                          </a:r>
                        </a:p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4433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82888" r="-291600" b="-101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2249" t="-82888" r="-78240" b="-101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4953" t="-82888" r="-313" b="-101604"/>
                          </a:stretch>
                        </a:blipFill>
                      </a:tcPr>
                    </a:tc>
                  </a:tr>
                  <a:tr h="1150493">
                    <a:tc>
                      <a:txBody>
                        <a:bodyPr/>
                        <a:lstStyle/>
                        <a:p>
                          <a:r>
                            <a:rPr lang="ru-RU" sz="1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Скорость</a:t>
                          </a:r>
                        </a:p>
                        <a:p>
                          <a:r>
                            <a:rPr lang="ru-RU" sz="1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увеличил </a:t>
                          </a:r>
                          <a:endParaRPr lang="ru-RU" sz="1800" b="1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180952" r="-291600" b="-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2249" t="-180952" r="-78240" b="-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4953" t="-180952" r="-313" b="-5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Дуга 3"/>
          <p:cNvSpPr/>
          <p:nvPr/>
        </p:nvSpPr>
        <p:spPr>
          <a:xfrm rot="2661593">
            <a:off x="2465897" y="1041522"/>
            <a:ext cx="2169417" cy="1863236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00675" y="1751423"/>
                <a:ext cx="1296144" cy="369332"/>
              </a:xfrm>
              <a:prstGeom prst="rect">
                <a:avLst/>
              </a:prstGeom>
              <a:solidFill>
                <a:srgbClr val="FF898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75" y="1751423"/>
                <a:ext cx="129614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756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541" y="3364600"/>
                <a:ext cx="8881783" cy="2990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𝟕𝟐𝟎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ru-RU" sz="3600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𝟕𝟐𝟎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ru-RU" sz="3600" b="1" i="1" smtClean="0">
                        <a:latin typeface="Cambria Math"/>
                      </a:rPr>
                      <m:t>=</m:t>
                    </m:r>
                    <m:r>
                      <a:rPr lang="ru-RU" sz="3600" b="1" i="1" smtClean="0">
                        <a:latin typeface="Cambria Math"/>
                      </a:rPr>
                      <m:t>𝟏</m:t>
                    </m:r>
                    <m:r>
                      <a:rPr lang="en-US" sz="3600" b="1" i="1" smtClean="0">
                        <a:latin typeface="Cambria Math"/>
                      </a:rPr>
                      <m:t>;        </m:t>
                    </m:r>
                    <m:r>
                      <a:rPr lang="en-US" sz="3600" b="1" i="1"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36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600" b="1" i="1" smtClean="0">
                        <a:latin typeface="Cambria Math"/>
                        <a:ea typeface="Cambria Math"/>
                      </a:rPr>
                      <m:t>; </m:t>
                    </m:r>
                    <m:r>
                      <a:rPr lang="en-US" sz="3600" b="1" i="1"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</a:rPr>
                      <m:t>𝟏𝟎</m:t>
                    </m:r>
                    <m:r>
                      <a:rPr lang="en-US" sz="3600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36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36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𝟏𝟎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𝟕𝟐𝟎𝟎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𝟎</m:t>
                      </m:r>
                      <m:r>
                        <a:rPr lang="en-US" sz="3600" b="1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𝑫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𝟏𝟎𝟎</m:t>
                      </m:r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𝟐𝟖𝟖𝟎𝟎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𝟐𝟖𝟗𝟎𝟎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𝟏𝟕𝟎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𝟏𝟕𝟎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3200" b="1" i="1" smtClean="0"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𝟏𝟕𝟎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𝟖𝟎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1" y="3364600"/>
                <a:ext cx="8881783" cy="29903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76431" y="635490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80 км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7605227" y="33641"/>
            <a:ext cx="1516799" cy="1728192"/>
            <a:chOff x="1259632" y="188640"/>
            <a:chExt cx="1516799" cy="1728192"/>
          </a:xfrm>
        </p:grpSpPr>
        <p:sp>
          <p:nvSpPr>
            <p:cNvPr id="3" name="Равнобедренный треугольник 2"/>
            <p:cNvSpPr/>
            <p:nvPr/>
          </p:nvSpPr>
          <p:spPr>
            <a:xfrm>
              <a:off x="1259632" y="188640"/>
              <a:ext cx="1516799" cy="172819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>
              <a:stCxn id="3" idx="1"/>
              <a:endCxn id="3" idx="5"/>
            </p:cNvCxnSpPr>
            <p:nvPr/>
          </p:nvCxnSpPr>
          <p:spPr>
            <a:xfrm>
              <a:off x="1638832" y="1052736"/>
              <a:ext cx="75839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stCxn id="3" idx="3"/>
            </p:cNvCxnSpPr>
            <p:nvPr/>
          </p:nvCxnSpPr>
          <p:spPr>
            <a:xfrm flipH="1" flipV="1">
              <a:off x="2018031" y="1052736"/>
              <a:ext cx="1" cy="86409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874015" y="584526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015" y="584526"/>
                  <a:ext cx="28803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67" r="-2708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85983" y="1253951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5983" y="1253951"/>
                  <a:ext cx="28803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553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09199" y="1253951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199" y="1253951"/>
                  <a:ext cx="288032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128" r="-1063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999" y="985862"/>
              <a:ext cx="144016" cy="21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199" y="985862"/>
              <a:ext cx="144016" cy="21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543" y="1403821"/>
              <a:ext cx="180975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059832" y="936980"/>
            <a:ext cx="936104" cy="8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82553" y="2120755"/>
            <a:ext cx="936104" cy="8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0885" y="3364600"/>
            <a:ext cx="3204315" cy="8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18656" y="3397600"/>
            <a:ext cx="3912921" cy="8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540" y="4222453"/>
            <a:ext cx="4644475" cy="63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795" y="4859754"/>
            <a:ext cx="7565432" cy="4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168" y="5373216"/>
            <a:ext cx="3950768" cy="981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148336" y="5373216"/>
            <a:ext cx="4071274" cy="903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807802" y="6462891"/>
            <a:ext cx="2700301" cy="307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975116" y="968936"/>
            <a:ext cx="936104" cy="8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975116" y="2119631"/>
            <a:ext cx="936104" cy="8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673697" y="1003514"/>
            <a:ext cx="936104" cy="8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673697" y="2092486"/>
            <a:ext cx="1152128" cy="8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232622" y="1241896"/>
            <a:ext cx="1742493" cy="170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15822" y="1182036"/>
            <a:ext cx="1536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Скорость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128" y="1111236"/>
            <a:ext cx="1174503" cy="1597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354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на движение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Определить вид движения.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Какие объекты участвуют в движении.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Какую величину необходимо найти в задаче?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Определить формулу, которой необходимо воспользоваться.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Составить математическую модель.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Анализ полученных результатов.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Получить ответ на вопрос задачи.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1591" y="5537524"/>
            <a:ext cx="1979712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Единицы измерения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19" y="404664"/>
            <a:ext cx="88729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Автобус-экспресс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отправился от вокзала в аэропорт, находящийся на расстоянии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120км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вокзала. Пассажир, опоздавший на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автобус, решил добраться до аэропорта на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такси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Скорость такси на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10км/ч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скорости автобуса. С какой скорость ехал автобус, если он приехал в аэропорт одновременно с такси?</a:t>
            </a:r>
          </a:p>
        </p:txBody>
      </p:sp>
    </p:spTree>
    <p:extLst>
      <p:ext uri="{BB962C8B-B14F-4D97-AF65-F5344CB8AC3E}">
        <p14:creationId xmlns:p14="http://schemas.microsoft.com/office/powerpoint/2010/main" val="15155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9" y="908720"/>
            <a:ext cx="6151105" cy="314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" y="4404982"/>
            <a:ext cx="4206889" cy="241934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3408068"/>
            <a:ext cx="345638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км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14392" y="6211669"/>
                <a:ext cx="4829607" cy="646331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скорость 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</m:oMath>
                </a14:m>
                <a:r>
                  <a:rPr lang="en-US" sz="36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3600" b="1" i="1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ru-RU" sz="3600" b="1" i="1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𝟏𝟎</m:t>
                    </m:r>
                    <m:r>
                      <a:rPr lang="ru-RU" sz="3600" b="1" i="1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ru-RU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км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\</a:t>
                </a:r>
                <a:r>
                  <a:rPr lang="ru-RU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ч </a:t>
                </a:r>
                <a:endParaRPr lang="ru-RU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92" y="6211669"/>
                <a:ext cx="4829607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3914" t="-15094" r="-3662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63688" y="138"/>
            <a:ext cx="5544616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Объекты движения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/>
            </a:gs>
            <a:gs pos="44000">
              <a:schemeClr val="tx2">
                <a:lumMod val="40000"/>
                <a:lumOff val="60000"/>
              </a:schemeClr>
            </a:gs>
            <a:gs pos="82000">
              <a:srgbClr val="FFB7B7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868"/>
            <a:ext cx="8640960" cy="650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Образовательная: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продолжить  формирование  практических  умений  и  навыков  решения  текстовых  задач. Расширение математических представлений о приемах и методах решения задач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Развивающая: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логического мышления, памяти, познавательного интереса, продолжать формирование математической речи и графической культуры, вырабатывать умение анализировать и сравнивать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приучать к эстетическому оформлению записи в тетради, умению выслушать других и умению общаться, прививать аккуратность и трудолюбие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4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7318905"/>
                  </p:ext>
                </p:extLst>
              </p:nvPr>
            </p:nvGraphicFramePr>
            <p:xfrm>
              <a:off x="179512" y="116632"/>
              <a:ext cx="8784976" cy="4070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1508"/>
                    <a:gridCol w="1761508"/>
                    <a:gridCol w="2931517"/>
                    <a:gridCol w="2330443"/>
                  </a:tblGrid>
                  <a:tr h="85531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Объекты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Скорость </a:t>
                          </a:r>
                        </a:p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ч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Время</a:t>
                          </a:r>
                        </a:p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Путь</a:t>
                          </a:r>
                        </a:p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89322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Автобус</a:t>
                          </a:r>
                        </a:p>
                        <a:p>
                          <a:endParaRPr lang="ru-RU" sz="2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ru-RU" sz="2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4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latin typeface="Cambria Math"/>
                                      </a:rPr>
                                      <m:t>𝟏𝟐𝟎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𝟏𝟐𝟎</m:t>
                                </m:r>
                              </m:oMath>
                            </m:oMathPara>
                          </a14:m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9572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Такси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000" b="1" i="1" smtClean="0">
                                    <a:latin typeface="Cambria Math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ru-RU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latin typeface="Cambria Math"/>
                                      </a:rPr>
                                      <m:t>𝟏𝟐𝟎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40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000" b="1" i="1" smtClean="0">
                                        <a:latin typeface="Cambria Math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𝟏𝟐𝟎</m:t>
                                </m:r>
                              </m:oMath>
                            </m:oMathPara>
                          </a14:m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7318905"/>
                  </p:ext>
                </p:extLst>
              </p:nvPr>
            </p:nvGraphicFramePr>
            <p:xfrm>
              <a:off x="179512" y="116632"/>
              <a:ext cx="8784976" cy="4070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1508"/>
                    <a:gridCol w="1761508"/>
                    <a:gridCol w="2931517"/>
                    <a:gridCol w="2330443"/>
                  </a:tblGrid>
                  <a:tr h="85531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Объекты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Скорость </a:t>
                          </a:r>
                        </a:p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ч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Время</a:t>
                          </a:r>
                        </a:p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Путь</a:t>
                          </a:r>
                        </a:p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02486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Автобус</a:t>
                          </a:r>
                        </a:p>
                        <a:p>
                          <a:endParaRPr lang="ru-RU" sz="2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ru-RU" sz="2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56274" r="-298962" b="-100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0166" t="-56274" r="-79626" b="-100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6501" t="-56274" b="-100760"/>
                          </a:stretch>
                        </a:blipFill>
                      </a:tcPr>
                    </a:tc>
                  </a:tr>
                  <a:tr h="161271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Такси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155094" r="-298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0166" t="-155094" r="-79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6501" t="-1550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8" name="Группа 17"/>
          <p:cNvGrpSpPr/>
          <p:nvPr/>
        </p:nvGrpSpPr>
        <p:grpSpPr>
          <a:xfrm>
            <a:off x="3478455" y="1325068"/>
            <a:ext cx="4667094" cy="1872208"/>
            <a:chOff x="3478455" y="1325068"/>
            <a:chExt cx="4667094" cy="1872208"/>
          </a:xfrm>
        </p:grpSpPr>
        <p:sp>
          <p:nvSpPr>
            <p:cNvPr id="3" name="Дуга 2"/>
            <p:cNvSpPr/>
            <p:nvPr/>
          </p:nvSpPr>
          <p:spPr>
            <a:xfrm rot="2661593">
              <a:off x="3478455" y="1325068"/>
              <a:ext cx="2160240" cy="1872208"/>
            </a:xfrm>
            <a:prstGeom prst="arc">
              <a:avLst>
                <a:gd name="adj1" fmla="val 15583134"/>
                <a:gd name="adj2" fmla="val 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625269" y="1887190"/>
                  <a:ext cx="2520280" cy="584775"/>
                </a:xfrm>
                <a:prstGeom prst="rect">
                  <a:avLst/>
                </a:prstGeom>
                <a:solidFill>
                  <a:srgbClr val="FF898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</a:t>
                  </a:r>
                  <a:r>
                    <a:rPr lang="ru-RU" sz="3200" b="1" dirty="0" smtClean="0"/>
                    <a:t> </a:t>
                  </a:r>
                  <a14:m>
                    <m:oMath xmlns:m="http://schemas.openxmlformats.org/officeDocument/2006/math">
                      <m:r>
                        <a:rPr lang="ru-RU" sz="3200" b="1" i="1" smtClean="0"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latin typeface="Cambria Math"/>
                        </a:rPr>
                        <m:t> мин</m:t>
                      </m:r>
                    </m:oMath>
                  </a14:m>
                  <a:endPara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5269" y="1887190"/>
                  <a:ext cx="252028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295" t="-15625" b="-31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9" y="1541092"/>
            <a:ext cx="140805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2" y="2961645"/>
            <a:ext cx="1152127" cy="6625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98168" y="1017171"/>
            <a:ext cx="936104" cy="1244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96746" y="2636912"/>
            <a:ext cx="1567341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9443" y="2664890"/>
            <a:ext cx="1250987" cy="8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975" y="4686529"/>
                <a:ext cx="8280919" cy="137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4400" b="1" i="1">
                              <a:latin typeface="Cambria Math"/>
                              <a:cs typeface="Times New Roman" panose="02020603050405020304" pitchFamily="18" charset="0"/>
                            </a:rPr>
                            <m:t>𝟏𝟐𝟎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ru-RU" sz="4400" b="1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44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4400" b="1" i="1">
                              <a:latin typeface="Cambria Math"/>
                              <a:cs typeface="Times New Roman" panose="02020603050405020304" pitchFamily="18" charset="0"/>
                            </a:rPr>
                            <m:t>𝟏𝟐𝟎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ru-RU" sz="4400" b="1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4400" b="1" i="1" smtClean="0">
                          <a:latin typeface="Cambria Math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m:oMathPara>
                </a14:m>
                <a:endParaRPr lang="ru-RU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4686529"/>
                <a:ext cx="8280919" cy="13756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2" descr="задумчивый смайлик - Создать мем - Meme-arsena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22" y="4293096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95736" y="1041281"/>
            <a:ext cx="936104" cy="1244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2706255"/>
            <a:ext cx="1584176" cy="1244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6021288"/>
            <a:ext cx="759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ошибку в рассуждении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28284" y="1005379"/>
            <a:ext cx="1260140" cy="76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8545" y="4492502"/>
            <a:ext cx="5928593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968" y="4892611"/>
            <a:ext cx="552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Составим уравнение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1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5" grpId="0" animBg="1"/>
      <p:bldP spid="16" grpId="0" animBg="1"/>
      <p:bldP spid="12" grpId="0"/>
      <p:bldP spid="20" grpId="0" animBg="1"/>
      <p:bldP spid="19" grpId="0" animBg="1"/>
      <p:bldP spid="21" grpId="0"/>
      <p:bldP spid="2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4273" y="4941168"/>
            <a:ext cx="3450320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20893" y="-26279"/>
                <a:ext cx="9324528" cy="7203382"/>
              </a:xfrm>
              <a:prstGeom prst="rect">
                <a:avLst/>
              </a:prstGeom>
              <a:gradFill>
                <a:gsLst>
                  <a:gs pos="69600">
                    <a:srgbClr val="CEDAF0"/>
                  </a:gs>
                  <a:gs pos="35400">
                    <a:srgbClr val="B6C9EA"/>
                  </a:gs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Т.к. по условию задачи пассажир опоздал на автобус на 10 минут, что составляет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𝟔𝟎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часа, составим и решим уравнение:</a:t>
                </a: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ru-RU" sz="54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+10</m:t>
                        </m:r>
                      </m:den>
                    </m:f>
                    <m:r>
                      <a:rPr lang="ru-RU" sz="5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ru-RU" sz="4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0;    </m:t>
                    </m:r>
                    <m:r>
                      <a:rPr lang="en-US" sz="40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4000" b="0" i="1" smtClean="0">
                        <a:latin typeface="Cambria Math"/>
                        <a:cs typeface="Times New Roman" panose="02020603050405020304" pitchFamily="18" charset="0"/>
                      </a:rPr>
                      <m:t>+10</m:t>
                    </m:r>
                    <m:r>
                      <a:rPr lang="ru-RU" sz="4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endPara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𝟏𝟐𝟎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𝟏𝟐𝟎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𝟕𝟐𝟎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𝟕𝟐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cs typeface="Times New Roman" panose="02020603050405020304" pitchFamily="18" charset="0"/>
                      </a:rPr>
                      <m:t>𝟕𝟐𝟎</m:t>
                    </m:r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Times New Roman" panose="02020603050405020304" pitchFamily="18" charset="0"/>
                      </a:rPr>
                      <m:t>𝟕𝟐𝟎𝟎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𝟕𝟐𝟎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𝟕𝟐𝟎𝟎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𝟐𝟖𝟖𝟎𝟎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𝟐𝟖𝟗𝟎𝟎</m:t>
                    </m:r>
                  </m:oMath>
                </a14:m>
                <a:endParaRPr lang="en-US" sz="2800" b="1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𝟏𝟕𝟎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𝟏𝟕𝟎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𝟖𝟎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 </m:t>
                      </m:r>
                    </m:oMath>
                  </m:oMathPara>
                </a14:m>
                <a:endParaRPr lang="ru-RU" sz="2800" b="1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𝟏𝟕𝟎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ru-RU" sz="2800" b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</a:t>
                </a:r>
                <a:endPara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80 км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</a:t>
                </a:r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93" y="-26279"/>
                <a:ext cx="9324528" cy="7203382"/>
              </a:xfrm>
              <a:prstGeom prst="rect">
                <a:avLst/>
              </a:prstGeom>
              <a:blipFill rotWithShape="1">
                <a:blip r:embed="rId2"/>
                <a:stretch>
                  <a:fillRect l="-1700" t="-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V="1">
            <a:off x="326376" y="1844824"/>
            <a:ext cx="713483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474593" y="1844824"/>
            <a:ext cx="78291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051720" y="1764630"/>
            <a:ext cx="648072" cy="148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20879855">
                <a:off x="-92029" y="1565520"/>
                <a:ext cx="1426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79855">
                <a:off x="-92029" y="1565520"/>
                <a:ext cx="142696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20879855">
                <a:off x="2084200" y="1490360"/>
                <a:ext cx="541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79855">
                <a:off x="2084200" y="1490360"/>
                <a:ext cx="54178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20994427">
                <a:off x="3191600" y="1490359"/>
                <a:ext cx="1426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94427">
                <a:off x="3191600" y="1490359"/>
                <a:ext cx="142696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8457" y="1509691"/>
            <a:ext cx="9125541" cy="1487261"/>
          </a:xfrm>
          <a:prstGeom prst="rect">
            <a:avLst/>
          </a:prstGeom>
          <a:gradFill flip="none" rotWithShape="1">
            <a:gsLst>
              <a:gs pos="69600">
                <a:srgbClr val="FF9F9F"/>
              </a:gs>
              <a:gs pos="35400">
                <a:srgbClr val="FFFF7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rgbClr val="65FFA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023" y="4514166"/>
            <a:ext cx="9119727" cy="2515234"/>
          </a:xfrm>
          <a:prstGeom prst="rect">
            <a:avLst/>
          </a:prstGeom>
          <a:gradFill flip="none" rotWithShape="1">
            <a:gsLst>
              <a:gs pos="69600">
                <a:srgbClr val="FF9F9F"/>
              </a:gs>
              <a:gs pos="35400">
                <a:srgbClr val="FFFF7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rgbClr val="65FFA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457" y="3022847"/>
            <a:ext cx="9144000" cy="1487261"/>
          </a:xfrm>
          <a:prstGeom prst="rect">
            <a:avLst/>
          </a:prstGeom>
          <a:gradFill flip="none" rotWithShape="1">
            <a:gsLst>
              <a:gs pos="69600">
                <a:srgbClr val="FF9F9F"/>
              </a:gs>
              <a:gs pos="35400">
                <a:srgbClr val="FFFF7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rgbClr val="65FFA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>
              <a:rot lat="10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8497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Теплоход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проходит по течению реки до пункта назначения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255 км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после стоянки возвращается в пункт отправления. Найдите скорость теплохода в неподвижной воде, если скорость течения равна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км/ч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стоянка длится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а в пункт отправления теплоход возвращается через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 часа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после отплытия из него. Ответ дайте в км/ч.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5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2135" y="0"/>
                <a:ext cx="3816424" cy="341632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Движение по реке.</a:t>
                </a:r>
              </a:p>
              <a:p>
                <a:pPr marL="342900" indent="-342900">
                  <a:buAutoNum type="arabicPeriod"/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Объекты – движение по течению и движение против течения.</a:t>
                </a:r>
              </a:p>
              <a:p>
                <a:pPr marL="342900" indent="-342900">
                  <a:buAutoNum type="arabicPeriod"/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Собственную скорость теплохода.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𝐒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𝐭</m:t>
                    </m:r>
                  </m:oMath>
                </a14:m>
                <a:endPara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Занесем данные в таблицу.</a:t>
                </a:r>
                <a:endPara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35" y="0"/>
                <a:ext cx="3816424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2396" t="-1429" r="-2875" b="-3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3442960"/>
                  </p:ext>
                </p:extLst>
              </p:nvPr>
            </p:nvGraphicFramePr>
            <p:xfrm>
              <a:off x="526976" y="3501008"/>
              <a:ext cx="7488832" cy="310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0320"/>
                    <a:gridCol w="1800200"/>
                    <a:gridCol w="1584176"/>
                    <a:gridCol w="1224136"/>
                  </a:tblGrid>
                  <a:tr h="72008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Объекты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Скорость 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ч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Время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Путь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92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 течению</a:t>
                          </a:r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 smtClean="0">
                                        <a:latin typeface="Cambria Math"/>
                                      </a:rPr>
                                      <m:t>𝟐𝟓𝟓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ru-RU" sz="20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ru-RU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𝟐𝟓𝟓</m:t>
                                </m:r>
                              </m:oMath>
                            </m:oMathPara>
                          </a14:m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09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Против течения</a:t>
                          </a:r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 smtClean="0">
                                        <a:latin typeface="Cambria Math"/>
                                      </a:rPr>
                                      <m:t>𝟐𝟓𝟓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ru-RU" sz="20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𝟐𝟓𝟓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Стоянка теплохода</a:t>
                          </a:r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  <a:r>
                            <a:rPr lang="ru-RU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3442960"/>
                  </p:ext>
                </p:extLst>
              </p:nvPr>
            </p:nvGraphicFramePr>
            <p:xfrm>
              <a:off x="526976" y="3501008"/>
              <a:ext cx="7488832" cy="310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0320"/>
                    <a:gridCol w="1800200"/>
                    <a:gridCol w="1584176"/>
                    <a:gridCol w="1224136"/>
                  </a:tblGrid>
                  <a:tr h="72008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Объекты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Скорость 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ч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Время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Путь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92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 течению</a:t>
                          </a:r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60339" t="-111504" r="-156271" b="-27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95385" t="-111504" r="-77308" b="-27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511443" t="-111504" b="-271681"/>
                          </a:stretch>
                        </a:blipFill>
                      </a:tcPr>
                    </a:tc>
                  </a:tr>
                  <a:tr h="7509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Против течения</a:t>
                          </a:r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60339" t="-192742" r="-156271" b="-147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95385" t="-192742" r="-77308" b="-147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511443" t="-192742" b="-147581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Стоянка теплохода</a:t>
                          </a:r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  <a:r>
                            <a:rPr lang="ru-RU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Группа 5"/>
          <p:cNvGrpSpPr/>
          <p:nvPr/>
        </p:nvGrpSpPr>
        <p:grpSpPr>
          <a:xfrm rot="479598">
            <a:off x="4288460" y="4437112"/>
            <a:ext cx="3752983" cy="1880918"/>
            <a:chOff x="3478455" y="1325068"/>
            <a:chExt cx="3752983" cy="1880918"/>
          </a:xfrm>
        </p:grpSpPr>
        <p:sp>
          <p:nvSpPr>
            <p:cNvPr id="7" name="Дуга 6"/>
            <p:cNvSpPr/>
            <p:nvPr/>
          </p:nvSpPr>
          <p:spPr>
            <a:xfrm rot="2661593">
              <a:off x="3478455" y="1325068"/>
              <a:ext cx="2160240" cy="1872208"/>
            </a:xfrm>
            <a:prstGeom prst="arc">
              <a:avLst>
                <a:gd name="adj1" fmla="val 15583134"/>
                <a:gd name="adj2" fmla="val 654896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 rot="21120402">
              <a:off x="5706211" y="2621211"/>
              <a:ext cx="1525227" cy="584775"/>
            </a:xfrm>
            <a:prstGeom prst="rect">
              <a:avLst/>
            </a:prstGeom>
            <a:solidFill>
              <a:srgbClr val="FF8989"/>
            </a:solidFill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 часа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851920" y="4293096"/>
            <a:ext cx="1080120" cy="44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00838" y="4929817"/>
            <a:ext cx="1080120" cy="44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03780" y="4293096"/>
            <a:ext cx="1080120" cy="44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01278" y="4981521"/>
            <a:ext cx="1080120" cy="44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4294409"/>
            <a:ext cx="1080120" cy="574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4929817"/>
            <a:ext cx="1080120" cy="659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11688" y="5730735"/>
            <a:ext cx="1080120" cy="735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24470" y="5915821"/>
            <a:ext cx="1516032" cy="550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95" y="260648"/>
            <a:ext cx="47053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107113" y="1726718"/>
            <a:ext cx="784824" cy="1032830"/>
            <a:chOff x="1259632" y="188640"/>
            <a:chExt cx="1516799" cy="1728192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>
              <a:off x="1259632" y="188640"/>
              <a:ext cx="1516799" cy="172819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>
              <a:stCxn id="18" idx="1"/>
              <a:endCxn id="18" idx="5"/>
            </p:cNvCxnSpPr>
            <p:nvPr/>
          </p:nvCxnSpPr>
          <p:spPr>
            <a:xfrm>
              <a:off x="1638832" y="1052736"/>
              <a:ext cx="75839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8" idx="3"/>
            </p:cNvCxnSpPr>
            <p:nvPr/>
          </p:nvCxnSpPr>
          <p:spPr>
            <a:xfrm flipH="1" flipV="1">
              <a:off x="2018031" y="1052736"/>
              <a:ext cx="1" cy="86409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30001" y="459062"/>
                  <a:ext cx="288032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0001" y="459062"/>
                  <a:ext cx="288032" cy="46166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5000" r="-137500" b="-6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441967" y="1253950"/>
                  <a:ext cx="288032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967" y="1253950"/>
                  <a:ext cx="288032" cy="46166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000" r="-124000" b="-5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109199" y="1253951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199" y="1253951"/>
                  <a:ext cx="288032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128" r="-1063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999" y="985862"/>
              <a:ext cx="144016" cy="21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199" y="985862"/>
              <a:ext cx="144016" cy="21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543" y="1403821"/>
              <a:ext cx="180975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26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56" y="0"/>
            <a:ext cx="4019389" cy="222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135" y="0"/>
            <a:ext cx="3816424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Занесем данные в таблицу.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Составим математическую модель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3296753"/>
                  </p:ext>
                </p:extLst>
              </p:nvPr>
            </p:nvGraphicFramePr>
            <p:xfrm>
              <a:off x="129613" y="2364770"/>
              <a:ext cx="7488832" cy="310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0320"/>
                    <a:gridCol w="1800200"/>
                    <a:gridCol w="1584176"/>
                    <a:gridCol w="1224136"/>
                  </a:tblGrid>
                  <a:tr h="72008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Объекты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Скорость 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ч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Время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Путь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92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 течению</a:t>
                          </a:r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 smtClean="0">
                                        <a:latin typeface="Cambria Math"/>
                                      </a:rPr>
                                      <m:t>𝟐𝟓𝟓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ru-RU" sz="20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ru-RU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𝟐𝟓𝟓</m:t>
                                </m:r>
                              </m:oMath>
                            </m:oMathPara>
                          </a14:m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09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Против течения</a:t>
                          </a:r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 smtClean="0">
                                        <a:latin typeface="Cambria Math"/>
                                      </a:rPr>
                                      <m:t>𝟐𝟓𝟓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ru-RU" sz="20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/>
                                  </a:rPr>
                                  <m:t>𝟐𝟓𝟓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Стоянка теплохода</a:t>
                          </a:r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  <a:r>
                            <a:rPr lang="ru-RU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3296753"/>
                  </p:ext>
                </p:extLst>
              </p:nvPr>
            </p:nvGraphicFramePr>
            <p:xfrm>
              <a:off x="129613" y="2364770"/>
              <a:ext cx="7488832" cy="310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0320"/>
                    <a:gridCol w="1800200"/>
                    <a:gridCol w="1584176"/>
                    <a:gridCol w="1224136"/>
                  </a:tblGrid>
                  <a:tr h="72008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Объекты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Скорость 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ч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Время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Путь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км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92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 течению</a:t>
                          </a:r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0339" t="-111504" r="-156271" b="-270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5385" t="-111504" r="-77308" b="-270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11443" t="-111504" b="-270796"/>
                          </a:stretch>
                        </a:blipFill>
                      </a:tcPr>
                    </a:tc>
                  </a:tr>
                  <a:tr h="7509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Против течения</a:t>
                          </a:r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0339" t="-194309" r="-156271" b="-14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5385" t="-194309" r="-77308" b="-14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11443" t="-194309" b="-148780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Стоянка теплохода</a:t>
                          </a:r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</a:p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  <a:r>
                            <a:rPr lang="ru-RU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Группа 5"/>
          <p:cNvGrpSpPr/>
          <p:nvPr/>
        </p:nvGrpSpPr>
        <p:grpSpPr>
          <a:xfrm rot="479598">
            <a:off x="3891097" y="3300874"/>
            <a:ext cx="3752983" cy="1880918"/>
            <a:chOff x="3478455" y="1325068"/>
            <a:chExt cx="3752983" cy="1880918"/>
          </a:xfrm>
        </p:grpSpPr>
        <p:sp>
          <p:nvSpPr>
            <p:cNvPr id="7" name="Дуга 6"/>
            <p:cNvSpPr/>
            <p:nvPr/>
          </p:nvSpPr>
          <p:spPr>
            <a:xfrm rot="2661593">
              <a:off x="3478455" y="1325068"/>
              <a:ext cx="2160240" cy="1872208"/>
            </a:xfrm>
            <a:prstGeom prst="arc">
              <a:avLst>
                <a:gd name="adj1" fmla="val 15583134"/>
                <a:gd name="adj2" fmla="val 654896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 rot="21120402">
              <a:off x="5706211" y="2621211"/>
              <a:ext cx="1525227" cy="584775"/>
            </a:xfrm>
            <a:prstGeom prst="rect">
              <a:avLst/>
            </a:prstGeom>
            <a:solidFill>
              <a:srgbClr val="FF8989"/>
            </a:solidFill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 часа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5625887"/>
                <a:ext cx="5616624" cy="115364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𝟐𝟓𝟓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𝟐𝟓𝟓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𝟑𝟒</m:t>
                      </m:r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625887"/>
                <a:ext cx="5616624" cy="1153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2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58011"/>
                <a:ext cx="8676456" cy="665239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𝟐𝟓𝟓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𝟐𝟓𝟓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𝟑𝟒</m:t>
                      </m:r>
                    </m:oMath>
                  </m:oMathPara>
                </a14:m>
                <a:endParaRPr lang="ru-RU" sz="3600" b="1" dirty="0" smtClean="0">
                  <a:solidFill>
                    <a:schemeClr val="bg1"/>
                  </a:solidFill>
                </a:endParaRPr>
              </a:p>
              <a:p>
                <a:endParaRPr lang="ru-RU" sz="3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𝟐𝟓𝟓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ru-RU" sz="36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𝟐𝟓𝟓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ru-RU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3600" b="1" i="1">
                        <a:solidFill>
                          <a:schemeClr val="bg1"/>
                        </a:solidFill>
                        <a:latin typeface="Cambria Math"/>
                      </a:rPr>
                      <m:t>𝟑𝟐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;  </m:t>
                    </m:r>
                  </m:oMath>
                </a14:m>
                <a:r>
                  <a:rPr lang="ru-RU" sz="36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≠1;</m:t>
                    </m:r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≠−1</m:t>
                    </m:r>
                  </m:oMath>
                </a14:m>
                <a:endParaRPr lang="en-US" sz="3600" b="0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255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−255+255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+255=32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−32</m:t>
                      </m:r>
                    </m:oMath>
                  </m:oMathPara>
                </a14:m>
                <a:endParaRPr lang="en-US" sz="3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/>
                      </a:rPr>
                      <m:t>32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255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−32=0</m:t>
                    </m:r>
                  </m:oMath>
                </a14:m>
                <a:r>
                  <a:rPr lang="en-US" sz="3600" dirty="0" smtClean="0">
                    <a:solidFill>
                      <a:schemeClr val="bg1"/>
                    </a:solidFill>
                  </a:rPr>
                  <a:t> / :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3600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16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−255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−16=0</m:t>
                      </m:r>
                    </m:oMath>
                  </m:oMathPara>
                </a14:m>
                <a:endParaRPr lang="en-US" sz="3600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=25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∙16∙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−16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=25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255−257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;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255+257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3200" dirty="0" smtClean="0">
                  <a:solidFill>
                    <a:schemeClr val="bg1"/>
                  </a:solidFill>
                </a:endParaRPr>
              </a:p>
              <a:p>
                <a:endParaRPr lang="en-US" sz="3200" dirty="0">
                  <a:solidFill>
                    <a:schemeClr val="bg1"/>
                  </a:solidFill>
                </a:endParaRPr>
              </a:p>
              <a:p>
                <a:r>
                  <a:rPr lang="ru-RU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16</m:t>
                    </m:r>
                  </m:oMath>
                </a14:m>
                <a:r>
                  <a:rPr lang="ru-RU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км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ru-RU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ч</a:t>
                </a:r>
                <a:endParaRPr lang="ru-RU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11"/>
                <a:ext cx="8676456" cy="6652399"/>
              </a:xfrm>
              <a:prstGeom prst="rect">
                <a:avLst/>
              </a:prstGeom>
              <a:blipFill rotWithShape="1">
                <a:blip r:embed="rId2"/>
                <a:stretch>
                  <a:fillRect l="-1827" b="-2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77272"/>
            <a:ext cx="4603551" cy="66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700808"/>
            <a:ext cx="86044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6"/>
            <a:ext cx="8604448" cy="587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080415"/>
            <a:ext cx="8604448" cy="44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7247" y="4164773"/>
            <a:ext cx="8577639" cy="58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6360" y="4749686"/>
            <a:ext cx="8577640" cy="91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2046" y="6093297"/>
            <a:ext cx="2743809" cy="56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77247" y="4077072"/>
            <a:ext cx="44988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63842" y="3565817"/>
            <a:ext cx="8604448" cy="564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034" y="0"/>
                <a:ext cx="8888965" cy="675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 Итог урока.</a:t>
                </a:r>
              </a:p>
              <a:p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Какие задачи  мы сегодня решали?</a:t>
                </a:r>
              </a:p>
              <a:p>
                <a:endParaRPr lang="ru-RU" sz="5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ru-RU" sz="2400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Каким может быть движение в задачах?</a:t>
                </a:r>
              </a:p>
              <a:p>
                <a:endParaRPr lang="ru-RU" sz="7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3. Какие объекты движения были в задачах сегодня?</a:t>
                </a:r>
              </a:p>
              <a:p>
                <a:endParaRPr lang="ru-RU" sz="9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4. Какие объекты движения не имеют собственной скорости?</a:t>
                </a:r>
              </a:p>
              <a:p>
                <a:endParaRPr lang="ru-RU" sz="9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5. Объясните ошибку в рассуждении:</a:t>
                </a:r>
              </a:p>
              <a:p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solidFill>
                              <a:srgbClr val="8A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A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ru-RU" sz="4000" b="1" i="1" smtClean="0">
                            <a:solidFill>
                              <a:srgbClr val="8A0000"/>
                            </a:solidFill>
                            <a:latin typeface="Cambria Math"/>
                          </a:rPr>
                          <m:t>катера</m:t>
                        </m:r>
                      </m:sub>
                    </m:sSub>
                    <m:r>
                      <a:rPr lang="ru-RU" sz="4000" b="1" i="1" smtClean="0">
                        <a:solidFill>
                          <a:srgbClr val="8A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4000" b="1" i="1" smtClean="0">
                            <a:solidFill>
                              <a:srgbClr val="8A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A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ru-RU" sz="4000" b="1" i="1" smtClean="0">
                            <a:solidFill>
                              <a:srgbClr val="8A0000"/>
                            </a:solidFill>
                            <a:latin typeface="Cambria Math"/>
                          </a:rPr>
                          <m:t>теч.реки</m:t>
                        </m:r>
                      </m:sub>
                    </m:sSub>
                    <m:r>
                      <a:rPr lang="ru-RU" sz="4000" b="1" i="1" smtClean="0">
                        <a:solidFill>
                          <a:srgbClr val="8A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4000" b="1" i="1" smtClean="0">
                            <a:solidFill>
                              <a:srgbClr val="8A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8A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ru-RU" sz="4000" b="1" i="1" smtClean="0">
                            <a:solidFill>
                              <a:srgbClr val="8A0000"/>
                            </a:solidFill>
                            <a:latin typeface="Cambria Math"/>
                          </a:rPr>
                          <m:t>собств.</m:t>
                        </m:r>
                      </m:sub>
                    </m:sSub>
                  </m:oMath>
                </a14:m>
                <a:endParaRPr lang="ru-RU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ru-RU" sz="2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Что значит составить математическую модель?</a:t>
                </a:r>
              </a:p>
              <a:p>
                <a:endParaRPr lang="ru-RU" sz="11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7.</a:t>
                </a:r>
                <a:r>
                  <a:rPr lang="ru-RU" sz="2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Зачем нужен анализ полученных результатов?</a:t>
                </a:r>
              </a:p>
              <a:p>
                <a:endParaRPr lang="ru-RU" sz="105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8.</a:t>
                </a:r>
                <a:r>
                  <a:rPr lang="ru-RU" sz="2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Может ли скорость течения реки быть 200 км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ч ?</a:t>
                </a:r>
              </a:p>
              <a:p>
                <a:endParaRPr lang="en-US" sz="1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9.</a:t>
                </a:r>
                <a:r>
                  <a:rPr lang="ru-RU" sz="2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Как выбрать единицы измерения?</a:t>
                </a:r>
              </a:p>
              <a:p>
                <a:endParaRPr lang="ru-RU" sz="11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10. Объясните формулы в треугольнике.</a:t>
                </a:r>
              </a:p>
              <a:p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34" y="0"/>
                <a:ext cx="8888965" cy="6757043"/>
              </a:xfrm>
              <a:prstGeom prst="rect">
                <a:avLst/>
              </a:prstGeom>
              <a:blipFill rotWithShape="1">
                <a:blip r:embed="rId2"/>
                <a:stretch>
                  <a:fillRect l="-1097" t="-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" y="6378553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Посчитайте сколько баллов вы получили сегодня на уроке.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231666" y="4476355"/>
            <a:ext cx="1516799" cy="1728192"/>
            <a:chOff x="1259632" y="188640"/>
            <a:chExt cx="1516799" cy="1728192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1259632" y="188640"/>
              <a:ext cx="1516799" cy="172819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5" idx="1"/>
              <a:endCxn id="5" idx="5"/>
            </p:cNvCxnSpPr>
            <p:nvPr/>
          </p:nvCxnSpPr>
          <p:spPr>
            <a:xfrm>
              <a:off x="1638832" y="1052736"/>
              <a:ext cx="75839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5" idx="3"/>
            </p:cNvCxnSpPr>
            <p:nvPr/>
          </p:nvCxnSpPr>
          <p:spPr>
            <a:xfrm flipH="1" flipV="1">
              <a:off x="2018031" y="1052736"/>
              <a:ext cx="1" cy="86409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74015" y="584526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015" y="584526"/>
                  <a:ext cx="28803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67" r="-2708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585983" y="1253951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5983" y="1253951"/>
                  <a:ext cx="28803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553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09199" y="1253951"/>
                  <a:ext cx="2880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199" y="1253951"/>
                  <a:ext cx="288032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128" r="-1063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999" y="985862"/>
              <a:ext cx="144016" cy="21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199" y="985862"/>
              <a:ext cx="144016" cy="21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543" y="1403821"/>
              <a:ext cx="180975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732240" y="260648"/>
                <a:ext cx="2016225" cy="1017523"/>
              </a:xfrm>
              <a:prstGeom prst="rect">
                <a:avLst/>
              </a:prstGeom>
              <a:solidFill>
                <a:srgbClr val="FFFF79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ru-RU" sz="3200" b="1" i="1" smtClean="0">
                          <a:latin typeface="Cambria Math"/>
                        </a:rPr>
                        <m:t> ?</m:t>
                      </m:r>
                      <m:f>
                        <m:f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60648"/>
                <a:ext cx="2016225" cy="101752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8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482465"/>
              </p:ext>
            </p:extLst>
          </p:nvPr>
        </p:nvGraphicFramePr>
        <p:xfrm>
          <a:off x="899592" y="692696"/>
          <a:ext cx="7488832" cy="53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1065718"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718"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25-30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718"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17-24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718"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10-16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718"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Менее 10 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788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Решите задачи с обоснованием (таблица, составление мат. модели, решение полученного уравнения, анализ результатов, запись ответа)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Автомобиль выехал с постоянной скоростью 90 км/ч из города A в город B, расстояние между которыми равно 270 км. Одновременно с ним из города C в город B, расстояние между которыми равно 162 км, с постоянной скоростью выехал мотоциклист. По дороге он сделал остановку на 45 минут. В результате автомобиль и мотоцикл прибыли в город B одновременно. Найдите скорость мотоциклиста.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Ответ дайте в км/ч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Теплоход плывет из города А в расположенный на расстоянии 384 км ниже по течению реки город В. Простояв 8 часов в городе В, он возвращается обратно. На весь путь теплоход затрачивает 48 часов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Найдите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скорость теплохода в неподвижной воде, если скорость течения равна 4 км/ч. Ответ дайте в км/ч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10"/>
            <a:ext cx="3888432" cy="423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76464" cy="311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9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на уроке вы можете получить хорошие оценки.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этого вам нужно поднимать руку и отвечать, когда вас спросят. Ответ, который вы просто выкрикните не засчитывается.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правильный ответ оценивается одним баллом.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решении задач тоже будут присваиваться баллы.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Кроме этого, вся классная работа должна быть выполнена и оценивается баллами.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596336" y="980728"/>
            <a:ext cx="1465312" cy="523220"/>
            <a:chOff x="2699792" y="5661248"/>
            <a:chExt cx="1465312" cy="523220"/>
          </a:xfrm>
        </p:grpSpPr>
        <p:sp>
          <p:nvSpPr>
            <p:cNvPr id="4" name="Овал 3"/>
            <p:cNvSpPr/>
            <p:nvPr/>
          </p:nvSpPr>
          <p:spPr>
            <a:xfrm>
              <a:off x="2699792" y="5661248"/>
              <a:ext cx="1296144" cy="5232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24944" y="5661248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балл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2425"/>
            <a:ext cx="720080" cy="2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лень плы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" y="160338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текстовых задач:</a:t>
            </a:r>
          </a:p>
          <a:p>
            <a:pPr marL="285750" indent="-285750">
              <a:buBlip>
                <a:blip r:embed="rId2"/>
              </a:buBlip>
            </a:pPr>
            <a:r>
              <a:rPr lang="ru-RU" sz="7200" dirty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задачи, связанные с понятием «процента»;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на движение;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 на смеси и сплавы;</a:t>
            </a:r>
          </a:p>
          <a:p>
            <a:pPr marL="285750" indent="-285750">
              <a:buBlip>
                <a:blip r:embed="rId2"/>
              </a:buBlip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на совместную работу.</a:t>
            </a:r>
          </a:p>
          <a:p>
            <a:pPr marL="285750" indent="-285750">
              <a:buBlip>
                <a:blip r:embed="rId2"/>
              </a:buBlip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endParaRPr lang="ru-RU" dirty="0" smtClean="0"/>
          </a:p>
          <a:p>
            <a:pPr marL="285750" indent="-285750">
              <a:buBlip>
                <a:blip r:embed="rId2"/>
              </a:buBlip>
            </a:pPr>
            <a:endParaRPr lang="ru-RU" dirty="0"/>
          </a:p>
          <a:p>
            <a:pPr marL="285750" indent="-285750"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9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08" y="0"/>
            <a:ext cx="90364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задач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3200" b="1" dirty="0" smtClean="0"/>
              <a:t>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движение объектов  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одном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направлении;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движение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 одного пункта в другой 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остановкой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пути;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движение объектов навстречу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друг другу;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движение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водному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пути.</a:t>
            </a: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556792"/>
            <a:ext cx="694222" cy="432048"/>
            <a:chOff x="1835696" y="6381328"/>
            <a:chExt cx="576064" cy="288032"/>
          </a:xfrm>
        </p:grpSpPr>
        <p:cxnSp>
          <p:nvCxnSpPr>
            <p:cNvPr id="4" name="Прямая со стрелкой 3"/>
            <p:cNvCxnSpPr/>
            <p:nvPr/>
          </p:nvCxnSpPr>
          <p:spPr>
            <a:xfrm>
              <a:off x="1835696" y="6381328"/>
              <a:ext cx="576064" cy="0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>
              <a:off x="1835696" y="6669360"/>
              <a:ext cx="576064" cy="0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107504" y="2939266"/>
            <a:ext cx="1152128" cy="0"/>
            <a:chOff x="755576" y="6237312"/>
            <a:chExt cx="1152128" cy="0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755576" y="6237312"/>
              <a:ext cx="1152128" cy="0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15616" y="6237312"/>
              <a:ext cx="288032" cy="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42257" y="4077072"/>
            <a:ext cx="1368152" cy="6491"/>
            <a:chOff x="1475656" y="6309320"/>
            <a:chExt cx="1368152" cy="6491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1475656" y="6309320"/>
              <a:ext cx="57606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2204120" y="6315811"/>
              <a:ext cx="63968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" y="5254961"/>
            <a:ext cx="1489323" cy="129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268760"/>
            <a:ext cx="8161312" cy="936104"/>
          </a:xfrm>
          <a:prstGeom prst="rect">
            <a:avLst/>
          </a:prstGeom>
          <a:gradFill flip="none" rotWithShape="1">
            <a:gsLst>
              <a:gs pos="8750">
                <a:srgbClr val="FFB7B7"/>
              </a:gs>
              <a:gs pos="67100">
                <a:srgbClr val="FFFF93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78022" y="2348880"/>
            <a:ext cx="7662936" cy="936104"/>
          </a:xfrm>
          <a:prstGeom prst="rect">
            <a:avLst/>
          </a:prstGeom>
          <a:gradFill flip="none" rotWithShape="1">
            <a:gsLst>
              <a:gs pos="8750">
                <a:srgbClr val="FFB7B7"/>
              </a:gs>
              <a:gs pos="67100">
                <a:srgbClr val="FFFF93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31436" y="3823354"/>
            <a:ext cx="7639474" cy="936104"/>
          </a:xfrm>
          <a:prstGeom prst="rect">
            <a:avLst/>
          </a:prstGeom>
          <a:gradFill flip="none" rotWithShape="1">
            <a:gsLst>
              <a:gs pos="8750">
                <a:srgbClr val="FFB7B7"/>
              </a:gs>
              <a:gs pos="67100">
                <a:srgbClr val="FFFF93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>
              <a:rot lat="10200000" lon="21594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08620" y="5254961"/>
            <a:ext cx="7485105" cy="936104"/>
          </a:xfrm>
          <a:prstGeom prst="rect">
            <a:avLst/>
          </a:prstGeom>
          <a:gradFill flip="none" rotWithShape="1">
            <a:gsLst>
              <a:gs pos="8750">
                <a:srgbClr val="FFB7B7"/>
              </a:gs>
              <a:gs pos="67100">
                <a:srgbClr val="FFFF93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0674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рассуждений задач на движение</a:t>
            </a:r>
          </a:p>
          <a:p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Из города выехал автомобиль со скоростью  40  км/ч. Через  4  часа вслед за ним выехал второй автомобиль со скоростью  60  км/ч.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77412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4581128"/>
                <a:ext cx="8856984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скорость </a:t>
                </a:r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сближения объектов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  <a:cs typeface="Times New Roman" pitchFamily="18" charset="0"/>
                        </a:rPr>
                        <m:t>𝟔𝟎</m:t>
                      </m:r>
                      <m:r>
                        <a:rPr lang="ru-RU" sz="2800" b="1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ru-RU" sz="2800" b="1" i="1">
                          <a:latin typeface="Cambria Math"/>
                          <a:cs typeface="Times New Roman" pitchFamily="18" charset="0"/>
                        </a:rPr>
                        <m:t>𝟒𝟎</m:t>
                      </m:r>
                      <m:r>
                        <a:rPr lang="ru-RU" sz="28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ru-RU" sz="2800" b="1" i="1">
                          <a:latin typeface="Cambria Math"/>
                          <a:cs typeface="Times New Roman" pitchFamily="18" charset="0"/>
                        </a:rPr>
                        <m:t>𝟐𝟎</m:t>
                      </m:r>
                      <m:r>
                        <a:rPr lang="ru-RU" sz="2800" b="1" i="1">
                          <a:latin typeface="Cambria Math"/>
                          <a:cs typeface="Times New Roman" pitchFamily="18" charset="0"/>
                        </a:rPr>
                        <m:t> км/ч</m:t>
                      </m:r>
                    </m:oMath>
                  </m:oMathPara>
                </a14:m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81128"/>
                <a:ext cx="8856984" cy="1231106"/>
              </a:xfrm>
              <a:prstGeom prst="rect">
                <a:avLst/>
              </a:prstGeom>
              <a:blipFill rotWithShape="1">
                <a:blip r:embed="rId3"/>
                <a:stretch>
                  <a:fillRect l="-1376" t="-4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092" y="4490719"/>
            <a:ext cx="8990484" cy="1877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Скорость сближения</a:t>
            </a:r>
            <a:r>
              <a:rPr lang="ru-RU" dirty="0"/>
              <a:t> — это скорость, с которой объекты сближаются друг с другом.</a:t>
            </a:r>
          </a:p>
          <a:p>
            <a:endParaRPr lang="en-US" sz="1100" i="1" dirty="0" smtClean="0"/>
          </a:p>
          <a:p>
            <a:r>
              <a:rPr lang="ru-RU" i="1" dirty="0" smtClean="0"/>
              <a:t>Чтобы </a:t>
            </a:r>
            <a:r>
              <a:rPr lang="ru-RU" i="1" dirty="0"/>
              <a:t>найти скорость сближения двух объектов, которые движутся в одном направлении, надо из большей скорости вычесть меньшую.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9774" y="5700772"/>
            <a:ext cx="104411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4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движение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 одного пункта в другой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с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остановкой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1052736"/>
            <a:ext cx="1152128" cy="0"/>
            <a:chOff x="755576" y="6237312"/>
            <a:chExt cx="1152128" cy="0"/>
          </a:xfrm>
        </p:grpSpPr>
        <p:cxnSp>
          <p:nvCxnSpPr>
            <p:cNvPr id="4" name="Прямая со стрелкой 3"/>
            <p:cNvCxnSpPr/>
            <p:nvPr/>
          </p:nvCxnSpPr>
          <p:spPr>
            <a:xfrm>
              <a:off x="755576" y="6237312"/>
              <a:ext cx="1152128" cy="0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115616" y="6237312"/>
              <a:ext cx="288032" cy="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80864" y="4437112"/>
            <a:ext cx="9125000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Средняя скорость </a:t>
            </a:r>
            <a:r>
              <a:rPr lang="ru-RU" sz="3200" dirty="0"/>
              <a:t> — это </a:t>
            </a:r>
            <a:r>
              <a:rPr lang="ru-RU" sz="3200" dirty="0" smtClean="0"/>
              <a:t>весь путь необходимо разделить все время в пути</a:t>
            </a:r>
            <a:endParaRPr lang="ru-RU" i="1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435175"/>
            <a:ext cx="192237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2420888"/>
            <a:ext cx="192237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54269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8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013404"/>
            <a:ext cx="2520280" cy="121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005" y="1013403"/>
            <a:ext cx="2520280" cy="121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4181" y="1016853"/>
            <a:ext cx="2520280" cy="121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51520" y="2420888"/>
            <a:ext cx="8208912" cy="0"/>
          </a:xfrm>
          <a:prstGeom prst="straightConnector1">
            <a:avLst/>
          </a:prstGeom>
          <a:ln w="1143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1600" y="422550"/>
            <a:ext cx="1080120" cy="523220"/>
          </a:xfrm>
          <a:prstGeom prst="rect">
            <a:avLst/>
          </a:prstGeom>
          <a:solidFill>
            <a:srgbClr val="FF898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час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422550"/>
            <a:ext cx="1224136" cy="523220"/>
          </a:xfrm>
          <a:prstGeom prst="rect">
            <a:avLst/>
          </a:prstGeom>
          <a:solidFill>
            <a:srgbClr val="FF898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6724" y="394302"/>
            <a:ext cx="1224136" cy="523220"/>
          </a:xfrm>
          <a:prstGeom prst="rect">
            <a:avLst/>
          </a:prstGeom>
          <a:solidFill>
            <a:srgbClr val="FF898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489" y="2546842"/>
            <a:ext cx="1860309" cy="523220"/>
          </a:xfrm>
          <a:prstGeom prst="rect">
            <a:avLst/>
          </a:prstGeom>
          <a:solidFill>
            <a:srgbClr val="65FFAB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120 км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83" y="2564904"/>
            <a:ext cx="1862134" cy="523220"/>
          </a:xfrm>
          <a:prstGeom prst="rect">
            <a:avLst/>
          </a:prstGeom>
          <a:solidFill>
            <a:srgbClr val="65FFAB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105 км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4392" y="2528423"/>
            <a:ext cx="1703175" cy="523220"/>
          </a:xfrm>
          <a:prstGeom prst="rect">
            <a:avLst/>
          </a:prstGeom>
          <a:solidFill>
            <a:srgbClr val="65FFAB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65 км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57301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Найдите среднюю скорость автомобиля.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4007" y="5569921"/>
                <a:ext cx="7858696" cy="10357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ru-RU" sz="3200" b="1" i="1" smtClean="0">
                              <a:latin typeface="Cambria Math"/>
                            </a:rPr>
                            <m:t>средн</m:t>
                          </m:r>
                        </m:sub>
                      </m:sSub>
                      <m:r>
                        <a:rPr lang="ru-RU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latin typeface="Cambria Math"/>
                            </a:rPr>
                            <m:t>𝟏𝟐𝟎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𝟏𝟎𝟓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𝟔𝟓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3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ru-RU" sz="32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ru-RU" sz="3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ru-RU" sz="32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ru-RU" sz="3200" b="1" i="1" smtClean="0"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latin typeface="Cambria Math"/>
                        </a:rPr>
                        <m:t>𝟗𝟎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7" y="5569921"/>
                <a:ext cx="7858696" cy="1035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1079612" y="4149080"/>
            <a:ext cx="6984776" cy="1265274"/>
            <a:chOff x="1079612" y="4149080"/>
            <a:chExt cx="6984776" cy="12652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79612" y="4219347"/>
                  <a:ext cx="6984776" cy="1195007"/>
                </a:xfrm>
                <a:prstGeom prst="rect">
                  <a:avLst/>
                </a:prstGeom>
                <a:solidFill>
                  <a:srgbClr val="65FFAB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ru-RU" sz="3600" b="1" i="1" smtClean="0">
                                <a:latin typeface="Cambria Math"/>
                              </a:rPr>
                              <m:t>средн</m:t>
                            </m:r>
                          </m:sub>
                        </m:sSub>
                        <m:r>
                          <a:rPr lang="ru-RU" sz="36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36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ru-RU" sz="3600" b="1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36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ru-RU" sz="36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36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/>
                                    <a:ea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ru-RU" sz="3600" b="1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36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ru-RU" sz="36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36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/>
                                    <a:ea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ru-RU" sz="3600" b="1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36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36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ru-RU" sz="3600" b="1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36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ru-RU" sz="3600" b="1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36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612" y="4219347"/>
                  <a:ext cx="6984776" cy="11950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Овал 14"/>
            <p:cNvSpPr/>
            <p:nvPr/>
          </p:nvSpPr>
          <p:spPr>
            <a:xfrm>
              <a:off x="2915816" y="4149080"/>
              <a:ext cx="1440160" cy="66777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778017" y="4165330"/>
              <a:ext cx="1440160" cy="66777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614221" y="4149080"/>
              <a:ext cx="1440160" cy="66777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931678" y="2465610"/>
            <a:ext cx="1233945" cy="1151026"/>
            <a:chOff x="1259632" y="188640"/>
            <a:chExt cx="1516799" cy="1728192"/>
          </a:xfrm>
        </p:grpSpPr>
        <p:sp>
          <p:nvSpPr>
            <p:cNvPr id="24" name="Равнобедренный треугольник 23"/>
            <p:cNvSpPr/>
            <p:nvPr/>
          </p:nvSpPr>
          <p:spPr>
            <a:xfrm>
              <a:off x="1259632" y="188640"/>
              <a:ext cx="1516799" cy="172819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1"/>
              <a:endCxn id="24" idx="5"/>
            </p:cNvCxnSpPr>
            <p:nvPr/>
          </p:nvCxnSpPr>
          <p:spPr>
            <a:xfrm>
              <a:off x="1638832" y="1052736"/>
              <a:ext cx="75839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stCxn id="24" idx="3"/>
            </p:cNvCxnSpPr>
            <p:nvPr/>
          </p:nvCxnSpPr>
          <p:spPr>
            <a:xfrm flipH="1" flipV="1">
              <a:off x="2018031" y="1052736"/>
              <a:ext cx="1" cy="86409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791621" y="406027"/>
                  <a:ext cx="2880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1621" y="406027"/>
                  <a:ext cx="288033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128" r="-56410" b="-4117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503588" y="1253951"/>
                  <a:ext cx="2880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588" y="1253951"/>
                  <a:ext cx="28803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52632" b="-38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190300" y="1229571"/>
                  <a:ext cx="2880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300" y="1229571"/>
                  <a:ext cx="288033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35897" b="-372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999" y="985862"/>
              <a:ext cx="144016" cy="21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199" y="985862"/>
              <a:ext cx="144016" cy="21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543" y="1403821"/>
              <a:ext cx="180975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2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28" y="18864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движение из разных пунктов навстречу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друг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другу</a:t>
            </a:r>
            <a:endParaRPr lang="ru-RU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9" y="1700808"/>
            <a:ext cx="8208912" cy="30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4869160"/>
                <a:ext cx="8722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   скорость сближения</a:t>
                </a:r>
              </a:p>
              <a:p>
                <a:r>
                  <a:rPr lang="ru-RU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latin typeface="Cambria Math"/>
                      </a:rPr>
                      <m:t>𝟕𝟎</m:t>
                    </m:r>
                    <m:r>
                      <a:rPr lang="ru-RU" sz="3600" b="1" i="1" smtClean="0">
                        <a:latin typeface="Cambria Math"/>
                      </a:rPr>
                      <m:t>+</m:t>
                    </m:r>
                    <m:r>
                      <a:rPr lang="ru-RU" sz="3600" b="1" i="1" smtClean="0">
                        <a:latin typeface="Cambria Math"/>
                      </a:rPr>
                      <m:t>𝟏𝟎𝟎</m:t>
                    </m:r>
                    <m:r>
                      <a:rPr lang="ru-RU" sz="3600" b="1" i="1" smtClean="0">
                        <a:latin typeface="Cambria Math"/>
                      </a:rPr>
                      <m:t>=</m:t>
                    </m:r>
                    <m:r>
                      <a:rPr lang="ru-RU" sz="3600" b="1" i="1" smtClean="0">
                        <a:latin typeface="Cambria Math"/>
                      </a:rPr>
                      <m:t>𝟏𝟕𝟎</m:t>
                    </m:r>
                    <m:r>
                      <a:rPr lang="ru-RU" sz="3600" b="1" i="1" smtClean="0">
                        <a:latin typeface="Cambria Math"/>
                      </a:rPr>
                      <m:t> км\ч</m:t>
                    </m:r>
                  </m:oMath>
                </a14:m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869160"/>
                <a:ext cx="8722468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8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4737333"/>
                <a:ext cx="9125000" cy="1815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Скорость сближения</a:t>
                </a:r>
                <a:r>
                  <a:rPr lang="ru-RU" dirty="0"/>
                  <a:t> — это скорость, с которой объекты сближаются друг с другом.</a:t>
                </a:r>
              </a:p>
              <a:p>
                <a:endParaRPr lang="en-US" i="1" dirty="0" smtClean="0"/>
              </a:p>
              <a:p>
                <a:r>
                  <a:rPr lang="ru-RU" i="1" dirty="0" smtClean="0"/>
                  <a:t>Чтобы </a:t>
                </a:r>
                <a:r>
                  <a:rPr lang="ru-RU" i="1" dirty="0"/>
                  <a:t>найти скорость </a:t>
                </a:r>
                <a:r>
                  <a:rPr lang="ru-RU" i="1" dirty="0" smtClean="0"/>
                  <a:t>сближения </a:t>
                </a:r>
                <a:r>
                  <a:rPr lang="ru-RU" i="1" dirty="0"/>
                  <a:t>двух объектов, которые движутся в </a:t>
                </a:r>
                <a:r>
                  <a:rPr lang="ru-RU" i="1" dirty="0" smtClean="0"/>
                  <a:t>разных направлениях </a:t>
                </a:r>
                <a:r>
                  <a:rPr lang="ru-RU" i="1" dirty="0"/>
                  <a:t>направлении, надо </a:t>
                </a:r>
                <a:r>
                  <a:rPr lang="ru-RU" i="1" dirty="0" smtClean="0"/>
                  <a:t>сложить скорости этих объектов.</a:t>
                </a:r>
              </a:p>
              <a:p>
                <a:r>
                  <a:rPr lang="ru-RU" i="1" dirty="0"/>
                  <a:t> </a:t>
                </a:r>
                <a:r>
                  <a:rPr lang="ru-RU" i="1" dirty="0" smtClean="0"/>
                  <a:t>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ru-RU" sz="4000" b="1" i="1" smtClean="0">
                            <a:latin typeface="Cambria Math"/>
                          </a:rPr>
                          <m:t>сбл</m:t>
                        </m:r>
                      </m:sub>
                    </m:sSub>
                    <m:r>
                      <a:rPr lang="ru-RU" sz="4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ru-RU" sz="4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40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ru-RU" sz="4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37333"/>
                <a:ext cx="9125000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534" t="-1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46742" y="5645274"/>
            <a:ext cx="104411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1776</Words>
  <Application>Microsoft Office PowerPoint</Application>
  <PresentationFormat>Экран (4:3)</PresentationFormat>
  <Paragraphs>433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49</cp:revision>
  <dcterms:created xsi:type="dcterms:W3CDTF">2022-03-04T01:54:52Z</dcterms:created>
  <dcterms:modified xsi:type="dcterms:W3CDTF">2022-03-09T12:09:19Z</dcterms:modified>
</cp:coreProperties>
</file>