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custDataLst>
    <p:tags r:id="rId12"/>
  </p:custDataLst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FFFF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0208538385826761E-2"/>
          <c:y val="0.10320744096776872"/>
          <c:w val="0.93635396161417328"/>
          <c:h val="0.69900141179075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Опрос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Бывают ли резкие смены настроения?</c:v>
                </c:pt>
                <c:pt idx="1">
                  <c:v>Какие ощущения испытываете перед экзаменом?</c:v>
                </c:pt>
                <c:pt idx="2">
                  <c:v>Часто ли вы испытываете стресс?</c:v>
                </c:pt>
                <c:pt idx="3">
                  <c:v>Пытаетесь ли вы бороться со стрессом?</c:v>
                </c:pt>
                <c:pt idx="4">
                  <c:v>Принимаете ли вы успокаивающие средства?</c:v>
                </c:pt>
                <c:pt idx="5">
                  <c:v>Помогают ли вам успокаивающие средства?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67</c:v>
                </c:pt>
                <c:pt idx="1">
                  <c:v>47</c:v>
                </c:pt>
                <c:pt idx="2">
                  <c:v>54</c:v>
                </c:pt>
                <c:pt idx="3">
                  <c:v>69</c:v>
                </c:pt>
                <c:pt idx="4">
                  <c:v>67</c:v>
                </c:pt>
                <c:pt idx="5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C2-477E-84E4-9B9BECBF0A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820799"/>
        <c:axId val="55816223"/>
      </c:barChart>
      <c:catAx>
        <c:axId val="55820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816223"/>
        <c:crosses val="autoZero"/>
        <c:auto val="1"/>
        <c:lblAlgn val="ctr"/>
        <c:lblOffset val="100"/>
        <c:noMultiLvlLbl val="0"/>
      </c:catAx>
      <c:valAx>
        <c:axId val="558162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820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1EA16-EC26-974A-8AAB-08DB8A668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8208E8A-67A0-1448-AAB4-05FDD44715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0A4E83-DC7F-6E4D-8609-8B53F85D1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BE6BD-02FB-3940-B540-1BA550553A06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F6C449-D07C-3348-A1DD-52FCFF8A7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C94288-E60D-D04C-BE80-B88AE9D44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C6B10-7A37-3D43-9439-7C0259152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757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E2D57-5FE1-B149-97C6-F38D4A1A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369A34-B0A5-F241-B448-CA31388A8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811F04-520B-6E47-A66F-E1A05F96E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BE6BD-02FB-3940-B540-1BA550553A06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078529-C89B-C242-BBEC-284B05BD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BEEBDD-5CA6-3A43-977D-F1E77E195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C6B10-7A37-3D43-9439-7C0259152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287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B437C00-2ACA-574E-87EB-8A6D0EE41B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656941-2887-2446-89EF-85B3ED638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00295B-8674-9A44-A292-C813418F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BE6BD-02FB-3940-B540-1BA550553A06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F573D9-779D-0547-A642-FB5801934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F2B77B-2426-DE4E-B16A-8CAA0EC69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C6B10-7A37-3D43-9439-7C0259152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308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C62A8-89C0-EF4B-B95A-A0D6CA2B9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1BEB73-BD24-A14E-A065-7A7AB0238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8F70BA-9A6A-C940-967A-EB3A7C1AE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BE6BD-02FB-3940-B540-1BA550553A06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DDC1C1-CE21-B547-BE39-CB2AA2AAA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B862BE-2534-C147-B2F0-E96C37F22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C6B10-7A37-3D43-9439-7C0259152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32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13A36C-952E-D74E-A2DB-18B738C23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A3EF29-AFB5-5140-84F5-0AFE74E81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65655C-C514-6147-B080-285AA7DB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BE6BD-02FB-3940-B540-1BA550553A06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CE5356-1AEC-384F-8C5C-3D1967CE5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89C07D-9626-6D44-AC10-D2E4EEF92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C6B10-7A37-3D43-9439-7C0259152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332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7FC70C-C625-9C44-A646-37492B0AB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F75E0D-79A5-A841-A3F6-29970743B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B5287F-2C0A-F742-91E1-C67B89853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2490D5-B454-2D4C-966C-C2706C11B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BE6BD-02FB-3940-B540-1BA550553A06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52D276-F5F3-144E-A6FC-20EF0FB7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FE1930-09D9-674D-A130-489C34ECD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C6B10-7A37-3D43-9439-7C0259152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084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59954-513E-8A41-AD53-B5283B353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286388-5CF5-6F40-9B56-B633845BD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5E85C0-CFE6-A84A-BDC7-B6D1AAE4D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CBAAE48-4D60-6E43-A247-E0C8ADE932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0662FC2-02EF-004F-901E-1C5AEA6FB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FE12682-C8BE-234F-B4BD-54536BD1E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BE6BD-02FB-3940-B540-1BA550553A06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5D5E3AE-5DB4-5B4C-86C8-A8D8C584A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762FC00-0892-924B-810D-526D901AD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C6B10-7A37-3D43-9439-7C0259152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929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62ED8F-903D-484A-8ADB-E863A66A5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A0213B9-FC15-0148-A0DC-1654656B1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BE6BD-02FB-3940-B540-1BA550553A06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8C1DF9E-6004-F646-96B2-5FAEF089E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0C005B0-5B3C-9241-9307-C3B9A380D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C6B10-7A37-3D43-9439-7C0259152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442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5BEB25-966B-F749-83F3-EDF448C68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BE6BD-02FB-3940-B540-1BA550553A06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2C5E34-9B0A-F749-906B-E1FD76B5A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F3C90B9-31BF-3543-86A1-325A85F7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C6B10-7A37-3D43-9439-7C0259152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10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1CEB4-067E-2248-87E8-4607C69CC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51FFA4-0808-1B4F-8565-2372A4B2C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D20B2B-13E3-D149-898C-16006A929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65BDC3-3D71-F34C-A009-121A76A48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BE6BD-02FB-3940-B540-1BA550553A06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068DAF-EB46-9C4C-B4FD-D87DC7347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5D1095-041A-7644-8FA8-AF4C47B93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C6B10-7A37-3D43-9439-7C0259152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395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08894-2DF9-FE46-AC1E-35596560B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B0A22F1-B578-4646-ADC8-5AA7C0353A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BC7C50-AB21-5E43-872D-A01E7D74D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37DC7A-2587-404B-9D81-8D5DC83C4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BE6BD-02FB-3940-B540-1BA550553A06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32938C-8817-A345-B7E8-9AA38605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11F441-0ECF-114C-909B-41414F257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C6B10-7A37-3D43-9439-7C0259152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756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A555F1-6144-8D49-9A9E-385F73C7A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F43D03-ACD4-D34E-9D62-33619F78A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FD587D-1190-DA43-A410-8285FC012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BE6BD-02FB-3940-B540-1BA550553A06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C14604-FF87-864B-B435-E3F090E477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EC4763-2CA2-7E40-B15C-A711CC68C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C6B10-7A37-3D43-9439-7C02591524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30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"/>
          <p:cNvPicPr preferRelativeResize="0"/>
          <p:nvPr/>
        </p:nvPicPr>
        <p:blipFill rotWithShape="1">
          <a:blip r:embed="rId2">
            <a:alphaModFix/>
          </a:blip>
          <a:srcRect t="2308" b="2317"/>
          <a:stretch/>
        </p:blipFill>
        <p:spPr>
          <a:xfrm>
            <a:off x="0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"/>
          <p:cNvSpPr txBox="1">
            <a:spLocks noGrp="1"/>
          </p:cNvSpPr>
          <p:nvPr>
            <p:ph type="ctrTitle"/>
          </p:nvPr>
        </p:nvSpPr>
        <p:spPr>
          <a:xfrm>
            <a:off x="1524000" y="701055"/>
            <a:ext cx="9144000" cy="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800"/>
              <a:buFont typeface="Calibri"/>
              <a:buNone/>
            </a:pPr>
            <a:r>
              <a:rPr lang="ru-RU" sz="3800" b="1">
                <a:solidFill>
                  <a:srgbClr val="FFE599"/>
                </a:solidFill>
              </a:rPr>
              <a:t>ПРОИСХОЖДЕНИЕ ПОНЯТИЯ СТРЕСС </a:t>
            </a:r>
            <a:endParaRPr>
              <a:solidFill>
                <a:srgbClr val="FFE599"/>
              </a:solidFill>
            </a:endParaRPr>
          </a:p>
        </p:txBody>
      </p:sp>
      <p:pic>
        <p:nvPicPr>
          <p:cNvPr id="49" name="Google Shape;4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2" y="2467826"/>
            <a:ext cx="4980877" cy="3624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0732" y="2266369"/>
            <a:ext cx="4308067" cy="3624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2">
            <a:alphaModFix/>
          </a:blip>
          <a:srcRect t="2308" b="2317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0"/>
          <p:cNvSpPr txBox="1">
            <a:spLocks noGrp="1"/>
          </p:cNvSpPr>
          <p:nvPr>
            <p:ph type="title"/>
          </p:nvPr>
        </p:nvSpPr>
        <p:spPr>
          <a:xfrm>
            <a:off x="3428156" y="276621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800"/>
              <a:buFont typeface="Calibri"/>
              <a:buNone/>
            </a:pPr>
            <a:r>
              <a:rPr lang="ru-RU" sz="3800" b="1">
                <a:solidFill>
                  <a:srgbClr val="FFE599"/>
                </a:solidFill>
              </a:rPr>
              <a:t>СПАСИБО ЗА ВНИМАНИЕ! </a:t>
            </a:r>
            <a:endParaRPr sz="3800" b="1">
              <a:solidFill>
                <a:srgbClr val="FFE599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2">
            <a:alphaModFix/>
          </a:blip>
          <a:srcRect t="2308" b="231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2"/>
          <p:cNvSpPr txBox="1">
            <a:spLocks noGrp="1"/>
          </p:cNvSpPr>
          <p:nvPr>
            <p:ph type="title"/>
          </p:nvPr>
        </p:nvSpPr>
        <p:spPr>
          <a:xfrm>
            <a:off x="4083391" y="839182"/>
            <a:ext cx="7188600" cy="4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800"/>
              <a:buFont typeface="Calibri"/>
              <a:buNone/>
            </a:pPr>
            <a:r>
              <a:rPr lang="ru-RU" sz="3800" b="1">
                <a:solidFill>
                  <a:srgbClr val="FFE599"/>
                </a:solidFill>
              </a:rPr>
              <a:t>ПРИЧИНЫ СТРЕССА </a:t>
            </a:r>
            <a:endParaRPr>
              <a:solidFill>
                <a:srgbClr val="FFE599"/>
              </a:solidFill>
            </a:endParaRPr>
          </a:p>
        </p:txBody>
      </p:sp>
      <p:pic>
        <p:nvPicPr>
          <p:cNvPr id="54" name="Google Shape;5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56312" y="4063312"/>
            <a:ext cx="3718370" cy="241077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2"/>
          <p:cNvSpPr txBox="1"/>
          <p:nvPr/>
        </p:nvSpPr>
        <p:spPr>
          <a:xfrm>
            <a:off x="956494" y="3570869"/>
            <a:ext cx="51486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i="0" u="sng" strike="noStrike" cap="none">
                <a:solidFill>
                  <a:srgbClr val="FFE5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неправильный режим </a:t>
            </a:r>
            <a:endParaRPr sz="2600" b="1" u="sng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5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6328" y="4094905"/>
            <a:ext cx="2797773" cy="2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2"/>
          <p:cNvSpPr txBox="1"/>
          <p:nvPr/>
        </p:nvSpPr>
        <p:spPr>
          <a:xfrm flipH="1">
            <a:off x="8902355" y="3602463"/>
            <a:ext cx="25821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u="sng">
                <a:solidFill>
                  <a:srgbClr val="FF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депрессия</a:t>
            </a:r>
            <a:endParaRPr sz="2600" b="1" u="sng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" name="Google Shape;5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36895" y="4063313"/>
            <a:ext cx="3006096" cy="2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"/>
          <p:cNvSpPr txBox="1"/>
          <p:nvPr/>
        </p:nvSpPr>
        <p:spPr>
          <a:xfrm flipH="1">
            <a:off x="5825732" y="3510663"/>
            <a:ext cx="19257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u="sng">
                <a:solidFill>
                  <a:srgbClr val="FF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слабость</a:t>
            </a:r>
            <a:endParaRPr sz="2600" b="1" u="sng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" name="Google Shape;6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56328" y="1660224"/>
            <a:ext cx="2581955" cy="1718457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2"/>
          <p:cNvSpPr txBox="1"/>
          <p:nvPr/>
        </p:nvSpPr>
        <p:spPr>
          <a:xfrm>
            <a:off x="8635192" y="1136117"/>
            <a:ext cx="61023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u="sng">
                <a:solidFill>
                  <a:srgbClr val="FF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утомляемость</a:t>
            </a:r>
            <a:endParaRPr sz="2600" b="1" u="sng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87195" y="1660224"/>
            <a:ext cx="2730503" cy="1850438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"/>
          <p:cNvSpPr txBox="1"/>
          <p:nvPr/>
        </p:nvSpPr>
        <p:spPr>
          <a:xfrm>
            <a:off x="1441826" y="1145343"/>
            <a:ext cx="37185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u="sng">
                <a:solidFill>
                  <a:srgbClr val="FF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неуверенность</a:t>
            </a:r>
            <a:endParaRPr sz="2600" b="1" u="sng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2">
            <a:alphaModFix/>
          </a:blip>
          <a:srcRect t="2308" b="231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3"/>
          <p:cNvSpPr txBox="1">
            <a:spLocks noGrp="1"/>
          </p:cNvSpPr>
          <p:nvPr>
            <p:ph type="title"/>
          </p:nvPr>
        </p:nvSpPr>
        <p:spPr>
          <a:xfrm>
            <a:off x="3951925" y="609676"/>
            <a:ext cx="105156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800"/>
              <a:buFont typeface="Calibri"/>
              <a:buNone/>
            </a:pPr>
            <a:r>
              <a:rPr lang="ru-RU" sz="3800" b="1">
                <a:solidFill>
                  <a:srgbClr val="FFE599"/>
                </a:solidFill>
              </a:rPr>
              <a:t>ПРИЗНАКИ СТРЕССА </a:t>
            </a:r>
            <a:endParaRPr>
              <a:solidFill>
                <a:srgbClr val="FFE599"/>
              </a:solidFill>
            </a:endParaRPr>
          </a:p>
        </p:txBody>
      </p:sp>
      <p:pic>
        <p:nvPicPr>
          <p:cNvPr id="67" name="Google Shape;6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566" y="1474697"/>
            <a:ext cx="3488280" cy="2212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0943" y="1928067"/>
            <a:ext cx="3274371" cy="3244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8507" y="1626404"/>
            <a:ext cx="2845300" cy="2113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836663" y="4277189"/>
            <a:ext cx="3377578" cy="204438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3"/>
          <p:cNvSpPr txBox="1"/>
          <p:nvPr/>
        </p:nvSpPr>
        <p:spPr>
          <a:xfrm>
            <a:off x="1379605" y="864356"/>
            <a:ext cx="21291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u="sng">
                <a:solidFill>
                  <a:srgbClr val="FF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паника</a:t>
            </a:r>
            <a:endParaRPr sz="2600" b="1" u="sng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3"/>
          <p:cNvSpPr txBox="1"/>
          <p:nvPr/>
        </p:nvSpPr>
        <p:spPr>
          <a:xfrm flipH="1">
            <a:off x="4353630" y="1415416"/>
            <a:ext cx="55338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u="sng">
                <a:solidFill>
                  <a:srgbClr val="FF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учащённое сердцебиение </a:t>
            </a:r>
            <a:endParaRPr sz="2600" b="1" u="sng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"/>
          <p:cNvSpPr txBox="1"/>
          <p:nvPr/>
        </p:nvSpPr>
        <p:spPr>
          <a:xfrm flipH="1">
            <a:off x="8773834" y="1120161"/>
            <a:ext cx="25956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u="sng">
                <a:solidFill>
                  <a:srgbClr val="FF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бессонница</a:t>
            </a:r>
            <a:endParaRPr sz="2600" b="1" u="sng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" name="Google Shape;74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25412" y="4321935"/>
            <a:ext cx="3077058" cy="192638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3"/>
          <p:cNvSpPr txBox="1"/>
          <p:nvPr/>
        </p:nvSpPr>
        <p:spPr>
          <a:xfrm>
            <a:off x="1368086" y="3736083"/>
            <a:ext cx="56418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u="sng">
                <a:solidFill>
                  <a:srgbClr val="FF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сомнение в себе</a:t>
            </a:r>
            <a:endParaRPr sz="2600" b="1" u="sng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3"/>
          <p:cNvSpPr txBox="1"/>
          <p:nvPr/>
        </p:nvSpPr>
        <p:spPr>
          <a:xfrm>
            <a:off x="8637549" y="3784746"/>
            <a:ext cx="71088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u="sng">
                <a:solidFill>
                  <a:srgbClr val="FF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головная боль</a:t>
            </a:r>
            <a:endParaRPr sz="2600" b="1" u="sng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2">
            <a:alphaModFix/>
          </a:blip>
          <a:srcRect t="2308" b="231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700"/>
              <a:buFont typeface="Calibri"/>
              <a:buNone/>
            </a:pPr>
            <a:r>
              <a:rPr lang="ru-RU" sz="3700" b="1">
                <a:solidFill>
                  <a:srgbClr val="FFE599"/>
                </a:solidFill>
              </a:rPr>
              <a:t>РЕАКЦИЯ ЧЕЛОВЕЧЕСКОГО ОРГАНИЗМА НА СТРЕСС </a:t>
            </a:r>
            <a:endParaRPr>
              <a:solidFill>
                <a:srgbClr val="FFE599"/>
              </a:solidFill>
            </a:endParaRPr>
          </a:p>
        </p:txBody>
      </p:sp>
      <p:pic>
        <p:nvPicPr>
          <p:cNvPr id="80" name="Google Shape;8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2011412"/>
            <a:ext cx="3459327" cy="3980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1819" y="2042071"/>
            <a:ext cx="3205609" cy="398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86868" y="2042071"/>
            <a:ext cx="3205609" cy="3980743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4"/>
          <p:cNvSpPr txBox="1"/>
          <p:nvPr/>
        </p:nvSpPr>
        <p:spPr>
          <a:xfrm>
            <a:off x="2084677" y="1472916"/>
            <a:ext cx="57078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u="sng">
                <a:solidFill>
                  <a:srgbClr val="FF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страх</a:t>
            </a:r>
            <a:endParaRPr sz="2600" b="1" u="sng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4"/>
          <p:cNvSpPr txBox="1"/>
          <p:nvPr/>
        </p:nvSpPr>
        <p:spPr>
          <a:xfrm>
            <a:off x="4741380" y="1503578"/>
            <a:ext cx="6102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u="sng">
                <a:solidFill>
                  <a:srgbClr val="FF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учащение пульса</a:t>
            </a:r>
            <a:endParaRPr sz="2600" b="1" u="sng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4"/>
          <p:cNvSpPr txBox="1"/>
          <p:nvPr/>
        </p:nvSpPr>
        <p:spPr>
          <a:xfrm>
            <a:off x="8924239" y="1503578"/>
            <a:ext cx="61023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u="sng">
                <a:solidFill>
                  <a:srgbClr val="FF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тревога</a:t>
            </a:r>
            <a:endParaRPr sz="2600" b="1" u="sng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2">
            <a:alphaModFix/>
          </a:blip>
          <a:srcRect t="2308" b="231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8" name="Google Shape;88;p5"/>
          <p:cNvGraphicFramePr/>
          <p:nvPr>
            <p:extLst>
              <p:ext uri="{D42A27DB-BD31-4B8C-83A1-F6EECF244321}">
                <p14:modId xmlns:p14="http://schemas.microsoft.com/office/powerpoint/2010/main" val="3687147872"/>
              </p:ext>
            </p:extLst>
          </p:nvPr>
        </p:nvGraphicFramePr>
        <p:xfrm>
          <a:off x="1905732" y="719675"/>
          <a:ext cx="8128000" cy="5418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t="2308" b="2317"/>
          <a:stretch/>
        </p:blipFill>
        <p:spPr>
          <a:xfrm>
            <a:off x="0" y="30097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XMHV65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7400" y="1143000"/>
            <a:ext cx="80772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2">
            <a:alphaModFix/>
          </a:blip>
          <a:srcRect t="2308" b="231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7"/>
          <p:cNvSpPr txBox="1">
            <a:spLocks noGrp="1"/>
          </p:cNvSpPr>
          <p:nvPr>
            <p:ph type="title"/>
          </p:nvPr>
        </p:nvSpPr>
        <p:spPr>
          <a:xfrm>
            <a:off x="485475" y="326751"/>
            <a:ext cx="16056900" cy="13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800"/>
              <a:buFont typeface="Calibri"/>
              <a:buNone/>
            </a:pPr>
            <a:r>
              <a:rPr lang="ru-RU" sz="3800" b="1">
                <a:solidFill>
                  <a:srgbClr val="FFE599"/>
                </a:solidFill>
              </a:rPr>
              <a:t>КАК СПРАВИТЬСЯ СО СТРЕССОМ ПЕРЕД ЭКЗАМЕНАМИ </a:t>
            </a:r>
            <a:endParaRPr>
              <a:solidFill>
                <a:srgbClr val="FFE599"/>
              </a:solidFill>
            </a:endParaRPr>
          </a:p>
        </p:txBody>
      </p:sp>
      <p:pic>
        <p:nvPicPr>
          <p:cNvPr id="95" name="Google Shape;9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5747" y="1758524"/>
            <a:ext cx="3380927" cy="20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5747" y="4354171"/>
            <a:ext cx="3400836" cy="191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89665" y="1906748"/>
            <a:ext cx="3165753" cy="3192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84634" y="3354888"/>
            <a:ext cx="3400838" cy="273771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7"/>
          <p:cNvSpPr txBox="1"/>
          <p:nvPr/>
        </p:nvSpPr>
        <p:spPr>
          <a:xfrm>
            <a:off x="1307029" y="3841450"/>
            <a:ext cx="83634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u="sng">
                <a:solidFill>
                  <a:srgbClr val="FF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здоровое питание</a:t>
            </a:r>
            <a:endParaRPr sz="2600" b="1" u="sng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7"/>
          <p:cNvSpPr txBox="1"/>
          <p:nvPr/>
        </p:nvSpPr>
        <p:spPr>
          <a:xfrm>
            <a:off x="935747" y="1266081"/>
            <a:ext cx="83634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u="sng">
                <a:solidFill>
                  <a:srgbClr val="FF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занятие творчеством</a:t>
            </a:r>
            <a:endParaRPr sz="2600" b="1" u="sng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7"/>
          <p:cNvSpPr txBox="1"/>
          <p:nvPr/>
        </p:nvSpPr>
        <p:spPr>
          <a:xfrm>
            <a:off x="4689665" y="1317343"/>
            <a:ext cx="83634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u="sng">
                <a:solidFill>
                  <a:srgbClr val="FF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полноценный сон</a:t>
            </a:r>
            <a:endParaRPr sz="2600" b="1" u="sng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7"/>
          <p:cNvSpPr txBox="1"/>
          <p:nvPr/>
        </p:nvSpPr>
        <p:spPr>
          <a:xfrm>
            <a:off x="9299161" y="2759936"/>
            <a:ext cx="83721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u="sng">
                <a:solidFill>
                  <a:srgbClr val="FF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отдых</a:t>
            </a:r>
            <a:endParaRPr sz="2600" b="1" u="sng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8"/>
          <p:cNvPicPr preferRelativeResize="0"/>
          <p:nvPr/>
        </p:nvPicPr>
        <p:blipFill rotWithShape="1">
          <a:blip r:embed="rId2">
            <a:alphaModFix/>
          </a:blip>
          <a:srcRect t="2308" b="2317"/>
          <a:stretch/>
        </p:blipFill>
        <p:spPr>
          <a:xfrm>
            <a:off x="-1" y="-1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8"/>
          <p:cNvSpPr txBox="1">
            <a:spLocks noGrp="1"/>
          </p:cNvSpPr>
          <p:nvPr>
            <p:ph type="title"/>
          </p:nvPr>
        </p:nvSpPr>
        <p:spPr>
          <a:xfrm>
            <a:off x="1676400" y="-1"/>
            <a:ext cx="10515600" cy="18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800"/>
              <a:buFont typeface="Calibri"/>
              <a:buNone/>
            </a:pPr>
            <a:r>
              <a:rPr lang="ru-RU" sz="3800" b="1">
                <a:solidFill>
                  <a:srgbClr val="FFE599"/>
                </a:solidFill>
              </a:rPr>
              <a:t>РЕКОМЕНДАЦИИ ПО БОРЬБЕ СО СТРЕССОМ </a:t>
            </a:r>
            <a:endParaRPr>
              <a:solidFill>
                <a:srgbClr val="FFE599"/>
              </a:solidFill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body" idx="1"/>
          </p:nvPr>
        </p:nvSpPr>
        <p:spPr>
          <a:xfrm>
            <a:off x="336021" y="1173973"/>
            <a:ext cx="11520000" cy="54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600"/>
              <a:buNone/>
            </a:pPr>
            <a:r>
              <a:rPr lang="ru-RU" sz="2600" b="1" i="0" u="none" strike="noStrike" cap="none">
                <a:solidFill>
                  <a:srgbClr val="FF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1.  Надейся и готовься к лучшему. Не настраивай себя на плохими мысли.</a:t>
            </a:r>
            <a:br>
              <a:rPr lang="ru-RU" sz="2600" b="1" i="0" u="none" strike="noStrike" cap="none">
                <a:solidFill>
                  <a:srgbClr val="FF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600" b="1" i="0" u="none" strike="noStrike" cap="none">
                <a:solidFill>
                  <a:srgbClr val="FF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2. Создай образ экзамена. Проживай этот день мысленно. Чем подробнее будут твои представления об экзамене, тем меньше ты будешь переживать в этот ответственный день.</a:t>
            </a:r>
            <a:endParaRPr>
              <a:solidFill>
                <a:srgbClr val="FFE599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None/>
            </a:pPr>
            <a:r>
              <a:rPr lang="ru-RU" sz="2600" b="1" i="0" u="none" strike="noStrike" cap="none">
                <a:solidFill>
                  <a:srgbClr val="FF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3. Пиши подобные экзамены. Представь, что экзамен-это олимпиада. Это отличная тренировка.</a:t>
            </a:r>
            <a:endParaRPr>
              <a:solidFill>
                <a:srgbClr val="FFE599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None/>
            </a:pPr>
            <a:r>
              <a:rPr lang="ru-RU" sz="2600" b="1" i="0" u="none" strike="noStrike" cap="none">
                <a:solidFill>
                  <a:srgbClr val="FF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4. Отдыхай. Не учи материал целыми днями, проводи время с друзьями, займись хобби, почитай книги или посмотри сериалы.</a:t>
            </a:r>
            <a:endParaRPr>
              <a:solidFill>
                <a:srgbClr val="FFE599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None/>
            </a:pPr>
            <a:r>
              <a:rPr lang="ru-RU" sz="2600" b="1" i="0" u="none" strike="noStrike" cap="none">
                <a:solidFill>
                  <a:srgbClr val="FF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5.  Здоровое питание и полноценный сон. Употребляй меньше напитков, содержащих кофеин. Употребляй пищу, богатую углеводами, сладости замени мёдом или орехами. </a:t>
            </a:r>
            <a:endParaRPr>
              <a:solidFill>
                <a:srgbClr val="FFE599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None/>
            </a:pPr>
            <a:r>
              <a:rPr lang="ru-RU" sz="2600" b="1" i="0" u="none" strike="noStrike" cap="none">
                <a:solidFill>
                  <a:srgbClr val="FF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6. Не сдерживай эмоции. Людям свойственно переживать, поэтому не бойся того, что тебя не поймут и отвернутся, выговорись, тебя поддержат.</a:t>
            </a:r>
            <a:endParaRPr sz="2600" b="1" i="0" u="none" strike="noStrike" cap="none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9"/>
          <p:cNvPicPr preferRelativeResize="0"/>
          <p:nvPr/>
        </p:nvPicPr>
        <p:blipFill rotWithShape="1">
          <a:blip r:embed="rId2">
            <a:alphaModFix/>
          </a:blip>
          <a:srcRect t="2308" b="2317"/>
          <a:stretch/>
        </p:blipFill>
        <p:spPr>
          <a:xfrm>
            <a:off x="1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9"/>
          <p:cNvSpPr txBox="1">
            <a:spLocks noGrp="1"/>
          </p:cNvSpPr>
          <p:nvPr>
            <p:ph type="title"/>
          </p:nvPr>
        </p:nvSpPr>
        <p:spPr>
          <a:xfrm flipH="1">
            <a:off x="5193949" y="308060"/>
            <a:ext cx="8076000" cy="10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800"/>
              <a:buFont typeface="Calibri"/>
              <a:buNone/>
            </a:pPr>
            <a:r>
              <a:rPr lang="ru-RU" sz="3800" b="1">
                <a:solidFill>
                  <a:srgbClr val="FFE599"/>
                </a:solidFill>
              </a:rPr>
              <a:t>ВЫВОД </a:t>
            </a:r>
            <a:endParaRPr>
              <a:solidFill>
                <a:srgbClr val="FFE599"/>
              </a:solidFill>
            </a:endParaRPr>
          </a:p>
        </p:txBody>
      </p:sp>
      <p:pic>
        <p:nvPicPr>
          <p:cNvPr id="110" name="Google Shape;11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1950" y="3921251"/>
            <a:ext cx="3989225" cy="264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9"/>
          <p:cNvSpPr txBox="1"/>
          <p:nvPr/>
        </p:nvSpPr>
        <p:spPr>
          <a:xfrm>
            <a:off x="861150" y="1339750"/>
            <a:ext cx="10899900" cy="20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u="sng">
                <a:solidFill>
                  <a:srgbClr val="FFE5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Надеемся, что наша работа будет полезна как выпускникам этого года, так и тем, кто будет сдавать экзамены в будущем. Самое главное, верьте в себя и у вас непременно все получится! Радуйтесь каждому своему успеху на пути преодоления к своей цели, хвалите себя. </a:t>
            </a:r>
            <a:endParaRPr sz="2600" b="1" u="sng">
              <a:solidFill>
                <a:srgbClr val="FF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3675" y="3629374"/>
            <a:ext cx="3989226" cy="2642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Y_IGNORE_UCW" val="true"/>
  <p:tag name="PPT/SLIDES/SLIDE4.XML" val="3819086260"/>
  <p:tag name="PPT/SLIDES/SLIDE9.XML" val="3644691514"/>
  <p:tag name="PPT/SLIDES/SLIDE7.XML" val="1823888133"/>
  <p:tag name="PPT/SLIDES/SLIDE10.XML" val="2605091146"/>
  <p:tag name="PPT/SLIDES/SLIDE3.XML" val="3262895943"/>
  <p:tag name="PPT/SLIDES/SLIDE1.XML" val="3768863573"/>
  <p:tag name="PPT/SLIDES/SLIDE5.XML" val="4205354023"/>
  <p:tag name="PPT/SLIDES/SLIDE8.XML" val="2220760650"/>
  <p:tag name="PPT/SLIDES/SLIDE6.XML" val="3032661692"/>
  <p:tag name="PPT/SLIDES/SLIDE2.XML" val="647943410"/>
  <p:tag name="PPT/SLIDELAYOUTS/SLIDELAYOUT6.XML" val="1873671009"/>
  <p:tag name="PPT/SLIDELAYOUTS/SLIDELAYOUT5.XML" val="260156341"/>
  <p:tag name="PPT/SLIDELAYOUTS/SLIDELAYOUT4.XML" val="1934363294"/>
  <p:tag name="PPT/SLIDELAYOUTS/SLIDELAYOUT3.XML" val="1987506099"/>
  <p:tag name="PPT/SLIDELAYOUTS/SLIDELAYOUT2.XML" val="12461004"/>
  <p:tag name="PPT/SLIDELAYOUTS/SLIDELAYOUT1.XML" val="2405024544"/>
  <p:tag name="PPT/SLIDEMASTERS/SLIDEMASTER1.XML" val="730953620"/>
  <p:tag name="PPT/SLIDELAYOUTS/SLIDELAYOUT7.XML" val="3723403662"/>
  <p:tag name="PPT/SLIDELAYOUTS/SLIDELAYOUT9.XML" val="3411874437"/>
  <p:tag name="PPT/SLIDELAYOUTS/SLIDELAYOUT8.XML" val="1869580359"/>
  <p:tag name="PPT/SLIDELAYOUTS/SLIDELAYOUT11.XML" val="4054835513"/>
  <p:tag name="PPT/SLIDELAYOUTS/SLIDELAYOUT10.XML" val="1750237092"/>
  <p:tag name="PPT/MEDIA/IMAGE24.PNG" val="3579448499"/>
  <p:tag name="PPT/THEME/THEME1.XML" val="2994232692"/>
  <p:tag name="PPT/MEDIA/IMAGE23.PNG" val="2388921637"/>
  <p:tag name="PPT/MEDIA/IMAGE18.PNG" val="4019519264"/>
  <p:tag name="PPT/MEDIA/IMAGE21.PNG" val="3456203843"/>
  <p:tag name="PPT/MEDIA/IMAGE9.PNG" val="2668661501"/>
  <p:tag name="PPT/MEDIA/IMAGE10.PNG" val="4240381424"/>
  <p:tag name="PPT/MEDIA/IMAGE11.PNG" val="1546488883"/>
  <p:tag name="PPT/MEDIA/IMAGE12.PNG" val="3308541758"/>
  <p:tag name="PPT/MEDIA/IMAGE13.PNG" val="2656650940"/>
  <p:tag name="PPT/MEDIA/IMAGE8.PNG" val="2811777377"/>
  <p:tag name="PPT/MEDIA/IMAGE7.PNG" val="3103622799"/>
  <p:tag name="PPT/MEDIA/IMAGE6.PNG" val="3927258644"/>
  <p:tag name="PPT/MEDIA/IMAGE2.PNG" val="3712030191"/>
  <p:tag name="PPT/MEDIA/IMAGE3.PNG" val="2965297217"/>
  <p:tag name="PPT/MEDIA/IMAGE4.PNG" val="2980567627"/>
  <p:tag name="PPT/MEDIA/IMAGE5.PNG" val="3519940871"/>
  <p:tag name="PPT/MEDIA/IMAGE14.PNG" val="844079504"/>
  <p:tag name="PPT/MEDIA/IMAGE16.PNG" val="1164671252"/>
  <p:tag name="PPT/MEDIA/IMAGE20.PNG" val="924796478"/>
  <p:tag name="PPT/MEDIA/IMAGE19.PNG" val="368018744"/>
  <p:tag name="PPT/MEDIA/IMAGE17.PNG" val="3252564042"/>
  <p:tag name="PPT/MEDIA/IMAGE15.PNG" val="330082000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121</Words>
  <Application>Microsoft Office PowerPoint</Application>
  <PresentationFormat>Широкоэкранный</PresentationFormat>
  <Paragraphs>32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Helvetica Neue</vt:lpstr>
      <vt:lpstr>Times New Roman</vt:lpstr>
      <vt:lpstr>Тема Office</vt:lpstr>
      <vt:lpstr>ПРОИСХОЖДЕНИЕ ПОНЯТИЯ СТРЕСС </vt:lpstr>
      <vt:lpstr>ПРИЧИНЫ СТРЕССА </vt:lpstr>
      <vt:lpstr>ПРИЗНАКИ СТРЕССА </vt:lpstr>
      <vt:lpstr>РЕАКЦИЯ ЧЕЛОВЕЧЕСКОГО ОРГАНИЗМА НА СТРЕСС </vt:lpstr>
      <vt:lpstr>Презентация PowerPoint</vt:lpstr>
      <vt:lpstr>Презентация PowerPoint</vt:lpstr>
      <vt:lpstr>КАК СПРАВИТЬСЯ СО СТРЕССОМ ПЕРЕД ЭКЗАМЕНАМИ </vt:lpstr>
      <vt:lpstr>РЕКОМЕНДАЦИИ ПО БОРЬБЕ СО СТРЕССОМ </vt:lpstr>
      <vt:lpstr>ВЫВОД 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ПРОИСХОЖДЕНИЕ ПОНЯТИЯ СТРЕСС</dc:title>
  <dc:creator>Епифанова Ирина Александровна</dc:creator>
  <cp:lastModifiedBy>Епифанова Ирина Александровна</cp:lastModifiedBy>
  <cp:revision>4</cp:revision>
  <dcterms:modified xsi:type="dcterms:W3CDTF">2020-01-30T08:29:01Z</dcterms:modified>
</cp:coreProperties>
</file>