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B53AE2-8023-452F-93B5-3AE2BE1CDFDD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2A189B-E8A7-4560-903A-467A6FCC1A2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52736"/>
            <a:ext cx="7851648" cy="381642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Система оценки качества образования предметов гуманитарного цикла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77072"/>
            <a:ext cx="7854696" cy="90406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Система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– преемственность образовательных программ и государственных образовательных стандартов для продолжения образования;</a:t>
            </a:r>
          </a:p>
          <a:p>
            <a:r>
              <a:rPr lang="ru-RU" dirty="0" smtClean="0"/>
              <a:t>– степень удовлетворенности образовательных учреждений каждого последующего уровня уровнем подготовленности выпускников ОУ предшествующего уровня: основное общее образование – старшая ступень средней школы, учреждения начального и среднего профессионального образования; старшая ступень общеобразовательной школы, учреждения начального и среднего образования – ВУЗы;</a:t>
            </a:r>
          </a:p>
          <a:p>
            <a:r>
              <a:rPr lang="ru-RU" dirty="0" smtClean="0"/>
              <a:t>– снижение ресурсных затрат на переучивание, </a:t>
            </a:r>
            <a:r>
              <a:rPr lang="ru-RU" dirty="0" err="1" smtClean="0"/>
              <a:t>доучивание</a:t>
            </a:r>
            <a:r>
              <a:rPr lang="ru-RU" dirty="0" smtClean="0"/>
              <a:t>, </a:t>
            </a:r>
            <a:r>
              <a:rPr lang="ru-RU" dirty="0" err="1" smtClean="0"/>
              <a:t>дотягивание</a:t>
            </a:r>
            <a:r>
              <a:rPr lang="ru-RU" dirty="0" smtClean="0"/>
              <a:t> обучающихся.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 </a:t>
            </a:r>
            <a:r>
              <a:rPr lang="ru-RU" b="1" dirty="0" smtClean="0"/>
              <a:t>качеством образования</a:t>
            </a:r>
            <a:r>
              <a:rPr lang="ru-RU" dirty="0" smtClean="0"/>
              <a:t> понимается характеристика системы образования, отражающая степень соответствия реальных достигаемых образовательных результатов нормативным требованиям, социальным и личностным ожиданиям.</a:t>
            </a:r>
          </a:p>
          <a:p>
            <a:r>
              <a:rPr lang="ru-RU" b="1" dirty="0" smtClean="0"/>
              <a:t>Оценка качества образования</a:t>
            </a:r>
            <a:r>
              <a:rPr lang="ru-RU" dirty="0" smtClean="0"/>
              <a:t> подразумевает оценку качества образовательных достижений обучающихся и оценку качества образовательного процесса.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 основным задачам </a:t>
            </a:r>
            <a:r>
              <a:rPr lang="ru-RU" b="1" dirty="0" smtClean="0"/>
              <a:t>системы оценки качества образования </a:t>
            </a:r>
            <a:r>
              <a:rPr lang="ru-RU" dirty="0" smtClean="0"/>
              <a:t>относятся:</a:t>
            </a:r>
          </a:p>
          <a:p>
            <a:pPr lvl="0"/>
            <a:r>
              <a:rPr lang="ru-RU" dirty="0" smtClean="0"/>
              <a:t>Оценка уровня образовательных достижений обучающихся образовательных учреждений для их итоговой аттестации и отбора для поступления на следующую ступень обучения.</a:t>
            </a:r>
          </a:p>
          <a:p>
            <a:pPr lvl="0"/>
            <a:r>
              <a:rPr lang="ru-RU" dirty="0" smtClean="0"/>
              <a:t>Оценка качества образования на различных ступенях обучения в рамках мониторинговых исследований качества образования (районных, республиканских).</a:t>
            </a:r>
          </a:p>
          <a:p>
            <a:r>
              <a:rPr lang="ru-RU" dirty="0" smtClean="0"/>
              <a:t>Формирование системы измерителей для различных пользователей, позволяющей эффективно реализовывать основные цели системы оценки качества образования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Образовательные учреждения:</a:t>
            </a:r>
            <a:endParaRPr lang="ru-RU" dirty="0" smtClean="0"/>
          </a:p>
          <a:p>
            <a:r>
              <a:rPr lang="ru-RU" dirty="0" smtClean="0"/>
              <a:t>1) </a:t>
            </a:r>
            <a:r>
              <a:rPr lang="ru-RU" u="sng" dirty="0" smtClean="0"/>
              <a:t>разрабатывают</a:t>
            </a:r>
            <a:r>
              <a:rPr lang="ru-RU" dirty="0" smtClean="0"/>
              <a:t> и реализуют образовательную программу образовательного учреждения, включающую систему оценки качества образования образовательного учреждения;</a:t>
            </a:r>
          </a:p>
          <a:p>
            <a:r>
              <a:rPr lang="ru-RU" dirty="0" smtClean="0"/>
              <a:t>2) </a:t>
            </a:r>
            <a:r>
              <a:rPr lang="ru-RU" u="sng" dirty="0" smtClean="0"/>
              <a:t>участвуют</a:t>
            </a:r>
            <a:r>
              <a:rPr lang="ru-RU" dirty="0" smtClean="0"/>
              <a:t> в разработке системы показателей, характеризующих состояние и динамику развития образовательного учреждения, муниципальной системы образования и системы образования </a:t>
            </a:r>
          </a:p>
          <a:p>
            <a:r>
              <a:rPr lang="ru-RU" dirty="0" smtClean="0"/>
              <a:t>3) </a:t>
            </a:r>
            <a:r>
              <a:rPr lang="ru-RU" u="sng" dirty="0" smtClean="0"/>
              <a:t>обеспечивают</a:t>
            </a:r>
            <a:r>
              <a:rPr lang="ru-RU" dirty="0" smtClean="0"/>
              <a:t> на основе образовательной программы проведение в образовательном учреждении контрольно-оценочных процедур, мониторинговых и иных исследований по вопросам качества образования;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4) </a:t>
            </a:r>
            <a:r>
              <a:rPr lang="ru-RU" u="sng" dirty="0" smtClean="0"/>
              <a:t>организуют:</a:t>
            </a:r>
            <a:endParaRPr lang="ru-RU" dirty="0" smtClean="0"/>
          </a:p>
          <a:p>
            <a:pPr lvl="0"/>
            <a:r>
              <a:rPr lang="ru-RU" dirty="0" smtClean="0"/>
              <a:t>систему мониторинга качества образования в образовательном учреждении, осуществляют сбор, обработку, хранение и представление информации о состоянии и динамике развития образовательного учреждения, анализируют результаты оценки качества образования на уровне образовательного учреждения;</a:t>
            </a:r>
          </a:p>
          <a:p>
            <a:pPr lvl="0"/>
            <a:r>
              <a:rPr lang="ru-RU" dirty="0" smtClean="0"/>
              <a:t>изучение и предоставление информации по запросам основных пользователей системы оценки качества образования образовательного учреждения;</a:t>
            </a:r>
          </a:p>
          <a:p>
            <a:r>
              <a:rPr lang="ru-RU" dirty="0" smtClean="0"/>
              <a:t>5) </a:t>
            </a:r>
            <a:r>
              <a:rPr lang="ru-RU" u="sng" dirty="0" smtClean="0"/>
              <a:t>обеспечивают:</a:t>
            </a:r>
            <a:endParaRPr lang="ru-RU" dirty="0" smtClean="0"/>
          </a:p>
          <a:p>
            <a:pPr lvl="0"/>
            <a:r>
              <a:rPr lang="ru-RU" dirty="0" smtClean="0"/>
              <a:t>предоставление информации в соответствии с регламентами информационного обмена о качестве образования, в том числе для принятия решения о распределении стимулирующей надбавки заработной платы работникам образовательного учреждения;</a:t>
            </a:r>
          </a:p>
          <a:p>
            <a:pPr lvl="0"/>
            <a:r>
              <a:rPr lang="ru-RU" dirty="0" smtClean="0"/>
              <a:t>развитие системы оценки качества образования образовательного учреждения на основе образовательной программы;</a:t>
            </a:r>
          </a:p>
          <a:p>
            <a:pPr lvl="0"/>
            <a:r>
              <a:rPr lang="ru-RU" dirty="0" smtClean="0"/>
              <a:t>информирование населения посредством предоставления ежегодного публичного отчета о состоянии образования в образовательном учреждении.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5836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http://www.anovikov.ru/artikle/katch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1"/>
            <a:ext cx="8496943" cy="577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Система внутренних оценок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Самооценка обучающихся  и обучающих</a:t>
            </a:r>
          </a:p>
          <a:p>
            <a:r>
              <a:rPr lang="ru-RU" b="1" dirty="0" smtClean="0"/>
              <a:t>Внутренний мониторинг качества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Внутренние оценки образовательных программ</a:t>
            </a:r>
          </a:p>
          <a:p>
            <a:r>
              <a:rPr lang="ru-RU" b="1" dirty="0" smtClean="0"/>
              <a:t>Внутренние оценки образовательных учреждений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Оценки индивидуальных достижений обучающихся</a:t>
            </a:r>
          </a:p>
          <a:p>
            <a:r>
              <a:rPr lang="ru-RU" b="1" dirty="0" smtClean="0"/>
              <a:t>Оценки качества деятельности обучающих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предметами оценки являются: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На «входе» - </a:t>
            </a:r>
            <a:r>
              <a:rPr lang="ru-RU" i="1" dirty="0" smtClean="0"/>
              <a:t>спрос </a:t>
            </a:r>
            <a:r>
              <a:rPr lang="ru-RU" dirty="0" smtClean="0"/>
              <a:t>(согласование спроса и предложения) </a:t>
            </a:r>
            <a:r>
              <a:rPr lang="ru-RU" i="1" dirty="0" smtClean="0"/>
              <a:t>на образовательные услуги.</a:t>
            </a:r>
            <a:endParaRPr lang="ru-RU" dirty="0" smtClean="0"/>
          </a:p>
          <a:p>
            <a:r>
              <a:rPr lang="ru-RU" dirty="0" smtClean="0"/>
              <a:t>2) На «выходе» - </a:t>
            </a:r>
            <a:r>
              <a:rPr lang="ru-RU" i="1" dirty="0" smtClean="0"/>
              <a:t>спрос </a:t>
            </a:r>
            <a:r>
              <a:rPr lang="ru-RU" dirty="0" smtClean="0"/>
              <a:t>(согласование спроса и предложения)</a:t>
            </a:r>
            <a:r>
              <a:rPr lang="ru-RU" i="1" dirty="0" smtClean="0"/>
              <a:t> на выпускников.</a:t>
            </a:r>
            <a:endParaRPr lang="ru-RU" dirty="0" smtClean="0"/>
          </a:p>
          <a:p>
            <a:r>
              <a:rPr lang="ru-RU" dirty="0" smtClean="0"/>
              <a:t>С точки зрения первых двух предметов оценок одной из основных целей ОС является согласование, удовлетворение и опережающее формирование спроса на образовательные услуги и выпускников в рамках заданных институциональных ограничений и существующего ресурсного обеспечения в территориальном, отраслевом и уровневом аспектах. Отметим, что первые две оценки являются по отношению к образовательной системе </a:t>
            </a:r>
            <a:r>
              <a:rPr lang="ru-RU" i="1" dirty="0" smtClean="0"/>
              <a:t>внешними</a:t>
            </a:r>
            <a:r>
              <a:rPr lang="ru-RU" dirty="0" smtClean="0"/>
              <a:t> и основными, а остальные (перечисляемые ниже) – </a:t>
            </a:r>
            <a:r>
              <a:rPr lang="ru-RU" i="1" dirty="0" smtClean="0"/>
              <a:t>внутренними </a:t>
            </a:r>
            <a:r>
              <a:rPr lang="ru-RU" dirty="0" smtClean="0"/>
              <a:t>(вспомогательными).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предметами оценки являются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3) </a:t>
            </a:r>
            <a:r>
              <a:rPr lang="ru-RU" i="1" dirty="0" smtClean="0"/>
              <a:t>состав образовательных учреждений сети </a:t>
            </a:r>
            <a:r>
              <a:rPr lang="ru-RU" dirty="0" smtClean="0"/>
              <a:t>(</a:t>
            </a:r>
            <a:r>
              <a:rPr lang="ru-RU" i="1" dirty="0" smtClean="0"/>
              <a:t>региональной, территориальной и т.д.</a:t>
            </a:r>
            <a:r>
              <a:rPr lang="ru-RU" dirty="0" smtClean="0"/>
              <a:t>)</a:t>
            </a:r>
            <a:r>
              <a:rPr lang="ru-RU" i="1" dirty="0" smtClean="0"/>
              <a:t> – полнота, оптимальность;</a:t>
            </a:r>
            <a:endParaRPr lang="ru-RU" dirty="0" smtClean="0"/>
          </a:p>
          <a:p>
            <a:r>
              <a:rPr lang="ru-RU" dirty="0" smtClean="0"/>
              <a:t>4) структура образовательной системы (в целом, включая органы управления образованием и инфраструктуру) – </a:t>
            </a:r>
            <a:r>
              <a:rPr lang="ru-RU" i="1" dirty="0" smtClean="0"/>
              <a:t>полнота охвата населения, соответствие потребностям производства и т.д</a:t>
            </a:r>
            <a:r>
              <a:rPr lang="ru-RU" dirty="0" smtClean="0"/>
              <a:t>.;</a:t>
            </a:r>
          </a:p>
          <a:p>
            <a:r>
              <a:rPr lang="ru-RU" dirty="0" smtClean="0"/>
              <a:t>5) </a:t>
            </a:r>
            <a:r>
              <a:rPr lang="ru-RU" i="1" dirty="0" smtClean="0"/>
              <a:t>ограничения деятельности</a:t>
            </a:r>
            <a:r>
              <a:rPr lang="ru-RU" dirty="0" smtClean="0"/>
              <a:t> образовательных учреждений (</a:t>
            </a:r>
            <a:r>
              <a:rPr lang="ru-RU" i="1" dirty="0" smtClean="0"/>
              <a:t>институциональные</a:t>
            </a:r>
            <a:r>
              <a:rPr lang="ru-RU" dirty="0" smtClean="0"/>
              <a:t> и </a:t>
            </a:r>
            <a:r>
              <a:rPr lang="ru-RU" i="1" dirty="0" smtClean="0"/>
              <a:t>ресурсные</a:t>
            </a:r>
            <a:r>
              <a:rPr lang="ru-RU" dirty="0" smtClean="0"/>
              <a:t> (мотивационные, кадровые, финансовые и т.д.)) – оптимальность;</a:t>
            </a:r>
          </a:p>
          <a:p>
            <a:r>
              <a:rPr lang="ru-RU" dirty="0" smtClean="0"/>
              <a:t>6) </a:t>
            </a:r>
            <a:r>
              <a:rPr lang="ru-RU" i="1" dirty="0" smtClean="0"/>
              <a:t>ресурсное обеспечение ОС</a:t>
            </a:r>
            <a:r>
              <a:rPr lang="ru-RU" dirty="0" smtClean="0"/>
              <a:t>: мотивационное, кадровое, научно-методическое, финансовое, материально-техническое, нормативно-правовое, информационное – </a:t>
            </a:r>
            <a:r>
              <a:rPr lang="ru-RU" i="1" dirty="0" smtClean="0"/>
              <a:t>достаточность, оптимальность.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57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Поток</vt:lpstr>
      <vt:lpstr>Система оценки качества образования предметов гуманитарного цикла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внутренних оценок </vt:lpstr>
      <vt:lpstr> предметами оценки являются: </vt:lpstr>
      <vt:lpstr>предметами оценки являются</vt:lpstr>
      <vt:lpstr>Система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оценки качества образования предметов гуманитарного цикла</dc:title>
  <dc:creator>Галина Александровна</dc:creator>
  <cp:lastModifiedBy>школа</cp:lastModifiedBy>
  <cp:revision>5</cp:revision>
  <dcterms:created xsi:type="dcterms:W3CDTF">2016-09-21T01:35:25Z</dcterms:created>
  <dcterms:modified xsi:type="dcterms:W3CDTF">2016-09-21T21:21:05Z</dcterms:modified>
</cp:coreProperties>
</file>