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7" r:id="rId9"/>
    <p:sldId id="268" r:id="rId10"/>
    <p:sldId id="260" r:id="rId11"/>
    <p:sldId id="265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9A3D7-6DA2-472C-B592-5B64A18E9589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FFE57-20E0-49DF-84F0-3AAC127CD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FFE57-20E0-49DF-84F0-3AAC127CD37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611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001EFB-BEE0-4AB1-883A-A65DC7AC0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C750FE-50CE-4D28-A102-B1BDFEA3C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DCBD55-7E7C-47B8-BFCF-DC4952462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526B-E349-4D5F-BD7C-65A586A8721F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B15ED7-C85C-41F2-BA9A-EF39C18A3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5D6047-955D-4C90-AAD7-0A76E6B6E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9500-B386-4EF7-BE60-EA8DFCDBC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999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163C69-0FAC-4246-A3A6-5AEBF27E0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811BBF-3AA7-4380-9A15-53B940837F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02871C-5BF3-4072-9A7C-7A1A70045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526B-E349-4D5F-BD7C-65A586A8721F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382BED-4C8B-4A20-8226-8228A2F58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3A7896-8A0D-4874-A44C-35CC2F8D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9500-B386-4EF7-BE60-EA8DFCDBC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266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34B07F2-5D85-4A1C-8D78-CC3FA96C6E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052ED0-18DD-4FCB-9217-9CB151D6F6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A6739F-B975-4829-B72A-D745909CD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526B-E349-4D5F-BD7C-65A586A8721F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7E608A-F35A-46EF-A4E9-3AAF865C2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2E3CD3-C739-440B-BB03-70F9E40AE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9500-B386-4EF7-BE60-EA8DFCDBC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479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BD8CCD-758B-4DD1-965B-E0D93B1C2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58A1C0-FE83-4B97-9564-22B90AFD4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373908-9067-464F-ACE3-0C17B6E3C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526B-E349-4D5F-BD7C-65A586A8721F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16CC39-376C-4417-AFE7-377F83CB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008B2E-A950-4070-8ADE-21F8415E5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9500-B386-4EF7-BE60-EA8DFCDBC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7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E4B7C5-80E9-4D93-9193-C4B8E67AC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3E8762-33C9-40C9-82AF-F5182ECF6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328CB7-4626-479D-B5B0-E0AFE9CC7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526B-E349-4D5F-BD7C-65A586A8721F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E4BCB8-B317-4AC3-875E-FFDB50146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C57402-8FEE-46CA-AE4A-AD5A34063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9500-B386-4EF7-BE60-EA8DFCDBC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374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610908-7BBA-45C1-B4C7-E9CCBD5E1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1AD29C-903B-4D8F-862E-E61E27E9D1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6A081D-13E1-47D8-9624-D1B6DE4C3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203CF7-15D3-4EAD-89E2-F795BAB63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526B-E349-4D5F-BD7C-65A586A8721F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6EB5F8-237F-4BE4-A9D3-68AEA82A1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A5F90-9ED9-47DA-972D-933C3F37D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9500-B386-4EF7-BE60-EA8DFCDBC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281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ADBE8-621F-4DFB-A129-DE3F3F7D8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AF3343-3B20-4E23-BD43-84174607C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09DE54-0C8B-4970-822A-0484C06F6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B36A17E-F99B-4E14-B67B-27DDAABE1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B16A32C-31C5-4E0E-A5D0-E68AE1E83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B727B55-400A-42F7-B3DC-460C336D0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526B-E349-4D5F-BD7C-65A586A8721F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32C831-2B6B-4EBC-96B0-B2FA08AC7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DA86DA2-235F-48F8-A3A8-92D9B31D3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9500-B386-4EF7-BE60-EA8DFCDBC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96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FB8FB-C68B-43CE-BEEE-E8811805C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0D8907-4F9B-4225-972F-B356C6C82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526B-E349-4D5F-BD7C-65A586A8721F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09B47F6-5918-4BF5-A6AD-E0B129FF5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E304D34-D90D-4CA1-B21D-2ACDFF4C3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9500-B386-4EF7-BE60-EA8DFCDBC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85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A2F0677-813B-40C1-8235-633BD5568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526B-E349-4D5F-BD7C-65A586A8721F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8112AB-B84C-47AE-9C62-F7832B976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2AF942-80B3-401D-B602-C6149EB54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9500-B386-4EF7-BE60-EA8DFCDBC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805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003FD-0CCC-41D6-B2C4-7630BC850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76CA9B-698E-42FC-B7BD-7E4A035FF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75A5B2-BFD3-4639-8C4E-15FF69FA9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024991-AA9B-4EBD-9D5F-8E90B0534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526B-E349-4D5F-BD7C-65A586A8721F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4597E1-EDEB-4A34-A35A-CAD821915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693423-2CAC-4A9A-BBB5-FB0AECB70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9500-B386-4EF7-BE60-EA8DFCDBC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352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67264-3B9D-488C-9AE0-71A60B067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8270903-F239-4D35-B274-B2122E5F49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D9AE22-D108-428A-B5C8-1C08F1141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7ACDA1-C464-4E6F-8A35-6A3272E11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526B-E349-4D5F-BD7C-65A586A8721F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857FFD-3D55-4893-96D3-3A7D63A5F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7FC4DE-361E-4111-8C37-4903E996F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9500-B386-4EF7-BE60-EA8DFCDBC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44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492">
              <a:srgbClr val="ABC0E4"/>
            </a:gs>
            <a:gs pos="0">
              <a:schemeClr val="accent4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20D7DC-F27D-4B22-8E64-8931F6BC1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D2A7F3-2459-48D5-B625-85B4F268C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57DC49-5D54-4952-B540-EE027FBF76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0526B-E349-4D5F-BD7C-65A586A8721F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AD91B4-8090-414D-99D1-F0314D12E7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D4CCCC-C993-4EF0-AEAD-BE2E462022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39500-B386-4EF7-BE60-EA8DFCDBC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1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33934B-3486-438E-B3EE-B4C46B659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152" y="4435605"/>
            <a:ext cx="3413670" cy="22544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Свиток: горизонтальный 4">
            <a:extLst>
              <a:ext uri="{FF2B5EF4-FFF2-40B4-BE49-F238E27FC236}">
                <a16:creationId xmlns:a16="http://schemas.microsoft.com/office/drawing/2014/main" id="{C24AE3AD-0201-4886-B2A7-5C0DD7FD1E91}"/>
              </a:ext>
            </a:extLst>
          </p:cNvPr>
          <p:cNvSpPr/>
          <p:nvPr/>
        </p:nvSpPr>
        <p:spPr>
          <a:xfrm>
            <a:off x="3420683" y="0"/>
            <a:ext cx="5148469" cy="1093304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7D083-F776-4DBC-80C6-7555B367C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14" y="2235200"/>
            <a:ext cx="11840547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«Сфера человеческой жизни-производство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Нижнего Новгорода»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2F0EB7-B18E-4680-AE1F-639B43E16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39" y="4435605"/>
            <a:ext cx="3004524" cy="22533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3AF2A3A-7AEB-479F-A12C-ABCF4D0E9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679" y="4512550"/>
            <a:ext cx="3734318" cy="2100554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16217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0B3515-1524-4C81-86B2-EA9E07B1B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21" y="-84748"/>
            <a:ext cx="6684055" cy="125663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1272F1-AE79-41DB-A784-E20AE7FB0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6560976" cy="1090451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6E3E83-3479-462D-BE79-297FCB57D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5352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детей: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Дети узнали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нового и интересного о производствах в своем городе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-Узнали в чем выражается польза этих предприятий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 детей воспиталось чувство уважение к труду взрослых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родителей: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-Повысился интерес к проектной деятельности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-Изменилось мнение о важности совместной деятельности с детьми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-Стали больше проявлять интерес к жизни ребенка в детском саду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воспитателей: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-Усовершенствовалась техника проектной деятельности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-Наладилось тесное взаимодействие с родителями</a:t>
            </a:r>
          </a:p>
        </p:txBody>
      </p:sp>
    </p:spTree>
    <p:extLst>
      <p:ext uri="{BB962C8B-B14F-4D97-AF65-F5344CB8AC3E}">
        <p14:creationId xmlns:p14="http://schemas.microsoft.com/office/powerpoint/2010/main" val="3405670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D1CFFF-902F-4E2C-A10C-E2C01FD81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82" y="0"/>
            <a:ext cx="7996336" cy="92716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1B616-0078-4A0D-9E86-98F45AA7B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7861"/>
            <a:ext cx="9319727" cy="45719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проектной деятельности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AF9CFE-FE50-4D30-B55F-CC5BDFCBA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82" y="1140598"/>
            <a:ext cx="5144277" cy="28936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122BF9-AB79-4001-826F-CF2F37F6D0CC}"/>
              </a:ext>
            </a:extLst>
          </p:cNvPr>
          <p:cNvSpPr txBox="1"/>
          <p:nvPr/>
        </p:nvSpPr>
        <p:spPr>
          <a:xfrm>
            <a:off x="1287624" y="4063026"/>
            <a:ext cx="3834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 рисование предметов труда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DC62B22-E858-49B3-806A-68D1111C10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37769"/>
            <a:ext cx="5295900" cy="35337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7279A50-0E58-4744-B0AE-590205E1CB54}"/>
              </a:ext>
            </a:extLst>
          </p:cNvPr>
          <p:cNvSpPr/>
          <p:nvPr/>
        </p:nvSpPr>
        <p:spPr>
          <a:xfrm>
            <a:off x="6194965" y="6371544"/>
            <a:ext cx="5196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Спортивное развлечение «Мы здоровье сбережем»</a:t>
            </a:r>
          </a:p>
        </p:txBody>
      </p:sp>
    </p:spTree>
    <p:extLst>
      <p:ext uri="{BB962C8B-B14F-4D97-AF65-F5344CB8AC3E}">
        <p14:creationId xmlns:p14="http://schemas.microsoft.com/office/powerpoint/2010/main" val="528126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D1CFFF-902F-4E2C-A10C-E2C01FD81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82" y="0"/>
            <a:ext cx="7996336" cy="92716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1B616-0078-4A0D-9E86-98F45AA7B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7861"/>
            <a:ext cx="9319727" cy="45719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проектной деятельности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A833A7-9798-4F21-8B98-AFB0ECD81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84152"/>
            <a:ext cx="6019767" cy="21570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2D48B8-1F58-4644-B93D-F5511920FB21}"/>
              </a:ext>
            </a:extLst>
          </p:cNvPr>
          <p:cNvSpPr/>
          <p:nvPr/>
        </p:nvSpPr>
        <p:spPr>
          <a:xfrm>
            <a:off x="5961830" y="5935148"/>
            <a:ext cx="3529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 лепка хлебобулочных изделий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B13C730-0702-4951-B6BB-B25F4F94C9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820" y="1038699"/>
            <a:ext cx="3788218" cy="28394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61991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D1CFFF-902F-4E2C-A10C-E2C01FD81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82" y="0"/>
            <a:ext cx="7996336" cy="92716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1B616-0078-4A0D-9E86-98F45AA7B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7861"/>
            <a:ext cx="9319727" cy="45719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проектной деятельности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B37815-86BF-4C29-A511-6FDB167F34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1" t="-4382" r="701" b="4382"/>
          <a:stretch/>
        </p:blipFill>
        <p:spPr>
          <a:xfrm>
            <a:off x="1146691" y="1111540"/>
            <a:ext cx="3994476" cy="53285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20E121-98D3-4464-B9C2-4BF1154356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587" y="1827866"/>
            <a:ext cx="5301862" cy="34296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80FCEDF-5C51-4570-AB18-E02F21BD3231}"/>
              </a:ext>
            </a:extLst>
          </p:cNvPr>
          <p:cNvSpPr/>
          <p:nvPr/>
        </p:nvSpPr>
        <p:spPr>
          <a:xfrm>
            <a:off x="4021906" y="6488668"/>
            <a:ext cx="4148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Нижегородский хлебозавод</a:t>
            </a:r>
          </a:p>
        </p:txBody>
      </p:sp>
    </p:spTree>
    <p:extLst>
      <p:ext uri="{BB962C8B-B14F-4D97-AF65-F5344CB8AC3E}">
        <p14:creationId xmlns:p14="http://schemas.microsoft.com/office/powerpoint/2010/main" val="322775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D1CFFF-902F-4E2C-A10C-E2C01FD81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82" y="0"/>
            <a:ext cx="7996336" cy="92716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1B616-0078-4A0D-9E86-98F45AA7B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7861"/>
            <a:ext cx="9319727" cy="45719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проектной деятельности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EE2C16-458E-4F26-A342-C9A5E08ECA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6" t="1" r="2149" b="13006"/>
          <a:stretch/>
        </p:blipFill>
        <p:spPr>
          <a:xfrm>
            <a:off x="513182" y="1350601"/>
            <a:ext cx="5593686" cy="41250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AA22DFE-AA41-402E-AC49-B766C6B61317}"/>
              </a:ext>
            </a:extLst>
          </p:cNvPr>
          <p:cNvSpPr/>
          <p:nvPr/>
        </p:nvSpPr>
        <p:spPr>
          <a:xfrm>
            <a:off x="1388922" y="5529775"/>
            <a:ext cx="3944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«Чьи предметы?»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BFEBC95-BE91-44CC-8462-9E06A7C6C4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261" y="1345021"/>
            <a:ext cx="5286375" cy="41250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EC44AD9-B9E5-4C9D-9238-108FC556FD0A}"/>
              </a:ext>
            </a:extLst>
          </p:cNvPr>
          <p:cNvSpPr/>
          <p:nvPr/>
        </p:nvSpPr>
        <p:spPr>
          <a:xfrm>
            <a:off x="7681417" y="5470085"/>
            <a:ext cx="2894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 рисование «Прихватка»</a:t>
            </a:r>
          </a:p>
        </p:txBody>
      </p:sp>
    </p:spTree>
    <p:extLst>
      <p:ext uri="{BB962C8B-B14F-4D97-AF65-F5344CB8AC3E}">
        <p14:creationId xmlns:p14="http://schemas.microsoft.com/office/powerpoint/2010/main" val="2829717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D1CFFF-902F-4E2C-A10C-E2C01FD81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82" y="0"/>
            <a:ext cx="7996336" cy="92716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1B616-0078-4A0D-9E86-98F45AA7B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7861"/>
            <a:ext cx="9319727" cy="45719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проектной деятельности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37C9F0-64A1-4D5B-8DED-BD3B10733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82" y="1345021"/>
            <a:ext cx="4762500" cy="35718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647D566-728B-495E-9CE9-827A6C9EA327}"/>
              </a:ext>
            </a:extLst>
          </p:cNvPr>
          <p:cNvSpPr/>
          <p:nvPr/>
        </p:nvSpPr>
        <p:spPr>
          <a:xfrm>
            <a:off x="945052" y="5063803"/>
            <a:ext cx="3898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«Золотые руки наших мам»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B187B42-2B67-4D72-A449-EAE41673493F}"/>
              </a:ext>
            </a:extLst>
          </p:cNvPr>
          <p:cNvSpPr/>
          <p:nvPr/>
        </p:nvSpPr>
        <p:spPr>
          <a:xfrm>
            <a:off x="6096000" y="492530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 на тему «Важность проектной деятельности в детском саду»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1596F81-2E6C-40C5-B4AA-76E1CCC93B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6" r="850" b="3014"/>
          <a:stretch/>
        </p:blipFill>
        <p:spPr>
          <a:xfrm>
            <a:off x="6410131" y="1460967"/>
            <a:ext cx="4693298" cy="33399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89754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D1CFFF-902F-4E2C-A10C-E2C01FD81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82" y="0"/>
            <a:ext cx="7996336" cy="92716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1B616-0078-4A0D-9E86-98F45AA7B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7861"/>
            <a:ext cx="9319727" cy="45719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проектной деятельности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C858AF-1F2C-4E54-9C29-0B5DAEE310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1" b="4964"/>
          <a:stretch/>
        </p:blipFill>
        <p:spPr>
          <a:xfrm>
            <a:off x="513182" y="1804481"/>
            <a:ext cx="5449079" cy="34711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D42805-FEC1-4B3A-A67B-D907A571C9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393" y="1710775"/>
            <a:ext cx="4878047" cy="36585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DA6C415-F19D-4D32-9AD0-694FAF18CE79}"/>
              </a:ext>
            </a:extLst>
          </p:cNvPr>
          <p:cNvSpPr/>
          <p:nvPr/>
        </p:nvSpPr>
        <p:spPr>
          <a:xfrm>
            <a:off x="4116913" y="5783593"/>
            <a:ext cx="4182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на фабрику елочных игрушек</a:t>
            </a:r>
          </a:p>
        </p:txBody>
      </p:sp>
    </p:spTree>
    <p:extLst>
      <p:ext uri="{BB962C8B-B14F-4D97-AF65-F5344CB8AC3E}">
        <p14:creationId xmlns:p14="http://schemas.microsoft.com/office/powerpoint/2010/main" val="233797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D1CFFF-902F-4E2C-A10C-E2C01FD81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82" y="0"/>
            <a:ext cx="7996336" cy="92716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1B616-0078-4A0D-9E86-98F45AA7B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7861"/>
            <a:ext cx="9319727" cy="45719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проектной деятельности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C20043-F3A2-4560-9F9E-1BB82F23F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82" y="1424084"/>
            <a:ext cx="5346441" cy="40098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2F62EC8-1B82-423B-89A5-5D86C952D2EC}"/>
              </a:ext>
            </a:extLst>
          </p:cNvPr>
          <p:cNvSpPr/>
          <p:nvPr/>
        </p:nvSpPr>
        <p:spPr>
          <a:xfrm>
            <a:off x="1030299" y="5433915"/>
            <a:ext cx="4312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«Старинные ёлочные игрушки»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28B1E0C-DDF6-467F-97D5-08B5E32317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6" b="4649"/>
          <a:stretch/>
        </p:blipFill>
        <p:spPr>
          <a:xfrm>
            <a:off x="6096000" y="1515202"/>
            <a:ext cx="5982770" cy="36783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B340BFC-0229-4B90-A4D2-112B78B1DE8A}"/>
              </a:ext>
            </a:extLst>
          </p:cNvPr>
          <p:cNvSpPr/>
          <p:nvPr/>
        </p:nvSpPr>
        <p:spPr>
          <a:xfrm>
            <a:off x="6763704" y="5218778"/>
            <a:ext cx="4647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 аппликация «Украсим новогоднюю ёлку»</a:t>
            </a:r>
          </a:p>
        </p:txBody>
      </p:sp>
    </p:spTree>
    <p:extLst>
      <p:ext uri="{BB962C8B-B14F-4D97-AF65-F5344CB8AC3E}">
        <p14:creationId xmlns:p14="http://schemas.microsoft.com/office/powerpoint/2010/main" val="954119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D1CFFF-902F-4E2C-A10C-E2C01FD81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82" y="0"/>
            <a:ext cx="7996336" cy="92716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1B616-0078-4A0D-9E86-98F45AA7B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7861"/>
            <a:ext cx="9319727" cy="45719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проектной деятельности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86B3CA-2215-48D6-B130-6F54FC620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82788"/>
            <a:ext cx="5562464" cy="31230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31C999F-3A10-44D4-9485-E4DC64285B14}"/>
              </a:ext>
            </a:extLst>
          </p:cNvPr>
          <p:cNvSpPr/>
          <p:nvPr/>
        </p:nvSpPr>
        <p:spPr>
          <a:xfrm>
            <a:off x="2438307" y="4990546"/>
            <a:ext cx="2362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ОАО «Газ»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DB9FD7-B7B0-4CE4-B15A-F82374DA7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79" y="1838746"/>
            <a:ext cx="5274905" cy="29671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7F17C45-3FF2-42FF-965E-753F62234CC2}"/>
              </a:ext>
            </a:extLst>
          </p:cNvPr>
          <p:cNvSpPr/>
          <p:nvPr/>
        </p:nvSpPr>
        <p:spPr>
          <a:xfrm>
            <a:off x="6936251" y="4990546"/>
            <a:ext cx="4477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Физкультурный досуг «Зимняя олимпиада»</a:t>
            </a:r>
          </a:p>
        </p:txBody>
      </p:sp>
    </p:spTree>
    <p:extLst>
      <p:ext uri="{BB962C8B-B14F-4D97-AF65-F5344CB8AC3E}">
        <p14:creationId xmlns:p14="http://schemas.microsoft.com/office/powerpoint/2010/main" val="3389735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D1CFFF-902F-4E2C-A10C-E2C01FD81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82" y="0"/>
            <a:ext cx="7996336" cy="92716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1B616-0078-4A0D-9E86-98F45AA7B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7861"/>
            <a:ext cx="9319727" cy="45719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проектной деятельности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23F041-CA4C-451D-96AA-A60007501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719" y="1102409"/>
            <a:ext cx="7049384" cy="39652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9112295-226E-4AFC-993D-BC26DB60CC05}"/>
              </a:ext>
            </a:extLst>
          </p:cNvPr>
          <p:cNvSpPr/>
          <p:nvPr/>
        </p:nvSpPr>
        <p:spPr>
          <a:xfrm>
            <a:off x="4057279" y="5242937"/>
            <a:ext cx="4710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 аппликация «Накроем праздничный стол»</a:t>
            </a:r>
          </a:p>
        </p:txBody>
      </p:sp>
    </p:spTree>
    <p:extLst>
      <p:ext uri="{BB962C8B-B14F-4D97-AF65-F5344CB8AC3E}">
        <p14:creationId xmlns:p14="http://schemas.microsoft.com/office/powerpoint/2010/main" val="1073905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99157A-4A09-4A3A-AC9F-A3A05B076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45" y="352528"/>
            <a:ext cx="4515903" cy="10147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DB956F-C54B-43C6-AA49-63065C32C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1394"/>
            <a:ext cx="5257800" cy="65701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94F986-287A-43E4-A659-ADED1F12B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445" y="1446245"/>
            <a:ext cx="5962959" cy="5328230"/>
          </a:xfrm>
        </p:spPr>
        <p:txBody>
          <a:bodyPr>
            <a:normAutofit/>
          </a:bodyPr>
          <a:lstStyle/>
          <a:p>
            <a:pPr marL="0" indent="0">
              <a:spcBef>
                <a:spcPts val="55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информационно-творческий,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практико-ориентированный</a:t>
            </a:r>
          </a:p>
          <a:p>
            <a:pPr marL="0" indent="0">
              <a:spcBef>
                <a:spcPts val="55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проекта: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долгосрочный (сентябрь-май)</a:t>
            </a:r>
          </a:p>
          <a:p>
            <a:pPr marL="0" indent="0">
              <a:spcBef>
                <a:spcPts val="55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</a:p>
          <a:p>
            <a:pPr marL="0" indent="0">
              <a:spcBef>
                <a:spcPts val="55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старшей группы, воспитатели группы, специалисты (музыкальный руководитель, воспитатель по физической культуре), родители воспитанников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3FB18E-A57C-4522-BB88-E8398BDD3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816" y="1620470"/>
            <a:ext cx="5194739" cy="346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04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D1CFFF-902F-4E2C-A10C-E2C01FD81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82" y="0"/>
            <a:ext cx="7996336" cy="92716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1B616-0078-4A0D-9E86-98F45AA7B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7861"/>
            <a:ext cx="9319727" cy="45719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проектной деятельности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993C1E-1913-4EED-80BC-703463ADE9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7" b="4370"/>
          <a:stretch/>
        </p:blipFill>
        <p:spPr>
          <a:xfrm>
            <a:off x="838200" y="1564116"/>
            <a:ext cx="4821065" cy="35160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D73E1D-313D-4D6A-82A8-8470D602B6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671" y="1564116"/>
            <a:ext cx="4589106" cy="34418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80B5F23-86AF-4AD4-8A53-6A2F3245AFAA}"/>
              </a:ext>
            </a:extLst>
          </p:cNvPr>
          <p:cNvSpPr/>
          <p:nvPr/>
        </p:nvSpPr>
        <p:spPr>
          <a:xfrm>
            <a:off x="3734804" y="5293884"/>
            <a:ext cx="5188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кондитерскую фабрику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Сормовская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166161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D1CFFF-902F-4E2C-A10C-E2C01FD81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82" y="0"/>
            <a:ext cx="7996336" cy="92716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1B616-0078-4A0D-9E86-98F45AA7B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7861"/>
            <a:ext cx="9319727" cy="45719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проектной деятельности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9D9C27-5C11-4C2C-89B3-57B43FFD3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668" y="1438372"/>
            <a:ext cx="5276850" cy="3514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8EDAB69-57F6-4667-85FE-8009D0C4F617}"/>
              </a:ext>
            </a:extLst>
          </p:cNvPr>
          <p:cNvSpPr/>
          <p:nvPr/>
        </p:nvSpPr>
        <p:spPr>
          <a:xfrm>
            <a:off x="4671469" y="5234962"/>
            <a:ext cx="2399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Эстафета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Прыгунки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810767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2F81DC-AE94-40B9-9DE4-A780E4DE4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27" y="0"/>
            <a:ext cx="5182049" cy="116443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FD3C01-39E7-4C38-A8B4-6DD39292E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73" y="-80564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46CEB68-96D8-4695-A818-29BAD363DF3E}"/>
              </a:ext>
            </a:extLst>
          </p:cNvPr>
          <p:cNvSpPr/>
          <p:nvPr/>
        </p:nvSpPr>
        <p:spPr>
          <a:xfrm>
            <a:off x="609601" y="1006460"/>
            <a:ext cx="1080383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Воспитание любви и уважения к родному городу является важнейшей составляющей нравственно-патриотического воспитания. Чтобы воспитать патриотов своего города, надо его знать. Основы патриотизма начинают формироваться в дошкольном возрасте. Фундаментом патриотизма по праву рассматривается целенаправленное ознакомление детей с родным краем. Любовь к Отчизне начинается с любви к своей малой родине- месту, где родился человек.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Главный этап формирования у детей любви к Родине – накопление ими социального опыта в своем городе, усвоения принятых в нем норм поведения , взаимоотношения , приобщение к миру его культуры, желание трудиться на ее блага, уважать труд своих земляков, беречь и умножать ее богатства.   </a:t>
            </a:r>
          </a:p>
        </p:txBody>
      </p:sp>
    </p:spTree>
    <p:extLst>
      <p:ext uri="{BB962C8B-B14F-4D97-AF65-F5344CB8AC3E}">
        <p14:creationId xmlns:p14="http://schemas.microsoft.com/office/powerpoint/2010/main" val="1544959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2E9125-31EF-43B1-AE62-42F843A1D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18" y="2118071"/>
            <a:ext cx="2103783" cy="8772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10F072-2B1D-4986-B798-6E35F691B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18" y="150640"/>
            <a:ext cx="1693192" cy="87726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20499-3CF5-46D7-B7A7-2BF1700EB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знаний детей о производствах Нижнего Новгорода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8116A4-D87E-4DC1-A18E-8F6744DEF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2643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дошкольников с производством Нижнего Новгорода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знания детей о значении производства для родного города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уважение к труду, трудовому народу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словарный запас дошкольников и развивать речь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сплочению родителей и детей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9797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AD6EA8-759B-487E-9878-10BBDB9CC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2482"/>
            <a:ext cx="12191999" cy="13968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EAF7D-EA2C-44B2-8CBA-F809ACA37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547" y="81321"/>
            <a:ext cx="11709918" cy="99169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Системная паутина по теме «Сфера человеческой жизни-производство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Нижнего Новгорода»</a:t>
            </a:r>
          </a:p>
        </p:txBody>
      </p:sp>
      <p:sp>
        <p:nvSpPr>
          <p:cNvPr id="6" name="Блок-схема: подготовка 5">
            <a:extLst>
              <a:ext uri="{FF2B5EF4-FFF2-40B4-BE49-F238E27FC236}">
                <a16:creationId xmlns:a16="http://schemas.microsoft.com/office/drawing/2014/main" id="{501D335B-6F0E-400F-AD0E-6BAB2989D340}"/>
              </a:ext>
            </a:extLst>
          </p:cNvPr>
          <p:cNvSpPr/>
          <p:nvPr/>
        </p:nvSpPr>
        <p:spPr>
          <a:xfrm>
            <a:off x="4975329" y="2682551"/>
            <a:ext cx="2752530" cy="746449"/>
          </a:xfrm>
          <a:prstGeom prst="flowChartPreparation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06A2F15-4B28-47ED-B596-B7ED248A5F73}"/>
              </a:ext>
            </a:extLst>
          </p:cNvPr>
          <p:cNvSpPr/>
          <p:nvPr/>
        </p:nvSpPr>
        <p:spPr>
          <a:xfrm>
            <a:off x="156192" y="2916995"/>
            <a:ext cx="2295330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290405A-9F84-48C0-91CB-75744F094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7163" y="1194317"/>
            <a:ext cx="2987910" cy="538839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F375BEC-BBFF-4061-81F3-9A127FDA1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514" y="4621880"/>
            <a:ext cx="2609913" cy="223612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1DC54AC-6AE0-40A2-8847-A3659DC55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789" y="5557412"/>
            <a:ext cx="3123419" cy="1025305"/>
          </a:xfrm>
          <a:prstGeom prst="rect">
            <a:avLst/>
          </a:prstGeom>
        </p:spPr>
      </p:pic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A07F2943-2AC9-4F6F-BCA9-6E5DC3FA8AFE}"/>
              </a:ext>
            </a:extLst>
          </p:cNvPr>
          <p:cNvCxnSpPr>
            <a:cxnSpLocks/>
          </p:cNvCxnSpPr>
          <p:nvPr/>
        </p:nvCxnSpPr>
        <p:spPr>
          <a:xfrm flipH="1" flipV="1">
            <a:off x="4749282" y="2299996"/>
            <a:ext cx="431358" cy="46186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A4E4649-0BC1-43EB-93BE-EA8DC27EE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95413">
            <a:off x="6725525" y="2193564"/>
            <a:ext cx="356983" cy="37448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B2C5058-3C27-4D4A-B52B-A385C984A3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804304">
            <a:off x="6741190" y="3703003"/>
            <a:ext cx="451241" cy="43015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DABCF4D-C981-4A39-BC86-610ACEB6FD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61531">
            <a:off x="4772051" y="3302111"/>
            <a:ext cx="399857" cy="381172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46E76451-18CB-4F2C-89EA-B47C4D9090C4}"/>
              </a:ext>
            </a:extLst>
          </p:cNvPr>
          <p:cNvSpPr/>
          <p:nvPr/>
        </p:nvSpPr>
        <p:spPr>
          <a:xfrm>
            <a:off x="3107496" y="1555553"/>
            <a:ext cx="2146041" cy="651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Машиностроение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87DDB32-B169-4231-BB27-DD00408E29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9" y="1671568"/>
            <a:ext cx="1817270" cy="57360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C10F054-0FAC-4D81-B26E-1FC13F79F3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0861" y="3567498"/>
            <a:ext cx="2182557" cy="68890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37E0BF9-DB67-417D-8602-4909B68893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2411" y="4217620"/>
            <a:ext cx="1746191" cy="55117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D6F9458-D221-4075-BD96-926147291B73}"/>
              </a:ext>
            </a:extLst>
          </p:cNvPr>
          <p:cNvSpPr txBox="1"/>
          <p:nvPr/>
        </p:nvSpPr>
        <p:spPr>
          <a:xfrm>
            <a:off x="6455110" y="1759210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Пищевое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0BC6A4-F879-47C9-A567-BC25F030E694}"/>
              </a:ext>
            </a:extLst>
          </p:cNvPr>
          <p:cNvSpPr txBox="1"/>
          <p:nvPr/>
        </p:nvSpPr>
        <p:spPr>
          <a:xfrm>
            <a:off x="3773015" y="3692464"/>
            <a:ext cx="909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Легкое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513313-7379-4813-BBB9-06E59B7036C5}"/>
              </a:ext>
            </a:extLst>
          </p:cNvPr>
          <p:cNvSpPr txBox="1"/>
          <p:nvPr/>
        </p:nvSpPr>
        <p:spPr>
          <a:xfrm>
            <a:off x="6265506" y="4287229"/>
            <a:ext cx="140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Стекольное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3454D2B-8D4F-4C31-AF07-6EAD679AE1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8237757" y="1321981"/>
            <a:ext cx="822176" cy="123290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EA47536-7DBC-4275-A108-3146944EF3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5074" y="4826831"/>
            <a:ext cx="879348" cy="88796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938D38C-4855-407B-B61F-ACD34A6D8C26}"/>
              </a:ext>
            </a:extLst>
          </p:cNvPr>
          <p:cNvSpPr txBox="1"/>
          <p:nvPr/>
        </p:nvSpPr>
        <p:spPr>
          <a:xfrm>
            <a:off x="9201830" y="1446172"/>
            <a:ext cx="29145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Фабрика мороженного «Колибри»</a:t>
            </a:r>
          </a:p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Хлебозавод</a:t>
            </a:r>
          </a:p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Кондитерская фабрика «Братья Грим»</a:t>
            </a:r>
          </a:p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Нижегородский мукомольный завод</a:t>
            </a:r>
          </a:p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Фабрика сувенирного печенья 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Dolce Vita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Завод вкусных хлебов «Каравай»</a:t>
            </a:r>
          </a:p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Кондитерская фабрика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Сормовская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натуральных газированных напитков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327EAF-2D3F-4953-907A-6C890A88DEB0}"/>
              </a:ext>
            </a:extLst>
          </p:cNvPr>
          <p:cNvSpPr txBox="1"/>
          <p:nvPr/>
        </p:nvSpPr>
        <p:spPr>
          <a:xfrm>
            <a:off x="5698252" y="5870009"/>
            <a:ext cx="3123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Фабрика ёлочных игрушек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0FFD80-9F7F-4810-A693-0137B25D7C91}"/>
              </a:ext>
            </a:extLst>
          </p:cNvPr>
          <p:cNvSpPr txBox="1"/>
          <p:nvPr/>
        </p:nvSpPr>
        <p:spPr>
          <a:xfrm>
            <a:off x="2879573" y="4729184"/>
            <a:ext cx="24259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Чулочно-носочная фабрика</a:t>
            </a:r>
          </a:p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Меховая фабрика «Каляев»</a:t>
            </a:r>
          </a:p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Обувное производство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Мааг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B0C3A1A-F30C-45F7-8AFF-E0A7F34E81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724740">
            <a:off x="3928819" y="4299396"/>
            <a:ext cx="420660" cy="40237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F570969-F32E-4E1E-A6E3-3B66328864BC}"/>
              </a:ext>
            </a:extLst>
          </p:cNvPr>
          <p:cNvSpPr txBox="1"/>
          <p:nvPr/>
        </p:nvSpPr>
        <p:spPr>
          <a:xfrm>
            <a:off x="149639" y="3037193"/>
            <a:ext cx="23758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ОАО «Газ»</a:t>
            </a:r>
          </a:p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Красное Сормово</a:t>
            </a:r>
          </a:p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Нижегородский авиастроительный завод «Сокол»</a:t>
            </a:r>
          </a:p>
          <a:p>
            <a:pPr marL="342900" indent="-342900">
              <a:buAutoNum type="arabicParenR"/>
            </a:pPr>
            <a:endParaRPr lang="ru-RU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F8121E2-67CA-4A15-AC61-CB91F31F35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447" y="2159749"/>
            <a:ext cx="971131" cy="92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52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ECC017-B0B9-43EA-973B-1BDCF9A24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44" y="0"/>
            <a:ext cx="5182049" cy="116443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C81CE-9359-4CEE-850D-F8C84E695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674" y="74315"/>
            <a:ext cx="3929743" cy="1015806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92EA72-FF96-433E-B09E-7094108DD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21" y="1164436"/>
            <a:ext cx="10836176" cy="5468069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этап- Подготовительный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интересов детей, родителей, сотрудников ДОУ для определения цели проекта. Сбор и анализ методической, научно-популярной, детской и художественной литературы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этап- Основной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психолого-педагогической работы по освоению детьми образовательных областей в рамках проекта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этап- Заключительный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Совместный с родителями досуг, презентация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781502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5C6E58-C434-4757-84A3-3B8651892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98" y="-164105"/>
            <a:ext cx="10654004" cy="132556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A86161-B239-42E8-AFE3-CD3D2BC1A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4105"/>
            <a:ext cx="10515600" cy="1241587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Перспективный план воспитательно-образовательной работы по теме проекта «Сфера человеческой жизни-производство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Нижнего Новгорода»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6CC682C5-3CC8-456C-BD9A-478A3A82AB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61984"/>
              </p:ext>
            </p:extLst>
          </p:nvPr>
        </p:nvGraphicFramePr>
        <p:xfrm>
          <a:off x="0" y="1149676"/>
          <a:ext cx="12192000" cy="5708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7967">
                  <a:extLst>
                    <a:ext uri="{9D8B030D-6E8A-4147-A177-3AD203B41FA5}">
                      <a16:colId xmlns:a16="http://schemas.microsoft.com/office/drawing/2014/main" val="1049240046"/>
                    </a:ext>
                  </a:extLst>
                </a:gridCol>
                <a:gridCol w="3004457">
                  <a:extLst>
                    <a:ext uri="{9D8B030D-6E8A-4147-A177-3AD203B41FA5}">
                      <a16:colId xmlns:a16="http://schemas.microsoft.com/office/drawing/2014/main" val="367154813"/>
                    </a:ext>
                  </a:extLst>
                </a:gridCol>
                <a:gridCol w="3396343">
                  <a:extLst>
                    <a:ext uri="{9D8B030D-6E8A-4147-A177-3AD203B41FA5}">
                      <a16:colId xmlns:a16="http://schemas.microsoft.com/office/drawing/2014/main" val="2505069693"/>
                    </a:ext>
                  </a:extLst>
                </a:gridCol>
                <a:gridCol w="3393233">
                  <a:extLst>
                    <a:ext uri="{9D8B030D-6E8A-4147-A177-3AD203B41FA5}">
                      <a16:colId xmlns:a16="http://schemas.microsoft.com/office/drawing/2014/main" val="3932209717"/>
                    </a:ext>
                  </a:extLst>
                </a:gridCol>
              </a:tblGrid>
              <a:tr h="4845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203501"/>
                  </a:ext>
                </a:extLst>
              </a:tr>
              <a:tr h="816391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Познавательное развитие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«Чем богат мой город»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«Путь хлеба к нашему столу, Нижегородский хлебозавод»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«Производство одежды»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979787"/>
                  </a:ext>
                </a:extLst>
              </a:tr>
              <a:tr h="944531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Социально-коммуникативное развитие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«Профессии»</a:t>
                      </a:r>
                    </a:p>
                    <a:p>
                      <a:pPr algn="l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«Правила поведения на хлебозаводе»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Дидактическая игра «Чьи предметы?»</a:t>
                      </a:r>
                    </a:p>
                    <a:p>
                      <a:pPr algn="l"/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419651"/>
                  </a:ext>
                </a:extLst>
              </a:tr>
              <a:tr h="655207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Художественно-эстетическое развитие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 рисование предметов труда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 лепка хлебобулочных изделий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 рисование «Прихватка»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403838"/>
                  </a:ext>
                </a:extLst>
              </a:tr>
              <a:tr h="816391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Речевое развитие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рассказов Василия Сухомлинского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сказки «Легкий хлеб»</a:t>
                      </a: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Белорусская народная сказка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«Какая бывает одежда»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718915"/>
                  </a:ext>
                </a:extLst>
              </a:tr>
              <a:tr h="704499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Физическое развитие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Спортивное развлечение «Мы здоровье сбережем»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Физкультурный досуг «Веселые старты»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Спортивное развлечение «Теремок»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083077"/>
                  </a:ext>
                </a:extLst>
              </a:tr>
              <a:tr h="816391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родителями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Родительское собрание на тему «Важность проектной деятельности в детском саду»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Экскурсия в Нижегородский хлебозавод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Выставка «Золотые руки наших мам»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924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758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5C6E58-C434-4757-84A3-3B8651892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6" y="-81217"/>
            <a:ext cx="10654004" cy="132556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A86161-B239-42E8-AFE3-CD3D2BC1A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Перспективный план воспитательно-образовательной работы по теме проекта «Сфера человеческой жизни-производство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Нижнего Новгорода»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6CC682C5-3CC8-456C-BD9A-478A3A82AB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620431"/>
              </p:ext>
            </p:extLst>
          </p:nvPr>
        </p:nvGraphicFramePr>
        <p:xfrm>
          <a:off x="0" y="1244346"/>
          <a:ext cx="12192000" cy="5656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7967">
                  <a:extLst>
                    <a:ext uri="{9D8B030D-6E8A-4147-A177-3AD203B41FA5}">
                      <a16:colId xmlns:a16="http://schemas.microsoft.com/office/drawing/2014/main" val="1049240046"/>
                    </a:ext>
                  </a:extLst>
                </a:gridCol>
                <a:gridCol w="3004457">
                  <a:extLst>
                    <a:ext uri="{9D8B030D-6E8A-4147-A177-3AD203B41FA5}">
                      <a16:colId xmlns:a16="http://schemas.microsoft.com/office/drawing/2014/main" val="367154813"/>
                    </a:ext>
                  </a:extLst>
                </a:gridCol>
                <a:gridCol w="3396343">
                  <a:extLst>
                    <a:ext uri="{9D8B030D-6E8A-4147-A177-3AD203B41FA5}">
                      <a16:colId xmlns:a16="http://schemas.microsoft.com/office/drawing/2014/main" val="2505069693"/>
                    </a:ext>
                  </a:extLst>
                </a:gridCol>
                <a:gridCol w="3393233">
                  <a:extLst>
                    <a:ext uri="{9D8B030D-6E8A-4147-A177-3AD203B41FA5}">
                      <a16:colId xmlns:a16="http://schemas.microsoft.com/office/drawing/2014/main" val="3932209717"/>
                    </a:ext>
                  </a:extLst>
                </a:gridCol>
              </a:tblGrid>
              <a:tr h="3778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203501"/>
                  </a:ext>
                </a:extLst>
              </a:tr>
              <a:tr h="668271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Познавательное развитие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Экскурсия на фабрику елочных игрушек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«Машиностроение в моем городе»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«Сладкие фабрики Нижнего Новгорода»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979787"/>
                  </a:ext>
                </a:extLst>
              </a:tr>
              <a:tr h="944531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Социально-коммуникативное развитие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 «Как я готовлюсь к Новому году»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«История происхождения автомобиля»</a:t>
                      </a:r>
                    </a:p>
                    <a:p>
                      <a:pPr algn="l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 «Какие машины вы знаете?»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 «Вред и польза сладкого»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419651"/>
                  </a:ext>
                </a:extLst>
              </a:tr>
              <a:tr h="678571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Художественно-эстетическое развитие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 аппликация «Украсим новогоднюю ёлку»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 конструирование автомобиля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 аппликация «Накроем праздничный стол»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403838"/>
                  </a:ext>
                </a:extLst>
              </a:tr>
              <a:tr h="816391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Речевое развитие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Разучивание стихотворения С. Маршак «Что растет на елке?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рассказа Носова «Автомобиль»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Театральная постановка «В гости к пчелкам»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718915"/>
                  </a:ext>
                </a:extLst>
              </a:tr>
              <a:tr h="59716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Физическое развитие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Физкультурный досуг «Зимняя олимпиада»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Эстафета «Зимние забавы»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Эстафета «Быстрые ребята»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083077"/>
                  </a:ext>
                </a:extLst>
              </a:tr>
              <a:tr h="816391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родителями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Выставка «Старинные ёлочные игрушки»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Экскурсия ОАО «Газ»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Чаепитие с Нижегородскими сладостями </a:t>
                      </a: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Экскурсия на 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сормовскую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шоколадную фабрику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924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6105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5C6E58-C434-4757-84A3-3B8651892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6" y="-93306"/>
            <a:ext cx="10654004" cy="132556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A86161-B239-42E8-AFE3-CD3D2BC1A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Перспективный план воспитательно-образовательной работы по теме проекта «Сфера человеческой жизни-производство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Нижнего Новгорода»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6CC682C5-3CC8-456C-BD9A-478A3A82AB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315010"/>
              </p:ext>
            </p:extLst>
          </p:nvPr>
        </p:nvGraphicFramePr>
        <p:xfrm>
          <a:off x="0" y="1325563"/>
          <a:ext cx="12192000" cy="5522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7967">
                  <a:extLst>
                    <a:ext uri="{9D8B030D-6E8A-4147-A177-3AD203B41FA5}">
                      <a16:colId xmlns:a16="http://schemas.microsoft.com/office/drawing/2014/main" val="1049240046"/>
                    </a:ext>
                  </a:extLst>
                </a:gridCol>
                <a:gridCol w="3004457">
                  <a:extLst>
                    <a:ext uri="{9D8B030D-6E8A-4147-A177-3AD203B41FA5}">
                      <a16:colId xmlns:a16="http://schemas.microsoft.com/office/drawing/2014/main" val="367154813"/>
                    </a:ext>
                  </a:extLst>
                </a:gridCol>
                <a:gridCol w="3396343">
                  <a:extLst>
                    <a:ext uri="{9D8B030D-6E8A-4147-A177-3AD203B41FA5}">
                      <a16:colId xmlns:a16="http://schemas.microsoft.com/office/drawing/2014/main" val="2505069693"/>
                    </a:ext>
                  </a:extLst>
                </a:gridCol>
                <a:gridCol w="3393233">
                  <a:extLst>
                    <a:ext uri="{9D8B030D-6E8A-4147-A177-3AD203B41FA5}">
                      <a16:colId xmlns:a16="http://schemas.microsoft.com/office/drawing/2014/main" val="3932209717"/>
                    </a:ext>
                  </a:extLst>
                </a:gridCol>
              </a:tblGrid>
              <a:tr h="3778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203501"/>
                  </a:ext>
                </a:extLst>
              </a:tr>
              <a:tr h="816391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Познавательное развитие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«Кто работает на заводе»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«Нижегородский авиастроительный завод «Сокол»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«Производства Нижнего Новгорода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979787"/>
                  </a:ext>
                </a:extLst>
              </a:tr>
              <a:tr h="909196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Социально-коммуникативное развитие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 «Труд взрослых»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«История происхождения самолетов»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 «Где я был»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419651"/>
                  </a:ext>
                </a:extLst>
              </a:tr>
              <a:tr h="944531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Художественно-эстетическое развитие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 рисование «Шоколадная фабрика: какой я ее представляю?»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 оригами «Самолет»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Рассматривание предметов производства фабрик и заводов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403838"/>
                  </a:ext>
                </a:extLst>
              </a:tr>
              <a:tr h="284319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Речевое развитие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рассказов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Н.Носова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«Сказка маленьком самолетике»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Пентегов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Викторина «Фабрики и заводы Нижнего Новгорода»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718915"/>
                  </a:ext>
                </a:extLst>
              </a:tr>
              <a:tr h="816391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Физическое развитие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Эстафета «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Прыгунки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Подвижные игры «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Ловишки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лентами», «Волк во рву», «Мы веселые ребята»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Подвижные игры «Горелки», «Быстро возьми», «Чье звено скорее соберется?»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083077"/>
                  </a:ext>
                </a:extLst>
              </a:tr>
              <a:tr h="816391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родителями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Экскурсия на фабрику мороженного «Колибри»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Анкетирование «Какие фабрики и заводы посетил ваш ребенок»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«Итоги Проекта»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924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055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1584</TotalTime>
  <Words>872</Words>
  <Application>Microsoft Office PowerPoint</Application>
  <PresentationFormat>Широкоэкранный</PresentationFormat>
  <Paragraphs>173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Проект   «Сфера человеческой жизни-производство  Нижнего Новгорода»</vt:lpstr>
      <vt:lpstr>Паспорт проекта</vt:lpstr>
      <vt:lpstr>Актуальность</vt:lpstr>
      <vt:lpstr>Цель:  расширение знаний детей о производствах Нижнего Новгорода</vt:lpstr>
      <vt:lpstr>Системная паутина по теме «Сфера человеческой жизни-производство  Нижнего Новгорода»</vt:lpstr>
      <vt:lpstr>Этапы проекта</vt:lpstr>
      <vt:lpstr>Перспективный план воспитательно-образовательной работы по теме проекта «Сфера человеческой жизни-производство  Нижнего Новгорода»</vt:lpstr>
      <vt:lpstr>Перспективный план воспитательно-образовательной работы по теме проекта «Сфера человеческой жизни-производство  Нижнего Новгорода»</vt:lpstr>
      <vt:lpstr>Перспективный план воспитательно-образовательной работы по теме проекта «Сфера человеческой жизни-производство  Нижнего Новгорода»</vt:lpstr>
      <vt:lpstr>Ожидаемый результат</vt:lpstr>
      <vt:lpstr>Продукт проектной деятельности</vt:lpstr>
      <vt:lpstr>Продукт проектной деятельности</vt:lpstr>
      <vt:lpstr>Продукт проектной деятельности</vt:lpstr>
      <vt:lpstr>Продукт проектной деятельности</vt:lpstr>
      <vt:lpstr>Продукт проектной деятельности</vt:lpstr>
      <vt:lpstr>Продукт проектной деятельности</vt:lpstr>
      <vt:lpstr>Продукт проектной деятельности</vt:lpstr>
      <vt:lpstr>Продукт проектной деятельности</vt:lpstr>
      <vt:lpstr>Продукт проектной деятельности</vt:lpstr>
      <vt:lpstr>Продукт проектной деятельности</vt:lpstr>
      <vt:lpstr>Продукт проектной деятельности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«Сфера человеческой жизни-промышленность  Нижнего Новгорода»</dc:title>
  <dc:creator>Елена Давыдова</dc:creator>
  <cp:lastModifiedBy>Елена Давыдова</cp:lastModifiedBy>
  <cp:revision>51</cp:revision>
  <dcterms:created xsi:type="dcterms:W3CDTF">2019-03-30T11:29:34Z</dcterms:created>
  <dcterms:modified xsi:type="dcterms:W3CDTF">2019-03-31T14:12:11Z</dcterms:modified>
</cp:coreProperties>
</file>