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style1.xml" ContentType="application/vnd.ms-office.chartstyle+xml"/>
  <Override PartName="/ppt/charts/colors1.xml" ContentType="application/vnd.ms-office.chartcolorstyle+xml"/>
  <Override PartName="/ppt/charts/style2.xml" ContentType="application/vnd.ms-office.chartstyle+xml"/>
  <Override PartName="/ppt/charts/colors2.xml" ContentType="application/vnd.ms-office.chartcolorstyle+xml"/>
  <Override PartName="/ppt/charts/style3.xml" ContentType="application/vnd.ms-office.chartstyle+xml"/>
  <Override PartName="/ppt/charts/colors3.xml" ContentType="application/vnd.ms-office.chartcolorstyle+xml"/>
  <Override PartName="/ppt/charts/style4.xml" ContentType="application/vnd.ms-office.chartstyle+xml"/>
  <Override PartName="/ppt/charts/colors4.xml" ContentType="application/vnd.ms-office.chartcolorstyle+xml"/>
  <Override PartName="/ppt/charts/style5.xml" ContentType="application/vnd.ms-office.chartstyle+xml"/>
  <Override PartName="/ppt/charts/colors5.xml" ContentType="application/vnd.ms-office.chartcolorstyle+xml"/>
  <Override PartName="/ppt/charts/style6.xml" ContentType="application/vnd.ms-office.chartstyle+xml"/>
  <Override PartName="/ppt/charts/colors6.xml" ContentType="application/vnd.ms-office.chartcolorstyle+xml"/>
  <Override PartName="/ppt/charts/style7.xml" ContentType="application/vnd.ms-office.chartstyle+xml"/>
  <Override PartName="/ppt/charts/colors7.xml" ContentType="application/vnd.ms-office.chartcolorstyle+xml"/>
  <Override PartName="/ppt/charts/style8.xml" ContentType="application/vnd.ms-office.chartstyle+xml"/>
  <Override PartName="/ppt/charts/colors8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3" r:id="rId2"/>
    <p:sldId id="274" r:id="rId3"/>
    <p:sldId id="275" r:id="rId4"/>
    <p:sldId id="277" r:id="rId5"/>
    <p:sldId id="287" r:id="rId6"/>
    <p:sldId id="286" r:id="rId7"/>
    <p:sldId id="278" r:id="rId8"/>
    <p:sldId id="279" r:id="rId9"/>
    <p:sldId id="280" r:id="rId10"/>
    <p:sldId id="281" r:id="rId11"/>
    <p:sldId id="257" r:id="rId12"/>
    <p:sldId id="284" r:id="rId13"/>
    <p:sldId id="288" r:id="rId14"/>
    <p:sldId id="265" r:id="rId15"/>
    <p:sldId id="289" r:id="rId16"/>
    <p:sldId id="266" r:id="rId17"/>
    <p:sldId id="268" r:id="rId18"/>
    <p:sldId id="285" r:id="rId19"/>
    <p:sldId id="290" r:id="rId20"/>
    <p:sldId id="291" r:id="rId2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64" d="100"/>
          <a:sy n="64" d="100"/>
        </p:scale>
        <p:origin x="-48" y="-2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4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Style" Target="style4.xml"/><Relationship Id="rId2" Type="http://schemas.microsoft.com/office/2011/relationships/chartColorStyle" Target="colors4.xml"/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3" Type="http://schemas.microsoft.com/office/2011/relationships/chartStyle" Target="style5.xml"/><Relationship Id="rId2" Type="http://schemas.microsoft.com/office/2011/relationships/chartColorStyle" Target="colors5.xml"/><Relationship Id="rId1" Type="http://schemas.openxmlformats.org/officeDocument/2006/relationships/package" Target="../embeddings/_____Microsoft_Excel5.xlsx"/></Relationships>
</file>

<file path=ppt/charts/_rels/chart6.xml.rels><?xml version="1.0" encoding="UTF-8" standalone="yes"?>
<Relationships xmlns="http://schemas.openxmlformats.org/package/2006/relationships"><Relationship Id="rId3" Type="http://schemas.microsoft.com/office/2011/relationships/chartStyle" Target="style6.xml"/><Relationship Id="rId2" Type="http://schemas.microsoft.com/office/2011/relationships/chartColorStyle" Target="colors6.xml"/><Relationship Id="rId1" Type="http://schemas.openxmlformats.org/officeDocument/2006/relationships/package" Target="../embeddings/_____Microsoft_Excel6.xlsx"/></Relationships>
</file>

<file path=ppt/charts/_rels/chart7.xml.rels><?xml version="1.0" encoding="UTF-8" standalone="yes"?>
<Relationships xmlns="http://schemas.openxmlformats.org/package/2006/relationships"><Relationship Id="rId3" Type="http://schemas.microsoft.com/office/2011/relationships/chartStyle" Target="style7.xml"/><Relationship Id="rId2" Type="http://schemas.microsoft.com/office/2011/relationships/chartColorStyle" Target="colors7.xml"/><Relationship Id="rId1" Type="http://schemas.openxmlformats.org/officeDocument/2006/relationships/package" Target="../embeddings/_____Microsoft_Excel7.xlsx"/></Relationships>
</file>

<file path=ppt/charts/_rels/chart8.xml.rels><?xml version="1.0" encoding="UTF-8" standalone="yes"?>
<Relationships xmlns="http://schemas.openxmlformats.org/package/2006/relationships"><Relationship Id="rId3" Type="http://schemas.microsoft.com/office/2011/relationships/chartStyle" Target="style8.xml"/><Relationship Id="rId2" Type="http://schemas.microsoft.com/office/2011/relationships/chartColorStyle" Target="colors8.xml"/><Relationship Id="rId1" Type="http://schemas.openxmlformats.org/officeDocument/2006/relationships/package" Target="../embeddings/_____Microsoft_Excel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b="1" dirty="0"/>
              <a:t>Образование</a:t>
            </a:r>
            <a:r>
              <a:rPr lang="ru-RU" b="1" baseline="0" dirty="0"/>
              <a:t> родителей (мама)</a:t>
            </a:r>
            <a:endParaRPr lang="ru-RU" b="1" dirty="0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Среднее</c:v>
                </c:pt>
              </c:strCache>
            </c:strRef>
          </c:tx>
          <c:spPr>
            <a:solidFill>
              <a:schemeClr val="accent2">
                <a:tint val="6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9 классы</c:v>
                </c:pt>
                <c:pt idx="1">
                  <c:v>10 классы</c:v>
                </c:pt>
                <c:pt idx="2">
                  <c:v>11 классы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6</c:v>
                </c:pt>
                <c:pt idx="1">
                  <c:v>7</c:v>
                </c:pt>
                <c:pt idx="2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0E1-4864-BB1B-4A696D32DC6D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Среднее специальное (ПТУ, техникум)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9 классы</c:v>
                </c:pt>
                <c:pt idx="1">
                  <c:v>10 классы</c:v>
                </c:pt>
                <c:pt idx="2">
                  <c:v>11 классы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5</c:v>
                </c:pt>
                <c:pt idx="1">
                  <c:v>11</c:v>
                </c:pt>
                <c:pt idx="2">
                  <c:v>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60E1-4864-BB1B-4A696D32DC6D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Высшее</c:v>
                </c:pt>
              </c:strCache>
            </c:strRef>
          </c:tx>
          <c:spPr>
            <a:solidFill>
              <a:schemeClr val="accent2">
                <a:shade val="6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9 классы</c:v>
                </c:pt>
                <c:pt idx="1">
                  <c:v>10 классы</c:v>
                </c:pt>
                <c:pt idx="2">
                  <c:v>11 классы</c:v>
                </c:pt>
              </c:strCache>
            </c:strRef>
          </c:cat>
          <c:val>
            <c:numRef>
              <c:f>Лист1!$D$2:$D$4</c:f>
              <c:numCache>
                <c:formatCode>General</c:formatCode>
                <c:ptCount val="3"/>
                <c:pt idx="0">
                  <c:v>15</c:v>
                </c:pt>
                <c:pt idx="1">
                  <c:v>7</c:v>
                </c:pt>
                <c:pt idx="2">
                  <c:v>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60E1-4864-BB1B-4A696D32DC6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2776576"/>
        <c:axId val="32778112"/>
      </c:barChart>
      <c:catAx>
        <c:axId val="327765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2778112"/>
        <c:crosses val="autoZero"/>
        <c:auto val="1"/>
        <c:lblAlgn val="ctr"/>
        <c:lblOffset val="100"/>
        <c:noMultiLvlLbl val="0"/>
      </c:catAx>
      <c:valAx>
        <c:axId val="3277811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327765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/>
              <a:t>Образование</a:t>
            </a:r>
            <a:r>
              <a:rPr lang="ru-RU" baseline="0" dirty="0"/>
              <a:t> родителей (папа)</a:t>
            </a:r>
            <a:endParaRPr lang="ru-RU" dirty="0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Среднее</c:v>
                </c:pt>
              </c:strCache>
            </c:strRef>
          </c:tx>
          <c:spPr>
            <a:solidFill>
              <a:schemeClr val="accent2">
                <a:tint val="6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9 классы</c:v>
                </c:pt>
                <c:pt idx="1">
                  <c:v>10 классы</c:v>
                </c:pt>
                <c:pt idx="2">
                  <c:v>11 классы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10</c:v>
                </c:pt>
                <c:pt idx="1">
                  <c:v>9</c:v>
                </c:pt>
                <c:pt idx="2">
                  <c:v>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99C-4B6D-8E02-2241F033779B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Среднее специальное (ПТУ, техникум)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9 классы</c:v>
                </c:pt>
                <c:pt idx="1">
                  <c:v>10 классы</c:v>
                </c:pt>
                <c:pt idx="2">
                  <c:v>11 классы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11</c:v>
                </c:pt>
                <c:pt idx="1">
                  <c:v>10</c:v>
                </c:pt>
                <c:pt idx="2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F99C-4B6D-8E02-2241F033779B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Высшее</c:v>
                </c:pt>
              </c:strCache>
            </c:strRef>
          </c:tx>
          <c:spPr>
            <a:solidFill>
              <a:schemeClr val="accent2">
                <a:shade val="6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9 классы</c:v>
                </c:pt>
                <c:pt idx="1">
                  <c:v>10 классы</c:v>
                </c:pt>
                <c:pt idx="2">
                  <c:v>11 классы</c:v>
                </c:pt>
              </c:strCache>
            </c:strRef>
          </c:cat>
          <c:val>
            <c:numRef>
              <c:f>Лист1!$D$2:$D$4</c:f>
              <c:numCache>
                <c:formatCode>General</c:formatCode>
                <c:ptCount val="3"/>
                <c:pt idx="0">
                  <c:v>5</c:v>
                </c:pt>
                <c:pt idx="1">
                  <c:v>6</c:v>
                </c:pt>
                <c:pt idx="2">
                  <c:v>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F99C-4B6D-8E02-2241F033779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3173504"/>
        <c:axId val="33175040"/>
      </c:barChart>
      <c:catAx>
        <c:axId val="331735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3175040"/>
        <c:crosses val="autoZero"/>
        <c:auto val="1"/>
        <c:lblAlgn val="ctr"/>
        <c:lblOffset val="100"/>
        <c:noMultiLvlLbl val="0"/>
      </c:catAx>
      <c:valAx>
        <c:axId val="33175040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331735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400" dirty="0"/>
              <a:t>Записаны</a:t>
            </a:r>
            <a:r>
              <a:rPr lang="ru-RU" sz="1400" baseline="0" dirty="0"/>
              <a:t> ли вы в школьную библиотеку? </a:t>
            </a:r>
            <a:endParaRPr lang="ru-RU" sz="1400" dirty="0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да</c:v>
                </c:pt>
              </c:strCache>
            </c:strRef>
          </c:tx>
          <c:spPr>
            <a:solidFill>
              <a:schemeClr val="accent2">
                <a:tint val="77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9 классы</c:v>
                </c:pt>
                <c:pt idx="1">
                  <c:v>10 классы</c:v>
                </c:pt>
                <c:pt idx="2">
                  <c:v>11 классы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26</c:v>
                </c:pt>
                <c:pt idx="1">
                  <c:v>25</c:v>
                </c:pt>
                <c:pt idx="2">
                  <c:v>11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D9C-4EFE-AB91-53AA591E6646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нет</c:v>
                </c:pt>
              </c:strCache>
            </c:strRef>
          </c:tx>
          <c:spPr>
            <a:solidFill>
              <a:schemeClr val="accent2">
                <a:shade val="76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9 классы</c:v>
                </c:pt>
                <c:pt idx="1">
                  <c:v>10 классы</c:v>
                </c:pt>
                <c:pt idx="2">
                  <c:v>11 классы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DD9C-4EFE-AB91-53AA591E664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3007872"/>
        <c:axId val="33021952"/>
      </c:barChart>
      <c:catAx>
        <c:axId val="330078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3021952"/>
        <c:crosses val="autoZero"/>
        <c:auto val="1"/>
        <c:lblAlgn val="ctr"/>
        <c:lblOffset val="100"/>
        <c:noMultiLvlLbl val="0"/>
      </c:catAx>
      <c:valAx>
        <c:axId val="3302195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330078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400" baseline="0" dirty="0"/>
              <a:t>Часто ли посещаете ее? </a:t>
            </a:r>
            <a:endParaRPr lang="ru-RU" sz="1400" dirty="0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да</c:v>
                </c:pt>
              </c:strCache>
            </c:strRef>
          </c:tx>
          <c:spPr>
            <a:solidFill>
              <a:schemeClr val="accent2">
                <a:tint val="77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9 классы</c:v>
                </c:pt>
                <c:pt idx="1">
                  <c:v>10 классы</c:v>
                </c:pt>
                <c:pt idx="2">
                  <c:v>11 классы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5</c:v>
                </c:pt>
                <c:pt idx="1">
                  <c:v>22</c:v>
                </c:pt>
                <c:pt idx="2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B45-4738-B920-623840762377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нет</c:v>
                </c:pt>
              </c:strCache>
            </c:strRef>
          </c:tx>
          <c:spPr>
            <a:solidFill>
              <a:schemeClr val="accent2">
                <a:shade val="76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9 классы</c:v>
                </c:pt>
                <c:pt idx="1">
                  <c:v>10 классы</c:v>
                </c:pt>
                <c:pt idx="2">
                  <c:v>11 классы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21</c:v>
                </c:pt>
                <c:pt idx="1">
                  <c:v>3</c:v>
                </c:pt>
                <c:pt idx="2">
                  <c:v>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CB45-4738-B920-62384076237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3106560"/>
        <c:axId val="33108352"/>
      </c:barChart>
      <c:catAx>
        <c:axId val="331065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3108352"/>
        <c:crosses val="autoZero"/>
        <c:auto val="1"/>
        <c:lblAlgn val="ctr"/>
        <c:lblOffset val="100"/>
        <c:noMultiLvlLbl val="0"/>
      </c:catAx>
      <c:valAx>
        <c:axId val="3310835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331065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400" dirty="0"/>
              <a:t>Берете</a:t>
            </a:r>
            <a:r>
              <a:rPr lang="ru-RU" sz="1400" baseline="0" dirty="0"/>
              <a:t> ли вы в школьной библиотеки книги, кроме учебников?</a:t>
            </a:r>
            <a:endParaRPr lang="ru-RU" sz="1400" dirty="0"/>
          </a:p>
        </c:rich>
      </c:tx>
      <c:layout>
        <c:manualLayout>
          <c:xMode val="edge"/>
          <c:yMode val="edge"/>
          <c:x val="0.11045089370193879"/>
          <c:y val="8.1565144066938572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да</c:v>
                </c:pt>
              </c:strCache>
            </c:strRef>
          </c:tx>
          <c:spPr>
            <a:solidFill>
              <a:schemeClr val="accent2">
                <a:tint val="77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9 классы</c:v>
                </c:pt>
                <c:pt idx="1">
                  <c:v>10 классы</c:v>
                </c:pt>
                <c:pt idx="2">
                  <c:v>11 классы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4</c:v>
                </c:pt>
                <c:pt idx="1">
                  <c:v>4</c:v>
                </c:pt>
                <c:pt idx="2">
                  <c:v>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CC8-42F4-9DE3-EF57860484D0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нет</c:v>
                </c:pt>
              </c:strCache>
            </c:strRef>
          </c:tx>
          <c:spPr>
            <a:solidFill>
              <a:schemeClr val="accent2">
                <a:shade val="76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9 классы</c:v>
                </c:pt>
                <c:pt idx="1">
                  <c:v>10 классы</c:v>
                </c:pt>
                <c:pt idx="2">
                  <c:v>11 классы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22</c:v>
                </c:pt>
                <c:pt idx="1">
                  <c:v>21</c:v>
                </c:pt>
                <c:pt idx="2">
                  <c:v>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3CC8-42F4-9DE3-EF57860484D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3528832"/>
        <c:axId val="33538816"/>
      </c:barChart>
      <c:catAx>
        <c:axId val="335288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3538816"/>
        <c:crosses val="autoZero"/>
        <c:auto val="1"/>
        <c:lblAlgn val="ctr"/>
        <c:lblOffset val="100"/>
        <c:noMultiLvlLbl val="0"/>
      </c:catAx>
      <c:valAx>
        <c:axId val="3353881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335288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/>
              <a:t>Какой</a:t>
            </a:r>
            <a:r>
              <a:rPr lang="ru-RU" baseline="0" dirty="0"/>
              <a:t> литературе вы отдаете наибольшее предпочтение?</a:t>
            </a:r>
            <a:endParaRPr lang="ru-RU" dirty="0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Русской дореволюционной</c:v>
                </c:pt>
              </c:strCache>
            </c:strRef>
          </c:tx>
          <c:spPr>
            <a:solidFill>
              <a:schemeClr val="accent2">
                <a:tint val="48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9 классы</c:v>
                </c:pt>
                <c:pt idx="1">
                  <c:v>10 классы</c:v>
                </c:pt>
                <c:pt idx="2">
                  <c:v>11 классы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5</c:v>
                </c:pt>
                <c:pt idx="1">
                  <c:v>5</c:v>
                </c:pt>
                <c:pt idx="2">
                  <c:v>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509-4FE8-A71E-6FF495CD73E6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Западной классической</c:v>
                </c:pt>
              </c:strCache>
            </c:strRef>
          </c:tx>
          <c:spPr>
            <a:solidFill>
              <a:schemeClr val="accent2">
                <a:tint val="6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9 классы</c:v>
                </c:pt>
                <c:pt idx="1">
                  <c:v>10 классы</c:v>
                </c:pt>
                <c:pt idx="2">
                  <c:v>11 классы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2</c:v>
                </c:pt>
                <c:pt idx="1">
                  <c:v>3</c:v>
                </c:pt>
                <c:pt idx="2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2509-4FE8-A71E-6FF495CD73E6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Восточной классической</c:v>
                </c:pt>
              </c:strCache>
            </c:strRef>
          </c:tx>
          <c:spPr>
            <a:solidFill>
              <a:schemeClr val="accent2">
                <a:tint val="83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9 классы</c:v>
                </c:pt>
                <c:pt idx="1">
                  <c:v>10 классы</c:v>
                </c:pt>
                <c:pt idx="2">
                  <c:v>11 классы</c:v>
                </c:pt>
              </c:strCache>
            </c:strRef>
          </c:cat>
          <c:val>
            <c:numRef>
              <c:f>Лист1!$D$2:$D$4</c:f>
              <c:numCache>
                <c:formatCode>General</c:formatCode>
                <c:ptCount val="3"/>
                <c:pt idx="0">
                  <c:v>1</c:v>
                </c:pt>
                <c:pt idx="1">
                  <c:v>1</c:v>
                </c:pt>
                <c:pt idx="2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2509-4FE8-A71E-6FF495CD73E6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Советской литературе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9 классы</c:v>
                </c:pt>
                <c:pt idx="1">
                  <c:v>10 классы</c:v>
                </c:pt>
                <c:pt idx="2">
                  <c:v>11 классы</c:v>
                </c:pt>
              </c:strCache>
            </c:strRef>
          </c:cat>
          <c:val>
            <c:numRef>
              <c:f>Лист1!$E$2:$E$4</c:f>
              <c:numCache>
                <c:formatCode>General</c:formatCode>
                <c:ptCount val="3"/>
                <c:pt idx="0">
                  <c:v>4</c:v>
                </c:pt>
                <c:pt idx="1">
                  <c:v>2</c:v>
                </c:pt>
                <c:pt idx="2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2509-4FE8-A71E-6FF495CD73E6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Современной российской литературе</c:v>
                </c:pt>
              </c:strCache>
            </c:strRef>
          </c:tx>
          <c:spPr>
            <a:solidFill>
              <a:schemeClr val="accent2">
                <a:shade val="82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9 классы</c:v>
                </c:pt>
                <c:pt idx="1">
                  <c:v>10 классы</c:v>
                </c:pt>
                <c:pt idx="2">
                  <c:v>11 классы</c:v>
                </c:pt>
              </c:strCache>
            </c:strRef>
          </c:cat>
          <c:val>
            <c:numRef>
              <c:f>Лист1!$F$2:$F$4</c:f>
              <c:numCache>
                <c:formatCode>General</c:formatCode>
                <c:ptCount val="3"/>
                <c:pt idx="0">
                  <c:v>10</c:v>
                </c:pt>
                <c:pt idx="1">
                  <c:v>5</c:v>
                </c:pt>
                <c:pt idx="2">
                  <c:v>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2509-4FE8-A71E-6FF495CD73E6}"/>
            </c:ext>
          </c:extLst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Западной литературе XX века</c:v>
                </c:pt>
              </c:strCache>
            </c:strRef>
          </c:tx>
          <c:spPr>
            <a:solidFill>
              <a:schemeClr val="accent2">
                <a:shade val="6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9 классы</c:v>
                </c:pt>
                <c:pt idx="1">
                  <c:v>10 классы</c:v>
                </c:pt>
                <c:pt idx="2">
                  <c:v>11 классы</c:v>
                </c:pt>
              </c:strCache>
            </c:strRef>
          </c:cat>
          <c:val>
            <c:numRef>
              <c:f>Лист1!$G$2:$G$4</c:f>
              <c:numCache>
                <c:formatCode>General</c:formatCode>
                <c:ptCount val="3"/>
                <c:pt idx="0">
                  <c:v>3</c:v>
                </c:pt>
                <c:pt idx="1">
                  <c:v>6</c:v>
                </c:pt>
                <c:pt idx="2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2509-4FE8-A71E-6FF495CD73E6}"/>
            </c:ext>
          </c:extLst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Восточной литературе XX века</c:v>
                </c:pt>
              </c:strCache>
            </c:strRef>
          </c:tx>
          <c:spPr>
            <a:solidFill>
              <a:schemeClr val="accent2">
                <a:shade val="47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9 классы</c:v>
                </c:pt>
                <c:pt idx="1">
                  <c:v>10 классы</c:v>
                </c:pt>
                <c:pt idx="2">
                  <c:v>11 классы</c:v>
                </c:pt>
              </c:strCache>
            </c:strRef>
          </c:cat>
          <c:val>
            <c:numRef>
              <c:f>Лист1!$H$2:$H$4</c:f>
              <c:numCache>
                <c:formatCode>General</c:formatCode>
                <c:ptCount val="3"/>
                <c:pt idx="0">
                  <c:v>1</c:v>
                </c:pt>
                <c:pt idx="1">
                  <c:v>3</c:v>
                </c:pt>
                <c:pt idx="2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2509-4FE8-A71E-6FF495CD73E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15574656"/>
        <c:axId val="115576192"/>
      </c:barChart>
      <c:catAx>
        <c:axId val="1155746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5576192"/>
        <c:crosses val="autoZero"/>
        <c:auto val="1"/>
        <c:lblAlgn val="ctr"/>
        <c:lblOffset val="100"/>
        <c:noMultiLvlLbl val="0"/>
      </c:catAx>
      <c:valAx>
        <c:axId val="11557619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155746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3938824954572986E-2"/>
          <c:y val="0.56405223454503106"/>
          <c:w val="0.95824280117159266"/>
          <c:h val="0.3196520242739129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/>
              <a:t>Художественную</a:t>
            </a:r>
            <a:r>
              <a:rPr lang="ru-RU" baseline="0" dirty="0"/>
              <a:t> литературу какого жанра вы предпочитаете?</a:t>
            </a:r>
            <a:endParaRPr lang="ru-RU" dirty="0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Детективы</c:v>
                </c:pt>
              </c:strCache>
            </c:strRef>
          </c:tx>
          <c:spPr>
            <a:solidFill>
              <a:schemeClr val="accent2">
                <a:tint val="54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9 классы</c:v>
                </c:pt>
                <c:pt idx="1">
                  <c:v>10 классы</c:v>
                </c:pt>
                <c:pt idx="2">
                  <c:v>11 классы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6</c:v>
                </c:pt>
                <c:pt idx="1">
                  <c:v>2</c:v>
                </c:pt>
                <c:pt idx="2">
                  <c:v>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866-4B6F-94D6-A83F84BE8EE4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Фантастика</c:v>
                </c:pt>
              </c:strCache>
            </c:strRef>
          </c:tx>
          <c:spPr>
            <a:solidFill>
              <a:schemeClr val="accent2">
                <a:tint val="77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9 классы</c:v>
                </c:pt>
                <c:pt idx="1">
                  <c:v>10 классы</c:v>
                </c:pt>
                <c:pt idx="2">
                  <c:v>11 классы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8</c:v>
                </c:pt>
                <c:pt idx="1">
                  <c:v>13</c:v>
                </c:pt>
                <c:pt idx="2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5866-4B6F-94D6-A83F84BE8EE4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Ужасы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9 классы</c:v>
                </c:pt>
                <c:pt idx="1">
                  <c:v>10 классы</c:v>
                </c:pt>
                <c:pt idx="2">
                  <c:v>11 классы</c:v>
                </c:pt>
              </c:strCache>
            </c:strRef>
          </c:cat>
          <c:val>
            <c:numRef>
              <c:f>Лист1!$D$2:$D$4</c:f>
              <c:numCache>
                <c:formatCode>General</c:formatCode>
                <c:ptCount val="3"/>
                <c:pt idx="0">
                  <c:v>4</c:v>
                </c:pt>
                <c:pt idx="1">
                  <c:v>2</c:v>
                </c:pt>
                <c:pt idx="2">
                  <c:v>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5866-4B6F-94D6-A83F84BE8EE4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Драма</c:v>
                </c:pt>
              </c:strCache>
            </c:strRef>
          </c:tx>
          <c:spPr>
            <a:solidFill>
              <a:schemeClr val="accent2">
                <a:shade val="76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9 классы</c:v>
                </c:pt>
                <c:pt idx="1">
                  <c:v>10 классы</c:v>
                </c:pt>
                <c:pt idx="2">
                  <c:v>11 классы</c:v>
                </c:pt>
              </c:strCache>
            </c:strRef>
          </c:cat>
          <c:val>
            <c:numRef>
              <c:f>Лист1!$E$2:$E$4</c:f>
              <c:numCache>
                <c:formatCode>General</c:formatCode>
                <c:ptCount val="3"/>
                <c:pt idx="0">
                  <c:v>3</c:v>
                </c:pt>
                <c:pt idx="1">
                  <c:v>5</c:v>
                </c:pt>
                <c:pt idx="2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5866-4B6F-94D6-A83F84BE8EE4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Классика</c:v>
                </c:pt>
              </c:strCache>
            </c:strRef>
          </c:tx>
          <c:spPr>
            <a:solidFill>
              <a:schemeClr val="accent2">
                <a:shade val="53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9 классы</c:v>
                </c:pt>
                <c:pt idx="1">
                  <c:v>10 классы</c:v>
                </c:pt>
                <c:pt idx="2">
                  <c:v>11 классы</c:v>
                </c:pt>
              </c:strCache>
            </c:strRef>
          </c:cat>
          <c:val>
            <c:numRef>
              <c:f>Лист1!$F$2:$F$4</c:f>
              <c:numCache>
                <c:formatCode>General</c:formatCode>
                <c:ptCount val="3"/>
                <c:pt idx="0">
                  <c:v>5</c:v>
                </c:pt>
                <c:pt idx="1">
                  <c:v>3</c:v>
                </c:pt>
                <c:pt idx="2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5866-4B6F-94D6-A83F84BE8EE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19122560"/>
        <c:axId val="119214848"/>
      </c:barChart>
      <c:catAx>
        <c:axId val="1191225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9214848"/>
        <c:crosses val="autoZero"/>
        <c:auto val="1"/>
        <c:lblAlgn val="ctr"/>
        <c:lblOffset val="100"/>
        <c:noMultiLvlLbl val="0"/>
      </c:catAx>
      <c:valAx>
        <c:axId val="11921484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191225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baseline="0" dirty="0"/>
              <a:t>Покупаете ли вы книги самостоятельно? </a:t>
            </a:r>
            <a:endParaRPr lang="ru-RU" dirty="0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3.7232116700279573E-2"/>
          <c:y val="0.19343874105563016"/>
          <c:w val="0.94149238804241786"/>
          <c:h val="0.5990195189635337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да</c:v>
                </c:pt>
              </c:strCache>
            </c:strRef>
          </c:tx>
          <c:spPr>
            <a:solidFill>
              <a:schemeClr val="accent2">
                <a:tint val="77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9 классы</c:v>
                </c:pt>
                <c:pt idx="1">
                  <c:v>10 классы</c:v>
                </c:pt>
                <c:pt idx="2">
                  <c:v>11 классы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3</c:v>
                </c:pt>
                <c:pt idx="1">
                  <c:v>3</c:v>
                </c:pt>
                <c:pt idx="2">
                  <c:v>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75A-47F0-A321-4630E5265EB1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нет</c:v>
                </c:pt>
              </c:strCache>
            </c:strRef>
          </c:tx>
          <c:spPr>
            <a:solidFill>
              <a:schemeClr val="accent2">
                <a:shade val="76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9 классы</c:v>
                </c:pt>
                <c:pt idx="1">
                  <c:v>10 классы</c:v>
                </c:pt>
                <c:pt idx="2">
                  <c:v>11 классы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23</c:v>
                </c:pt>
                <c:pt idx="1">
                  <c:v>22</c:v>
                </c:pt>
                <c:pt idx="2">
                  <c:v>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075A-47F0-A321-4630E5265EB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19342976"/>
        <c:axId val="119402496"/>
      </c:barChart>
      <c:catAx>
        <c:axId val="1193429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9402496"/>
        <c:crosses val="autoZero"/>
        <c:auto val="1"/>
        <c:lblAlgn val="ctr"/>
        <c:lblOffset val="100"/>
        <c:noMultiLvlLbl val="0"/>
      </c:catAx>
      <c:valAx>
        <c:axId val="11940249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193429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2">
  <a:schemeClr val="accent2"/>
</cs:colorStyle>
</file>

<file path=ppt/charts/colors2.xml><?xml version="1.0" encoding="utf-8"?>
<cs:colorStyle xmlns:cs="http://schemas.microsoft.com/office/drawing/2012/chartStyle" xmlns:a="http://schemas.openxmlformats.org/drawingml/2006/main" meth="withinLinearReversed" id="22">
  <a:schemeClr val="accent2"/>
</cs:colorStyle>
</file>

<file path=ppt/charts/colors3.xml><?xml version="1.0" encoding="utf-8"?>
<cs:colorStyle xmlns:cs="http://schemas.microsoft.com/office/drawing/2012/chartStyle" xmlns:a="http://schemas.openxmlformats.org/drawingml/2006/main" meth="withinLinearReversed" id="22">
  <a:schemeClr val="accent2"/>
</cs:colorStyle>
</file>

<file path=ppt/charts/colors4.xml><?xml version="1.0" encoding="utf-8"?>
<cs:colorStyle xmlns:cs="http://schemas.microsoft.com/office/drawing/2012/chartStyle" xmlns:a="http://schemas.openxmlformats.org/drawingml/2006/main" meth="withinLinearReversed" id="22">
  <a:schemeClr val="accent2"/>
</cs:colorStyle>
</file>

<file path=ppt/charts/colors5.xml><?xml version="1.0" encoding="utf-8"?>
<cs:colorStyle xmlns:cs="http://schemas.microsoft.com/office/drawing/2012/chartStyle" xmlns:a="http://schemas.openxmlformats.org/drawingml/2006/main" meth="withinLinearReversed" id="22">
  <a:schemeClr val="accent2"/>
</cs:colorStyle>
</file>

<file path=ppt/charts/colors6.xml><?xml version="1.0" encoding="utf-8"?>
<cs:colorStyle xmlns:cs="http://schemas.microsoft.com/office/drawing/2012/chartStyle" xmlns:a="http://schemas.openxmlformats.org/drawingml/2006/main" meth="withinLinearReversed" id="22">
  <a:schemeClr val="accent2"/>
</cs:colorStyle>
</file>

<file path=ppt/charts/colors7.xml><?xml version="1.0" encoding="utf-8"?>
<cs:colorStyle xmlns:cs="http://schemas.microsoft.com/office/drawing/2012/chartStyle" xmlns:a="http://schemas.openxmlformats.org/drawingml/2006/main" meth="withinLinearReversed" id="22">
  <a:schemeClr val="accent2"/>
</cs:colorStyle>
</file>

<file path=ppt/charts/colors8.xml><?xml version="1.0" encoding="utf-8"?>
<cs:colorStyle xmlns:cs="http://schemas.microsoft.com/office/drawing/2012/chartStyle" xmlns:a="http://schemas.openxmlformats.org/drawingml/2006/main" meth="withinLinearReversed" id="22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6198795" y="-21511"/>
            <a:ext cx="46736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11154" y="2708476"/>
            <a:ext cx="4417807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11154" y="4421081"/>
            <a:ext cx="4413071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318325" y="1516829"/>
            <a:ext cx="28448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3B97C76B-0983-47C4-8501-3400CB893F6E}" type="datetimeFigureOut">
              <a:rPr lang="ru-RU" smtClean="0"/>
              <a:t>17.03.2019</a:t>
            </a:fld>
            <a:endParaRPr lang="ru-RU"/>
          </a:p>
        </p:txBody>
      </p:sp>
      <p:sp>
        <p:nvSpPr>
          <p:cNvPr id="50" name="Rectangle 49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071360" y="5719967"/>
            <a:ext cx="3775456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198795" y="5719967"/>
            <a:ext cx="858221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C8C66E82-EAEF-4548-B4A4-6E2AECD7B036}" type="slidenum">
              <a:rPr lang="ru-RU" smtClean="0"/>
              <a:t>‹#›</a:t>
            </a:fld>
            <a:endParaRPr lang="ru-RU"/>
          </a:p>
        </p:txBody>
      </p:sp>
      <p:sp>
        <p:nvSpPr>
          <p:cNvPr id="89" name="Rectangle 88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7C76B-0983-47C4-8501-3400CB893F6E}" type="datetimeFigureOut">
              <a:rPr lang="ru-RU" smtClean="0"/>
              <a:t>17.03.2019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66E82-EAEF-4548-B4A4-6E2AECD7B03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1030147"/>
            <a:ext cx="1979271" cy="4780344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04395" y="1030147"/>
            <a:ext cx="7231605" cy="47803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7C76B-0983-47C4-8501-3400CB893F6E}" type="datetimeFigureOut">
              <a:rPr lang="ru-RU" smtClean="0"/>
              <a:t>17.03.2019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66E82-EAEF-4548-B4A4-6E2AECD7B03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7C76B-0983-47C4-8501-3400CB893F6E}" type="datetimeFigureOut">
              <a:rPr lang="ru-RU" smtClean="0"/>
              <a:t>17.03.2019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66E82-EAEF-4548-B4A4-6E2AECD7B03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194" y="2900830"/>
            <a:ext cx="8849957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8194" y="4267201"/>
            <a:ext cx="8849956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7C76B-0983-47C4-8501-3400CB893F6E}" type="datetimeFigureOut">
              <a:rPr lang="ru-RU" smtClean="0"/>
              <a:t>17.03.2019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66E82-EAEF-4548-B4A4-6E2AECD7B03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7C76B-0983-47C4-8501-3400CB893F6E}" type="datetimeFigureOut">
              <a:rPr lang="ru-RU" smtClean="0"/>
              <a:t>17.03.2019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66E82-EAEF-4548-B4A4-6E2AECD7B036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389888" y="2313432"/>
            <a:ext cx="4559808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313431"/>
            <a:ext cx="4559808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2815" y="2316009"/>
            <a:ext cx="407619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88961" y="2974695"/>
            <a:ext cx="4559808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82450" y="2316010"/>
            <a:ext cx="4074289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536" y="2974695"/>
            <a:ext cx="4559808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7C76B-0983-47C4-8501-3400CB893F6E}" type="datetimeFigureOut">
              <a:rPr lang="ru-RU" smtClean="0"/>
              <a:t>17.03.2019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66E82-EAEF-4548-B4A4-6E2AECD7B03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7C76B-0983-47C4-8501-3400CB893F6E}" type="datetimeFigureOut">
              <a:rPr lang="ru-RU" smtClean="0"/>
              <a:t>17.03.2019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66E82-EAEF-4548-B4A4-6E2AECD7B03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7C76B-0983-47C4-8501-3400CB893F6E}" type="datetimeFigureOut">
              <a:rPr lang="ru-RU" smtClean="0"/>
              <a:t>17.03.2019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66E82-EAEF-4548-B4A4-6E2AECD7B03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7C76B-0983-47C4-8501-3400CB893F6E}" type="datetimeFigureOut">
              <a:rPr lang="ru-RU" smtClean="0"/>
              <a:t>17.03.2019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66E82-EAEF-4548-B4A4-6E2AECD7B036}" type="slidenum">
              <a:rPr lang="ru-RU" smtClean="0"/>
              <a:t>‹#›</a:t>
            </a:fld>
            <a:endParaRPr lang="ru-RU"/>
          </a:p>
        </p:txBody>
      </p:sp>
      <p:sp>
        <p:nvSpPr>
          <p:cNvPr id="58" name="Rectangle 57"/>
          <p:cNvSpPr/>
          <p:nvPr/>
        </p:nvSpPr>
        <p:spPr>
          <a:xfrm>
            <a:off x="1207429" y="601884"/>
            <a:ext cx="4749676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7859" y="856527"/>
            <a:ext cx="4120587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88597" y="5724836"/>
            <a:ext cx="4658219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9777" y="2657435"/>
            <a:ext cx="4406096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15456" y="4136994"/>
            <a:ext cx="4398379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1207429" y="601884"/>
            <a:ext cx="4749676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2565" y="2660904"/>
            <a:ext cx="4401312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0278" y="693795"/>
            <a:ext cx="4479497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12841" y="4133089"/>
            <a:ext cx="4400764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7C76B-0983-47C4-8501-3400CB893F6E}" type="datetimeFigureOut">
              <a:rPr lang="ru-RU" smtClean="0"/>
              <a:t>17.03.2019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88597" y="5724836"/>
            <a:ext cx="4658219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66E82-EAEF-4548-B4A4-6E2AECD7B03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406400" y="0"/>
            <a:ext cx="13243109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609600" y="333487"/>
            <a:ext cx="109728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6081656" y="-21511"/>
            <a:ext cx="4905488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91320" y="1027664"/>
            <a:ext cx="9366325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91323" y="2323652"/>
            <a:ext cx="9036423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96517" y="22449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3B97C76B-0983-47C4-8501-3400CB893F6E}" type="datetimeFigureOut">
              <a:rPr lang="ru-RU" smtClean="0"/>
              <a:t>17.03.2019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188597" y="5852161"/>
            <a:ext cx="46695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198795" y="224492"/>
            <a:ext cx="17762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C8C66E82-EAEF-4548-B4A4-6E2AECD7B036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60957962-AE06-43B7-B1B1-65005D2D5EFD}"/>
              </a:ext>
            </a:extLst>
          </p:cNvPr>
          <p:cNvSpPr/>
          <p:nvPr/>
        </p:nvSpPr>
        <p:spPr>
          <a:xfrm>
            <a:off x="1516558" y="846345"/>
            <a:ext cx="9398727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400" b="1" cap="none" spc="0" dirty="0">
                <a:ln w="0"/>
                <a:solidFill>
                  <a:schemeClr val="tx1"/>
                </a:solidFill>
              </a:rPr>
              <a:t>МБОУ «</a:t>
            </a:r>
            <a:r>
              <a:rPr lang="ru-RU" sz="2400" b="1" cap="none" spc="0" dirty="0" err="1">
                <a:ln w="0"/>
                <a:solidFill>
                  <a:schemeClr val="tx1"/>
                </a:solidFill>
              </a:rPr>
              <a:t>Кыринская</a:t>
            </a:r>
            <a:r>
              <a:rPr lang="ru-RU" sz="2400" b="1" cap="none" spc="0" dirty="0">
                <a:ln w="0"/>
                <a:solidFill>
                  <a:schemeClr val="tx1"/>
                </a:solidFill>
              </a:rPr>
              <a:t> средняя общеобразовательная школа</a:t>
            </a:r>
            <a:r>
              <a:rPr lang="ru-RU" sz="2400" b="1" cap="none" spc="0" dirty="0" smtClean="0">
                <a:ln w="0"/>
                <a:solidFill>
                  <a:schemeClr val="tx1"/>
                </a:solidFill>
              </a:rPr>
              <a:t>»</a:t>
            </a:r>
          </a:p>
          <a:p>
            <a:pPr algn="ctr"/>
            <a:r>
              <a:rPr lang="ru-RU" sz="2400" b="1" dirty="0" smtClean="0">
                <a:ln w="0"/>
              </a:rPr>
              <a:t>Забайкальский край </a:t>
            </a:r>
            <a:r>
              <a:rPr lang="ru-RU" sz="2400" b="1" dirty="0" err="1" smtClean="0">
                <a:ln w="0"/>
              </a:rPr>
              <a:t>с.Кыра</a:t>
            </a:r>
            <a:endParaRPr lang="ru-RU" sz="2400" b="1" cap="none" spc="0" dirty="0">
              <a:ln w="0"/>
              <a:solidFill>
                <a:schemeClr val="tx1"/>
              </a:solidFill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53CE58DD-74C7-412C-99D9-230C02952CED}"/>
              </a:ext>
            </a:extLst>
          </p:cNvPr>
          <p:cNvSpPr/>
          <p:nvPr/>
        </p:nvSpPr>
        <p:spPr>
          <a:xfrm>
            <a:off x="118872" y="1619810"/>
            <a:ext cx="11925644" cy="267765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400" b="0" cap="none" spc="0" dirty="0">
                <a:ln w="0"/>
                <a:solidFill>
                  <a:schemeClr val="tx1"/>
                </a:solidFill>
              </a:rPr>
              <a:t>Исследовательская работа </a:t>
            </a:r>
          </a:p>
          <a:p>
            <a:pPr algn="ctr"/>
            <a:r>
              <a:rPr lang="ru-RU" sz="2400" b="1" dirty="0">
                <a:ln w="0"/>
              </a:rPr>
              <a:t>«Снижение интереса к чтению учащихся МБОУ «</a:t>
            </a:r>
            <a:r>
              <a:rPr lang="ru-RU" sz="2400" b="1" dirty="0" err="1" smtClean="0">
                <a:ln w="0"/>
              </a:rPr>
              <a:t>Кыринская</a:t>
            </a:r>
            <a:r>
              <a:rPr lang="ru-RU" sz="2400" b="1" dirty="0" smtClean="0">
                <a:ln w="0"/>
              </a:rPr>
              <a:t> средняя общеобразовательная школа</a:t>
            </a:r>
            <a:endParaRPr lang="ru-RU" sz="2400" b="1" dirty="0">
              <a:ln w="0"/>
            </a:endParaRPr>
          </a:p>
          <a:p>
            <a:pPr algn="ctr"/>
            <a:r>
              <a:rPr lang="ru-RU" sz="2400" b="1" dirty="0">
                <a:ln w="0"/>
              </a:rPr>
              <a:t> как всероссийская тенденция»</a:t>
            </a:r>
          </a:p>
          <a:p>
            <a:pPr algn="ctr"/>
            <a:endParaRPr lang="ru-RU" sz="2400" dirty="0">
              <a:ln w="0"/>
            </a:endParaRPr>
          </a:p>
          <a:p>
            <a:endParaRPr lang="ru-RU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endParaRPr lang="ru-RU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EDD83372-ACE1-482D-B9F0-F9581F79D6FB}"/>
              </a:ext>
            </a:extLst>
          </p:cNvPr>
          <p:cNvSpPr/>
          <p:nvPr/>
        </p:nvSpPr>
        <p:spPr>
          <a:xfrm>
            <a:off x="7050870" y="3044624"/>
            <a:ext cx="4007827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r"/>
            <a:r>
              <a:rPr lang="ru-RU" b="1" cap="none" spc="0" dirty="0">
                <a:ln w="0"/>
                <a:solidFill>
                  <a:schemeClr val="tx1"/>
                </a:solidFill>
              </a:rPr>
              <a:t>Выполнила:</a:t>
            </a:r>
          </a:p>
          <a:p>
            <a:pPr algn="r"/>
            <a:r>
              <a:rPr lang="ru-RU" dirty="0">
                <a:ln w="0"/>
              </a:rPr>
              <a:t>Казанцева Алла </a:t>
            </a:r>
            <a:r>
              <a:rPr lang="ru-RU" dirty="0" smtClean="0">
                <a:ln w="0"/>
              </a:rPr>
              <a:t>учащаяся 10 </a:t>
            </a:r>
            <a:r>
              <a:rPr lang="ru-RU" dirty="0">
                <a:ln w="0"/>
              </a:rPr>
              <a:t>«А»</a:t>
            </a:r>
          </a:p>
          <a:p>
            <a:pPr algn="r"/>
            <a:r>
              <a:rPr lang="ru-RU" b="0" cap="none" spc="0" dirty="0" smtClean="0">
                <a:ln w="0"/>
                <a:solidFill>
                  <a:schemeClr val="tx1"/>
                </a:solidFill>
              </a:rPr>
              <a:t>МБОУ </a:t>
            </a:r>
            <a:r>
              <a:rPr lang="ru-RU" b="0" cap="none" spc="0" dirty="0">
                <a:ln w="0"/>
                <a:solidFill>
                  <a:schemeClr val="tx1"/>
                </a:solidFill>
              </a:rPr>
              <a:t>«</a:t>
            </a:r>
            <a:r>
              <a:rPr lang="ru-RU" dirty="0" err="1" smtClean="0">
                <a:ln w="0"/>
              </a:rPr>
              <a:t>Кыринская</a:t>
            </a:r>
            <a:r>
              <a:rPr lang="ru-RU" dirty="0" smtClean="0">
                <a:ln w="0"/>
              </a:rPr>
              <a:t> средняя </a:t>
            </a:r>
          </a:p>
          <a:p>
            <a:pPr algn="r"/>
            <a:r>
              <a:rPr lang="ru-RU" dirty="0" smtClean="0">
                <a:ln w="0"/>
              </a:rPr>
              <a:t>общеобразовательная </a:t>
            </a:r>
            <a:r>
              <a:rPr lang="ru-RU" dirty="0">
                <a:ln w="0"/>
              </a:rPr>
              <a:t>школа </a:t>
            </a:r>
            <a:r>
              <a:rPr lang="ru-RU" b="0" cap="none" spc="0" dirty="0" smtClean="0">
                <a:ln w="0"/>
                <a:solidFill>
                  <a:schemeClr val="tx1"/>
                </a:solidFill>
              </a:rPr>
              <a:t>»</a:t>
            </a:r>
            <a:endParaRPr lang="ru-RU" b="0" cap="none" spc="0" dirty="0">
              <a:ln w="0"/>
              <a:solidFill>
                <a:schemeClr val="tx1"/>
              </a:solidFill>
            </a:endParaRPr>
          </a:p>
          <a:p>
            <a:pPr algn="r"/>
            <a:r>
              <a:rPr lang="ru-RU" b="1" dirty="0">
                <a:ln w="0"/>
              </a:rPr>
              <a:t>Научный руководитель:</a:t>
            </a:r>
          </a:p>
          <a:p>
            <a:pPr algn="r"/>
            <a:r>
              <a:rPr lang="ru-RU" b="0" cap="none" spc="0" dirty="0">
                <a:ln w="0"/>
                <a:solidFill>
                  <a:schemeClr val="tx1"/>
                </a:solidFill>
              </a:rPr>
              <a:t>Крюкова Е.Н.</a:t>
            </a:r>
          </a:p>
          <a:p>
            <a:pPr algn="r"/>
            <a:r>
              <a:rPr lang="ru-RU" dirty="0">
                <a:ln w="0"/>
              </a:rPr>
              <a:t>у</a:t>
            </a:r>
            <a:r>
              <a:rPr lang="ru-RU" dirty="0" smtClean="0">
                <a:ln w="0"/>
              </a:rPr>
              <a:t>читель </a:t>
            </a:r>
            <a:r>
              <a:rPr lang="ru-RU" dirty="0">
                <a:ln w="0"/>
              </a:rPr>
              <a:t>права и экономики </a:t>
            </a:r>
          </a:p>
          <a:p>
            <a:pPr algn="r"/>
            <a:r>
              <a:rPr lang="ru-RU" b="0" cap="none" spc="0" dirty="0" smtClean="0">
                <a:ln w="0"/>
                <a:solidFill>
                  <a:schemeClr val="tx1"/>
                </a:solidFill>
              </a:rPr>
              <a:t>МБОУ </a:t>
            </a:r>
            <a:r>
              <a:rPr lang="ru-RU" b="0" cap="none" spc="0" dirty="0">
                <a:ln w="0"/>
                <a:solidFill>
                  <a:schemeClr val="tx1"/>
                </a:solidFill>
              </a:rPr>
              <a:t>«</a:t>
            </a:r>
            <a:r>
              <a:rPr lang="ru-RU" dirty="0" err="1" smtClean="0">
                <a:ln w="0"/>
              </a:rPr>
              <a:t>Кыринская</a:t>
            </a:r>
            <a:r>
              <a:rPr lang="ru-RU" dirty="0" smtClean="0">
                <a:ln w="0"/>
              </a:rPr>
              <a:t> средняя </a:t>
            </a:r>
            <a:endParaRPr lang="ru-RU" dirty="0">
              <a:ln w="0"/>
            </a:endParaRPr>
          </a:p>
          <a:p>
            <a:pPr algn="r"/>
            <a:r>
              <a:rPr lang="ru-RU" dirty="0">
                <a:ln w="0"/>
              </a:rPr>
              <a:t>общеобразовательная школа  </a:t>
            </a:r>
            <a:r>
              <a:rPr lang="ru-RU" b="0" cap="none" spc="0" dirty="0" smtClean="0">
                <a:ln w="0"/>
                <a:solidFill>
                  <a:schemeClr val="tx1"/>
                </a:solidFill>
              </a:rPr>
              <a:t>»</a:t>
            </a:r>
            <a:endParaRPr lang="ru-RU" b="0" cap="none" spc="0" dirty="0">
              <a:ln w="0"/>
              <a:solidFill>
                <a:schemeClr val="tx1"/>
              </a:solidFill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="" xmlns:a16="http://schemas.microsoft.com/office/drawing/2014/main" id="{9A1FB04D-86A4-41FB-BC2C-C56883BB9009}"/>
              </a:ext>
            </a:extLst>
          </p:cNvPr>
          <p:cNvSpPr/>
          <p:nvPr/>
        </p:nvSpPr>
        <p:spPr>
          <a:xfrm>
            <a:off x="4637352" y="6025129"/>
            <a:ext cx="87716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400" b="1" cap="none" spc="0" dirty="0">
                <a:ln w="0"/>
                <a:solidFill>
                  <a:schemeClr val="tx1"/>
                </a:solidFill>
              </a:rPr>
              <a:t>2019</a:t>
            </a:r>
          </a:p>
        </p:txBody>
      </p:sp>
    </p:spTree>
    <p:extLst>
      <p:ext uri="{BB962C8B-B14F-4D97-AF65-F5344CB8AC3E}">
        <p14:creationId xmlns:p14="http://schemas.microsoft.com/office/powerpoint/2010/main" val="1393211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>
            <a:extLst>
              <a:ext uri="{FF2B5EF4-FFF2-40B4-BE49-F238E27FC236}">
                <a16:creationId xmlns="" xmlns:a16="http://schemas.microsoft.com/office/drawing/2014/main" id="{8343CC24-00BA-419D-8C03-61CCD90304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6146215"/>
              </p:ext>
            </p:extLst>
          </p:nvPr>
        </p:nvGraphicFramePr>
        <p:xfrm>
          <a:off x="1355275" y="1087729"/>
          <a:ext cx="6486618" cy="2523744"/>
        </p:xfrm>
        <a:graphic>
          <a:graphicData uri="http://schemas.openxmlformats.org/drawingml/2006/table">
            <a:tbl>
              <a:tblPr firstRow="1" firstCol="1" bandRow="1"/>
              <a:tblGrid>
                <a:gridCol w="1441641">
                  <a:extLst>
                    <a:ext uri="{9D8B030D-6E8A-4147-A177-3AD203B41FA5}">
                      <a16:colId xmlns="" xmlns:a16="http://schemas.microsoft.com/office/drawing/2014/main" val="2950961874"/>
                    </a:ext>
                  </a:extLst>
                </a:gridCol>
                <a:gridCol w="1441641">
                  <a:extLst>
                    <a:ext uri="{9D8B030D-6E8A-4147-A177-3AD203B41FA5}">
                      <a16:colId xmlns="" xmlns:a16="http://schemas.microsoft.com/office/drawing/2014/main" val="3225513240"/>
                    </a:ext>
                  </a:extLst>
                </a:gridCol>
                <a:gridCol w="1441641">
                  <a:extLst>
                    <a:ext uri="{9D8B030D-6E8A-4147-A177-3AD203B41FA5}">
                      <a16:colId xmlns="" xmlns:a16="http://schemas.microsoft.com/office/drawing/2014/main" val="2779940360"/>
                    </a:ext>
                  </a:extLst>
                </a:gridCol>
                <a:gridCol w="1441641">
                  <a:extLst>
                    <a:ext uri="{9D8B030D-6E8A-4147-A177-3AD203B41FA5}">
                      <a16:colId xmlns="" xmlns:a16="http://schemas.microsoft.com/office/drawing/2014/main" val="1872956211"/>
                    </a:ext>
                  </a:extLst>
                </a:gridCol>
                <a:gridCol w="720054">
                  <a:extLst>
                    <a:ext uri="{9D8B030D-6E8A-4147-A177-3AD203B41FA5}">
                      <a16:colId xmlns="" xmlns:a16="http://schemas.microsoft.com/office/drawing/2014/main" val="2965901051"/>
                    </a:ext>
                  </a:extLst>
                </a:gridCol>
              </a:tblGrid>
              <a:tr h="5451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Варианты ответов (</a:t>
                      </a:r>
                      <a:r>
                        <a:rPr lang="ru-RU" sz="1600" i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мать)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425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9-е классы (чел)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425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10-е классы (чел)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425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11-е классы(чел)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(чел)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016778548"/>
                  </a:ext>
                </a:extLst>
              </a:tr>
              <a:tr h="2643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425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Среднее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425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425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425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268328367"/>
                  </a:ext>
                </a:extLst>
              </a:tr>
              <a:tr h="8259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425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среднее специальное (ПТУ, техникум)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425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425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425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500173940"/>
                  </a:ext>
                </a:extLst>
              </a:tr>
              <a:tr h="2643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425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Высшее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425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425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425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302590895"/>
                  </a:ext>
                </a:extLst>
              </a:tr>
            </a:tbl>
          </a:graphicData>
        </a:graphic>
      </p:graphicFrame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586092E0-209B-4EB6-9A77-ED07E9F8516D}"/>
              </a:ext>
            </a:extLst>
          </p:cNvPr>
          <p:cNvSpPr/>
          <p:nvPr/>
        </p:nvSpPr>
        <p:spPr>
          <a:xfrm>
            <a:off x="216023" y="90892"/>
            <a:ext cx="6096000" cy="86690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15000"/>
              </a:lnSpc>
              <a:spcAft>
                <a:spcPts val="1875"/>
              </a:spcAft>
            </a:pPr>
            <a:r>
              <a:rPr lang="ru-RU" sz="1400" b="1" kern="1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Таблица 1.</a:t>
            </a:r>
            <a:endParaRPr lang="ru-R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425"/>
              </a:spcAft>
            </a:pPr>
            <a:r>
              <a:rPr lang="ru-RU" sz="1400" b="1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r>
              <a:rPr lang="ru-RU" sz="1600" b="1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Образование </a:t>
            </a:r>
            <a:r>
              <a:rPr lang="ru-RU" sz="16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родителей.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5">
            <a:extLst>
              <a:ext uri="{FF2B5EF4-FFF2-40B4-BE49-F238E27FC236}">
                <a16:creationId xmlns="" xmlns:a16="http://schemas.microsoft.com/office/drawing/2014/main" id="{D1204759-B07B-45E2-9C90-93115455E9C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57443491"/>
              </p:ext>
            </p:extLst>
          </p:nvPr>
        </p:nvGraphicFramePr>
        <p:xfrm>
          <a:off x="6507769" y="3502100"/>
          <a:ext cx="5095782" cy="290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318C7D6E-71C6-4972-8B98-B1BE29998CA4}"/>
              </a:ext>
            </a:extLst>
          </p:cNvPr>
          <p:cNvSpPr/>
          <p:nvPr/>
        </p:nvSpPr>
        <p:spPr>
          <a:xfrm>
            <a:off x="665727" y="3771190"/>
            <a:ext cx="6096000" cy="186204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1425"/>
              </a:spcAft>
            </a:pPr>
            <a:r>
              <a:rPr lang="ru-RU" sz="1400" dirty="0" smtClean="0">
                <a:solidFill>
                  <a:srgbClr val="000000"/>
                </a:solidFill>
                <a:latin typeface="Roboto-Regular"/>
                <a:ea typeface="Times New Roman" panose="02020603050405020304" pitchFamily="18" charset="0"/>
              </a:rPr>
              <a:t>             </a:t>
            </a:r>
            <a:r>
              <a:rPr lang="ru-RU" sz="1600" b="1" dirty="0" smtClean="0">
                <a:solidFill>
                  <a:srgbClr val="000000"/>
                </a:solidFill>
                <a:latin typeface="Roboto-Regular"/>
                <a:ea typeface="Times New Roman" panose="02020603050405020304" pitchFamily="18" charset="0"/>
              </a:rPr>
              <a:t>Комментарии:</a:t>
            </a:r>
            <a:endParaRPr lang="ru-RU" sz="16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1425"/>
              </a:spcAft>
            </a:pPr>
            <a:r>
              <a:rPr lang="ru-RU" sz="1600" dirty="0" smtClean="0">
                <a:solidFill>
                  <a:srgbClr val="000000"/>
                </a:solidFill>
                <a:latin typeface="Roboto-Regular"/>
                <a:ea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rgbClr val="000000"/>
                </a:solidFill>
                <a:latin typeface="Roboto-Regular"/>
                <a:ea typeface="Times New Roman" panose="02020603050405020304" pitchFamily="18" charset="0"/>
              </a:rPr>
              <a:t>у 45 % опрошенных матери имеют высшее образование;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1425"/>
              </a:spcAft>
            </a:pPr>
            <a:r>
              <a:rPr lang="ru-RU" sz="1600" dirty="0" smtClean="0">
                <a:solidFill>
                  <a:srgbClr val="000000"/>
                </a:solidFill>
                <a:latin typeface="Roboto-Regular"/>
                <a:ea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rgbClr val="000000"/>
                </a:solidFill>
                <a:latin typeface="Roboto-Regular"/>
                <a:ea typeface="Times New Roman" panose="02020603050405020304" pitchFamily="18" charset="0"/>
              </a:rPr>
              <a:t>у 31 % учащихся матери имеют среднее специальное образование;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1425"/>
              </a:spcAft>
            </a:pPr>
            <a:r>
              <a:rPr lang="ru-RU" sz="1600" dirty="0" smtClean="0">
                <a:solidFill>
                  <a:srgbClr val="000000"/>
                </a:solidFill>
                <a:latin typeface="Roboto-Regular"/>
                <a:ea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rgbClr val="000000"/>
                </a:solidFill>
                <a:latin typeface="Roboto-Regular"/>
                <a:ea typeface="Times New Roman" panose="02020603050405020304" pitchFamily="18" charset="0"/>
              </a:rPr>
              <a:t>у 24 % респондентов матери имеют среднее образование.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1417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C6F4AE07-5F2D-43BB-8D12-C7E2687C32EE}"/>
              </a:ext>
            </a:extLst>
          </p:cNvPr>
          <p:cNvSpPr/>
          <p:nvPr/>
        </p:nvSpPr>
        <p:spPr>
          <a:xfrm>
            <a:off x="420209" y="290033"/>
            <a:ext cx="6096000" cy="76431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1425"/>
              </a:spcAft>
            </a:pPr>
            <a:r>
              <a:rPr lang="ru-RU" sz="1400" b="1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Таблица </a:t>
            </a:r>
            <a:r>
              <a:rPr lang="ru-RU" sz="14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1400" b="1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  <a:r>
              <a:rPr lang="ru-RU" b="1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Образование </a:t>
            </a:r>
            <a:r>
              <a:rPr lang="ru-RU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родителей.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="" xmlns:a16="http://schemas.microsoft.com/office/drawing/2014/main" id="{FFC5A34D-C44C-4A66-8C92-3947DF81FE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4615634"/>
              </p:ext>
            </p:extLst>
          </p:nvPr>
        </p:nvGraphicFramePr>
        <p:xfrm>
          <a:off x="1244184" y="1100683"/>
          <a:ext cx="6472696" cy="2185905"/>
        </p:xfrm>
        <a:graphic>
          <a:graphicData uri="http://schemas.openxmlformats.org/drawingml/2006/table">
            <a:tbl>
              <a:tblPr firstRow="1" firstCol="1" bandRow="1"/>
              <a:tblGrid>
                <a:gridCol w="1462239">
                  <a:extLst>
                    <a:ext uri="{9D8B030D-6E8A-4147-A177-3AD203B41FA5}">
                      <a16:colId xmlns="" xmlns:a16="http://schemas.microsoft.com/office/drawing/2014/main" val="2166355219"/>
                    </a:ext>
                  </a:extLst>
                </a:gridCol>
                <a:gridCol w="1431774">
                  <a:extLst>
                    <a:ext uri="{9D8B030D-6E8A-4147-A177-3AD203B41FA5}">
                      <a16:colId xmlns="" xmlns:a16="http://schemas.microsoft.com/office/drawing/2014/main" val="2256491550"/>
                    </a:ext>
                  </a:extLst>
                </a:gridCol>
                <a:gridCol w="1431774">
                  <a:extLst>
                    <a:ext uri="{9D8B030D-6E8A-4147-A177-3AD203B41FA5}">
                      <a16:colId xmlns="" xmlns:a16="http://schemas.microsoft.com/office/drawing/2014/main" val="3592784508"/>
                    </a:ext>
                  </a:extLst>
                </a:gridCol>
                <a:gridCol w="1431774">
                  <a:extLst>
                    <a:ext uri="{9D8B030D-6E8A-4147-A177-3AD203B41FA5}">
                      <a16:colId xmlns="" xmlns:a16="http://schemas.microsoft.com/office/drawing/2014/main" val="4245059870"/>
                    </a:ext>
                  </a:extLst>
                </a:gridCol>
                <a:gridCol w="715135">
                  <a:extLst>
                    <a:ext uri="{9D8B030D-6E8A-4147-A177-3AD203B41FA5}">
                      <a16:colId xmlns="" xmlns:a16="http://schemas.microsoft.com/office/drawing/2014/main" val="2554860959"/>
                    </a:ext>
                  </a:extLst>
                </a:gridCol>
              </a:tblGrid>
              <a:tr h="605273"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Варианты ответов (</a:t>
                      </a:r>
                      <a:r>
                        <a:rPr lang="ru-RU" sz="1600" i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отец)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9-е классы (чел)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10-е классы (чел)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11-е классы(чел)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(чел)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096348283"/>
                  </a:ext>
                </a:extLst>
              </a:tr>
              <a:tr h="302636">
                <a:tc>
                  <a:txBody>
                    <a:bodyPr/>
                    <a:lstStyle/>
                    <a:p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Среднее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206426399"/>
                  </a:ext>
                </a:extLst>
              </a:tr>
              <a:tr h="907909">
                <a:tc>
                  <a:txBody>
                    <a:bodyPr/>
                    <a:lstStyle/>
                    <a:p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среднее специальное (ПТУ, техникум)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253636467"/>
                  </a:ext>
                </a:extLst>
              </a:tr>
              <a:tr h="302636">
                <a:tc>
                  <a:txBody>
                    <a:bodyPr/>
                    <a:lstStyle/>
                    <a:p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Высшее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091695947"/>
                  </a:ext>
                </a:extLst>
              </a:tr>
            </a:tbl>
          </a:graphicData>
        </a:graphic>
      </p:graphicFrame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4843CF59-D26D-4541-AAE2-03C9D01F96FC}"/>
              </a:ext>
            </a:extLst>
          </p:cNvPr>
          <p:cNvSpPr/>
          <p:nvPr/>
        </p:nvSpPr>
        <p:spPr>
          <a:xfrm>
            <a:off x="705022" y="3981168"/>
            <a:ext cx="6096000" cy="181588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600" b="1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Комментарии:</a:t>
            </a:r>
            <a:endParaRPr lang="ru-RU" sz="1600" b="1" dirty="0">
              <a:solidFill>
                <a:srgbClr val="000000"/>
              </a:solidFill>
              <a:ea typeface="Times New Roman" panose="02020603050405020304" pitchFamily="18" charset="0"/>
            </a:endParaRPr>
          </a:p>
          <a:p>
            <a:endParaRPr lang="ru-RU" sz="1600" dirty="0">
              <a:ea typeface="Times New Roman" panose="02020603050405020304" pitchFamily="18" charset="0"/>
            </a:endParaRPr>
          </a:p>
          <a:p>
            <a:r>
              <a:rPr lang="ru-RU" sz="16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rgbClr val="000000"/>
                </a:solidFill>
                <a:ea typeface="Times New Roman" panose="02020603050405020304" pitchFamily="18" charset="0"/>
              </a:rPr>
              <a:t>у 26 % опрошенных отцы имеют высшее образование;</a:t>
            </a:r>
          </a:p>
          <a:p>
            <a:r>
              <a:rPr lang="ru-RU" sz="16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rgbClr val="000000"/>
                </a:solidFill>
                <a:ea typeface="Times New Roman" panose="02020603050405020304" pitchFamily="18" charset="0"/>
              </a:rPr>
              <a:t>у 37 % учащихся матери отцы среднее специальное образование;</a:t>
            </a:r>
          </a:p>
          <a:p>
            <a:endParaRPr lang="ru-RU" sz="1600" dirty="0">
              <a:ea typeface="Times New Roman" panose="02020603050405020304" pitchFamily="18" charset="0"/>
            </a:endParaRPr>
          </a:p>
          <a:p>
            <a:r>
              <a:rPr lang="ru-RU" sz="16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у </a:t>
            </a:r>
            <a:r>
              <a:rPr lang="ru-RU" sz="1600" dirty="0">
                <a:solidFill>
                  <a:srgbClr val="000000"/>
                </a:solidFill>
                <a:ea typeface="Times New Roman" panose="02020603050405020304" pitchFamily="18" charset="0"/>
              </a:rPr>
              <a:t>37 % респондентов отцы имеют среднее образование.</a:t>
            </a:r>
            <a:endParaRPr lang="ru-RU" sz="1600" dirty="0">
              <a:ea typeface="Times New Roman" panose="02020603050405020304" pitchFamily="18" charset="0"/>
            </a:endParaRPr>
          </a:p>
        </p:txBody>
      </p:sp>
      <p:graphicFrame>
        <p:nvGraphicFramePr>
          <p:cNvPr id="7" name="Объект 5">
            <a:extLst>
              <a:ext uri="{FF2B5EF4-FFF2-40B4-BE49-F238E27FC236}">
                <a16:creationId xmlns="" xmlns:a16="http://schemas.microsoft.com/office/drawing/2014/main" id="{1CA9F31A-E9AD-473B-A093-6D5877D8B78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05128168"/>
              </p:ext>
            </p:extLst>
          </p:nvPr>
        </p:nvGraphicFramePr>
        <p:xfrm>
          <a:off x="6696091" y="3438239"/>
          <a:ext cx="4909351" cy="31959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05602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="" xmlns:a16="http://schemas.microsoft.com/office/drawing/2014/main" id="{CE36F329-B7E1-43EC-8949-73E4DA4265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9790824"/>
              </p:ext>
            </p:extLst>
          </p:nvPr>
        </p:nvGraphicFramePr>
        <p:xfrm>
          <a:off x="703665" y="1417954"/>
          <a:ext cx="6203503" cy="1493520"/>
        </p:xfrm>
        <a:graphic>
          <a:graphicData uri="http://schemas.openxmlformats.org/drawingml/2006/table">
            <a:tbl>
              <a:tblPr firstRow="1" firstCol="1" bandRow="1"/>
              <a:tblGrid>
                <a:gridCol w="1550710">
                  <a:extLst>
                    <a:ext uri="{9D8B030D-6E8A-4147-A177-3AD203B41FA5}">
                      <a16:colId xmlns="" xmlns:a16="http://schemas.microsoft.com/office/drawing/2014/main" val="74424202"/>
                    </a:ext>
                  </a:extLst>
                </a:gridCol>
                <a:gridCol w="1550710">
                  <a:extLst>
                    <a:ext uri="{9D8B030D-6E8A-4147-A177-3AD203B41FA5}">
                      <a16:colId xmlns="" xmlns:a16="http://schemas.microsoft.com/office/drawing/2014/main" val="458222638"/>
                    </a:ext>
                  </a:extLst>
                </a:gridCol>
                <a:gridCol w="1550710">
                  <a:extLst>
                    <a:ext uri="{9D8B030D-6E8A-4147-A177-3AD203B41FA5}">
                      <a16:colId xmlns="" xmlns:a16="http://schemas.microsoft.com/office/drawing/2014/main" val="1706243079"/>
                    </a:ext>
                  </a:extLst>
                </a:gridCol>
                <a:gridCol w="1551373">
                  <a:extLst>
                    <a:ext uri="{9D8B030D-6E8A-4147-A177-3AD203B41FA5}">
                      <a16:colId xmlns="" xmlns:a16="http://schemas.microsoft.com/office/drawing/2014/main" val="3734841633"/>
                    </a:ext>
                  </a:extLst>
                </a:gridCol>
              </a:tblGrid>
              <a:tr h="603681">
                <a:tc>
                  <a:txBody>
                    <a:bodyPr/>
                    <a:lstStyle/>
                    <a:p>
                      <a:pPr>
                        <a:spcAft>
                          <a:spcPts val="1425"/>
                        </a:spcAft>
                      </a:pPr>
                      <a:r>
                        <a:rPr lang="ru-RU" sz="14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1425"/>
                        </a:spcAft>
                      </a:pP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Записаны в школьную библиотеку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1425"/>
                        </a:spcAft>
                      </a:pP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Часто посещают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1425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Берут в школьной библиотеки книги, кроме учебников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949762834"/>
                  </a:ext>
                </a:extLst>
              </a:tr>
              <a:tr h="201227">
                <a:tc>
                  <a:txBody>
                    <a:bodyPr/>
                    <a:lstStyle/>
                    <a:p>
                      <a:pPr>
                        <a:spcAft>
                          <a:spcPts val="1425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9-е классы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425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425"/>
                        </a:spcAft>
                      </a:pP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 (21 редко 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425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 (22 нет 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248754289"/>
                  </a:ext>
                </a:extLst>
              </a:tr>
              <a:tr h="201227">
                <a:tc>
                  <a:txBody>
                    <a:bodyPr/>
                    <a:lstStyle/>
                    <a:p>
                      <a:pPr>
                        <a:spcAft>
                          <a:spcPts val="1425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10-е классы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425"/>
                        </a:spcAft>
                      </a:pP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425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 (3 редко 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425"/>
                        </a:spcAft>
                      </a:pP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 (21 нет 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236709716"/>
                  </a:ext>
                </a:extLst>
              </a:tr>
              <a:tr h="201227">
                <a:tc>
                  <a:txBody>
                    <a:bodyPr/>
                    <a:lstStyle/>
                    <a:p>
                      <a:pPr>
                        <a:spcAft>
                          <a:spcPts val="1425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11-е классы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425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425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 (9 редко 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425"/>
                        </a:spcAft>
                      </a:pP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 (7 нет 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303310431"/>
                  </a:ext>
                </a:extLst>
              </a:tr>
            </a:tbl>
          </a:graphicData>
        </a:graphic>
      </p:graphicFrame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A60D25A9-6AF6-45AB-981F-5FF7D2089B63}"/>
              </a:ext>
            </a:extLst>
          </p:cNvPr>
          <p:cNvSpPr/>
          <p:nvPr/>
        </p:nvSpPr>
        <p:spPr>
          <a:xfrm>
            <a:off x="703665" y="490492"/>
            <a:ext cx="6096000" cy="76431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1425"/>
              </a:spcAft>
            </a:pPr>
            <a:r>
              <a:rPr lang="ru-RU" sz="1400" b="1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ru-RU" sz="1600" b="1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Таблица </a:t>
            </a:r>
            <a:r>
              <a:rPr lang="ru-RU" sz="16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1425"/>
              </a:spcAft>
            </a:pPr>
            <a:r>
              <a:rPr lang="ru-RU" sz="1600" b="1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Школьная </a:t>
            </a:r>
            <a:r>
              <a:rPr lang="ru-RU" sz="16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библиотека.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4" name="Объект 5">
            <a:extLst>
              <a:ext uri="{FF2B5EF4-FFF2-40B4-BE49-F238E27FC236}">
                <a16:creationId xmlns="" xmlns:a16="http://schemas.microsoft.com/office/drawing/2014/main" id="{0DE29E9D-E1E7-492B-993E-B3E32A6EAC2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60190907"/>
              </p:ext>
            </p:extLst>
          </p:nvPr>
        </p:nvGraphicFramePr>
        <p:xfrm>
          <a:off x="7096235" y="490492"/>
          <a:ext cx="3942426" cy="2000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Объект 5">
            <a:extLst>
              <a:ext uri="{FF2B5EF4-FFF2-40B4-BE49-F238E27FC236}">
                <a16:creationId xmlns="" xmlns:a16="http://schemas.microsoft.com/office/drawing/2014/main" id="{7F74489A-B5AE-4ED6-A954-490DC199EF4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46080425"/>
              </p:ext>
            </p:extLst>
          </p:nvPr>
        </p:nvGraphicFramePr>
        <p:xfrm>
          <a:off x="7240321" y="2214120"/>
          <a:ext cx="3684234" cy="20004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Объект 5">
            <a:extLst>
              <a:ext uri="{FF2B5EF4-FFF2-40B4-BE49-F238E27FC236}">
                <a16:creationId xmlns="" xmlns:a16="http://schemas.microsoft.com/office/drawing/2014/main" id="{B8CD3A39-7A0B-42B9-B5C7-6CCD7BB6CDD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36986194"/>
              </p:ext>
            </p:extLst>
          </p:nvPr>
        </p:nvGraphicFramePr>
        <p:xfrm>
          <a:off x="6799665" y="3866339"/>
          <a:ext cx="4359675" cy="26469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Таблица 6">
            <a:extLst>
              <a:ext uri="{FF2B5EF4-FFF2-40B4-BE49-F238E27FC236}">
                <a16:creationId xmlns="" xmlns:a16="http://schemas.microsoft.com/office/drawing/2014/main" id="{DDF696F0-A1BF-48DE-822C-9746C28534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983442"/>
              </p:ext>
            </p:extLst>
          </p:nvPr>
        </p:nvGraphicFramePr>
        <p:xfrm>
          <a:off x="643704" y="4179361"/>
          <a:ext cx="6160039" cy="1609581"/>
        </p:xfrm>
        <a:graphic>
          <a:graphicData uri="http://schemas.openxmlformats.org/drawingml/2006/table">
            <a:tbl>
              <a:tblPr firstRow="1" firstCol="1" bandRow="1"/>
              <a:tblGrid>
                <a:gridCol w="1539845">
                  <a:extLst>
                    <a:ext uri="{9D8B030D-6E8A-4147-A177-3AD203B41FA5}">
                      <a16:colId xmlns="" xmlns:a16="http://schemas.microsoft.com/office/drawing/2014/main" val="3054692518"/>
                    </a:ext>
                  </a:extLst>
                </a:gridCol>
                <a:gridCol w="1539845">
                  <a:extLst>
                    <a:ext uri="{9D8B030D-6E8A-4147-A177-3AD203B41FA5}">
                      <a16:colId xmlns="" xmlns:a16="http://schemas.microsoft.com/office/drawing/2014/main" val="2748276948"/>
                    </a:ext>
                  </a:extLst>
                </a:gridCol>
                <a:gridCol w="1539845">
                  <a:extLst>
                    <a:ext uri="{9D8B030D-6E8A-4147-A177-3AD203B41FA5}">
                      <a16:colId xmlns="" xmlns:a16="http://schemas.microsoft.com/office/drawing/2014/main" val="3414817159"/>
                    </a:ext>
                  </a:extLst>
                </a:gridCol>
                <a:gridCol w="1540504">
                  <a:extLst>
                    <a:ext uri="{9D8B030D-6E8A-4147-A177-3AD203B41FA5}">
                      <a16:colId xmlns="" xmlns:a16="http://schemas.microsoft.com/office/drawing/2014/main" val="1145353880"/>
                    </a:ext>
                  </a:extLst>
                </a:gridCol>
              </a:tblGrid>
              <a:tr h="5380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Записаны в Сельскую библиотеку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Часто посещают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Сколько в среднем берут книг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387152598"/>
                  </a:ext>
                </a:extLst>
              </a:tr>
              <a:tr h="2911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9-е классы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 (16 редко 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1-6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286391793"/>
                  </a:ext>
                </a:extLst>
              </a:tr>
              <a:tr h="2911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10-е классы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 (4 нет)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 (20 редко 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1-2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168848875"/>
                  </a:ext>
                </a:extLst>
              </a:tr>
              <a:tr h="2911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11-е классы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 (7 редко 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1-6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566141160"/>
                  </a:ext>
                </a:extLst>
              </a:tr>
            </a:tbl>
          </a:graphicData>
        </a:graphic>
      </p:graphicFrame>
      <p:sp>
        <p:nvSpPr>
          <p:cNvPr id="8" name="Прямоугольник 7">
            <a:extLst>
              <a:ext uri="{FF2B5EF4-FFF2-40B4-BE49-F238E27FC236}">
                <a16:creationId xmlns="" xmlns:a16="http://schemas.microsoft.com/office/drawing/2014/main" id="{79F02C7B-733E-42A0-8669-C4DCF7E2A7B6}"/>
              </a:ext>
            </a:extLst>
          </p:cNvPr>
          <p:cNvSpPr/>
          <p:nvPr/>
        </p:nvSpPr>
        <p:spPr>
          <a:xfrm>
            <a:off x="703665" y="3079457"/>
            <a:ext cx="6096000" cy="78688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6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Таблица </a:t>
            </a:r>
            <a:r>
              <a:rPr lang="ru-RU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6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Сельская </a:t>
            </a:r>
            <a:r>
              <a:rPr lang="ru-RU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библиотека.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5317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03620" y="713006"/>
            <a:ext cx="6096000" cy="540660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15000"/>
              </a:lnSpc>
              <a:spcAft>
                <a:spcPts val="1425"/>
              </a:spcAft>
            </a:pPr>
            <a:r>
              <a:rPr lang="ru-RU" sz="2000" b="1" dirty="0">
                <a:solidFill>
                  <a:srgbClr val="000000"/>
                </a:solidFill>
                <a:latin typeface="Calibri"/>
                <a:ea typeface="Times New Roman"/>
                <a:cs typeface="Times New Roman"/>
              </a:rPr>
              <a:t>Комментарии: </a:t>
            </a:r>
            <a:endParaRPr lang="ru-RU" sz="2000" b="1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425"/>
              </a:spcAft>
            </a:pPr>
            <a:r>
              <a:rPr lang="ru-RU" sz="2000" dirty="0">
                <a:solidFill>
                  <a:srgbClr val="000000"/>
                </a:solidFill>
                <a:latin typeface="Calibri"/>
                <a:ea typeface="Times New Roman"/>
                <a:cs typeface="Times New Roman"/>
              </a:rPr>
              <a:t>Изучив эти таблицы, мы видим, что проблема чтения затронута неслучайно. У каждого нового поколения серьезно снижается интерес к чтению. Однако дети были не совсем честны. В мою анкету был включен вопрос: записаны ли вы в какую-либо библиотеку, помимо школьной?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425"/>
              </a:spcAft>
            </a:pPr>
            <a:r>
              <a:rPr lang="ru-RU" sz="2000" dirty="0">
                <a:solidFill>
                  <a:srgbClr val="000000"/>
                </a:solidFill>
                <a:latin typeface="Calibri"/>
                <a:ea typeface="Times New Roman"/>
                <a:cs typeface="Times New Roman"/>
              </a:rPr>
              <a:t>В основном </a:t>
            </a:r>
            <a:r>
              <a:rPr lang="ru-RU" sz="2000" dirty="0" smtClean="0">
                <a:solidFill>
                  <a:srgbClr val="000000"/>
                </a:solidFill>
                <a:latin typeface="Calibri"/>
                <a:ea typeface="Times New Roman"/>
                <a:cs typeface="Times New Roman"/>
              </a:rPr>
              <a:t>ребята  </a:t>
            </a:r>
            <a:r>
              <a:rPr lang="ru-RU" sz="2000" dirty="0">
                <a:solidFill>
                  <a:srgbClr val="000000"/>
                </a:solidFill>
                <a:latin typeface="Calibri"/>
                <a:ea typeface="Times New Roman"/>
                <a:cs typeface="Times New Roman"/>
              </a:rPr>
              <a:t>указали, что они записаны в сельскую библиотеку. Девятиклассники утверждают, что все посещают другую библиотеку, однако проработанные мною формуляры говорят о другом: всего лишь 52% берут книги </a:t>
            </a:r>
            <a:r>
              <a:rPr lang="ru-RU" sz="2000" dirty="0">
                <a:solidFill>
                  <a:srgbClr val="000000"/>
                </a:solidFill>
                <a:latin typeface="Calibri"/>
                <a:ea typeface="Times New Roman"/>
                <a:cs typeface="Times New Roman"/>
              </a:rPr>
              <a:t>в</a:t>
            </a:r>
            <a:r>
              <a:rPr lang="ru-RU" sz="2000" dirty="0" smtClean="0">
                <a:solidFill>
                  <a:srgbClr val="000000"/>
                </a:solidFill>
                <a:latin typeface="Calibri"/>
                <a:ea typeface="Times New Roman"/>
                <a:cs typeface="Times New Roman"/>
              </a:rPr>
              <a:t> </a:t>
            </a:r>
            <a:r>
              <a:rPr lang="ru-RU" sz="2000" dirty="0">
                <a:solidFill>
                  <a:srgbClr val="000000"/>
                </a:solidFill>
                <a:latin typeface="Calibri"/>
                <a:ea typeface="Times New Roman"/>
                <a:cs typeface="Times New Roman"/>
              </a:rPr>
              <a:t>сельской </a:t>
            </a:r>
            <a:r>
              <a:rPr lang="ru-RU" sz="2000" dirty="0" smtClean="0">
                <a:solidFill>
                  <a:srgbClr val="000000"/>
                </a:solidFill>
                <a:latin typeface="Calibri"/>
                <a:ea typeface="Times New Roman"/>
                <a:cs typeface="Times New Roman"/>
              </a:rPr>
              <a:t>библиотеке. </a:t>
            </a:r>
            <a:r>
              <a:rPr lang="ru-RU" sz="2000" dirty="0">
                <a:solidFill>
                  <a:srgbClr val="000000"/>
                </a:solidFill>
                <a:latin typeface="Calibri"/>
                <a:ea typeface="Times New Roman"/>
                <a:cs typeface="Times New Roman"/>
              </a:rPr>
              <a:t>У десятиклассников ответы совпадают с наличием формуляра.</a:t>
            </a:r>
            <a:endParaRPr lang="ru-RU" sz="20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34019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899464DD-1A85-48E3-AA0B-E0A2E31061E4}"/>
              </a:ext>
            </a:extLst>
          </p:cNvPr>
          <p:cNvSpPr/>
          <p:nvPr/>
        </p:nvSpPr>
        <p:spPr>
          <a:xfrm>
            <a:off x="1037135" y="256116"/>
            <a:ext cx="6096000" cy="75283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15000"/>
              </a:lnSpc>
              <a:spcAft>
                <a:spcPts val="1425"/>
              </a:spcAft>
            </a:pPr>
            <a:r>
              <a:rPr lang="ru-RU" sz="1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Таблица 5.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425"/>
              </a:spcAft>
            </a:pPr>
            <a:r>
              <a:rPr lang="ru-RU" sz="1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Какой литературе Вы отдаете наибольшее предпочтение?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="" xmlns:a16="http://schemas.microsoft.com/office/drawing/2014/main" id="{5BD730E1-30F4-4EF7-8990-4973683996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7979461"/>
              </p:ext>
            </p:extLst>
          </p:nvPr>
        </p:nvGraphicFramePr>
        <p:xfrm>
          <a:off x="858859" y="1167056"/>
          <a:ext cx="4863593" cy="4185895"/>
        </p:xfrm>
        <a:graphic>
          <a:graphicData uri="http://schemas.openxmlformats.org/drawingml/2006/table">
            <a:tbl>
              <a:tblPr firstRow="1" firstCol="1" bandRow="1"/>
              <a:tblGrid>
                <a:gridCol w="1215772">
                  <a:extLst>
                    <a:ext uri="{9D8B030D-6E8A-4147-A177-3AD203B41FA5}">
                      <a16:colId xmlns="" xmlns:a16="http://schemas.microsoft.com/office/drawing/2014/main" val="2925748469"/>
                    </a:ext>
                  </a:extLst>
                </a:gridCol>
                <a:gridCol w="1215772">
                  <a:extLst>
                    <a:ext uri="{9D8B030D-6E8A-4147-A177-3AD203B41FA5}">
                      <a16:colId xmlns="" xmlns:a16="http://schemas.microsoft.com/office/drawing/2014/main" val="2201970909"/>
                    </a:ext>
                  </a:extLst>
                </a:gridCol>
                <a:gridCol w="1215772">
                  <a:extLst>
                    <a:ext uri="{9D8B030D-6E8A-4147-A177-3AD203B41FA5}">
                      <a16:colId xmlns="" xmlns:a16="http://schemas.microsoft.com/office/drawing/2014/main" val="1195327792"/>
                    </a:ext>
                  </a:extLst>
                </a:gridCol>
                <a:gridCol w="1216277">
                  <a:extLst>
                    <a:ext uri="{9D8B030D-6E8A-4147-A177-3AD203B41FA5}">
                      <a16:colId xmlns="" xmlns:a16="http://schemas.microsoft.com/office/drawing/2014/main" val="1507323776"/>
                    </a:ext>
                  </a:extLst>
                </a:gridCol>
              </a:tblGrid>
              <a:tr h="2413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425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Варианты ответов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425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9-е классы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425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10-е классы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425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11-е классы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785226478"/>
                  </a:ext>
                </a:extLst>
              </a:tr>
              <a:tr h="4398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71500" algn="l"/>
                        </a:tabLst>
                      </a:pPr>
                      <a:r>
                        <a:rPr lang="ru-RU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Русской дореволюционной (до 1917 г.)</a:t>
                      </a:r>
                      <a:endParaRPr lang="ru-R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425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425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425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89113018"/>
                  </a:ext>
                </a:extLst>
              </a:tr>
              <a:tr h="2910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71500" algn="l"/>
                        </a:tabLst>
                      </a:pPr>
                      <a:r>
                        <a:rPr lang="ru-RU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Западной классической</a:t>
                      </a:r>
                      <a:endParaRPr lang="ru-R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425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425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425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6184467"/>
                  </a:ext>
                </a:extLst>
              </a:tr>
              <a:tr h="4145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71500" algn="l"/>
                        </a:tabLst>
                      </a:pPr>
                      <a:r>
                        <a:rPr lang="ru-RU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Восточной классической</a:t>
                      </a:r>
                      <a:endParaRPr lang="ru-R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425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425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425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653883174"/>
                  </a:ext>
                </a:extLst>
              </a:tr>
              <a:tr h="5628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71500" algn="l"/>
                        </a:tabLst>
                      </a:pPr>
                      <a:r>
                        <a:rPr lang="ru-RU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Советской литературе</a:t>
                      </a:r>
                      <a:endParaRPr lang="ru-R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28600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71500" algn="l"/>
                        </a:tabLs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425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425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425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99699339"/>
                  </a:ext>
                </a:extLst>
              </a:tr>
              <a:tr h="4398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71500" algn="l"/>
                        </a:tabLst>
                      </a:pPr>
                      <a:r>
                        <a:rPr lang="ru-RU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Современной Российской литературе</a:t>
                      </a:r>
                      <a:endParaRPr lang="ru-R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425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425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425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688997155"/>
                  </a:ext>
                </a:extLst>
              </a:tr>
              <a:tr h="71165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71500" algn="l"/>
                        </a:tabLst>
                      </a:pPr>
                      <a:r>
                        <a:rPr lang="ru-RU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Западной литературе ХХ века</a:t>
                      </a:r>
                      <a:endParaRPr lang="ru-R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28600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71500" algn="l"/>
                        </a:tabLs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425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425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425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521385389"/>
                  </a:ext>
                </a:extLst>
              </a:tr>
              <a:tr h="4398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71500" algn="l"/>
                        </a:tabLst>
                      </a:pPr>
                      <a:r>
                        <a:rPr lang="ru-RU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Восточной литературе ХХ века</a:t>
                      </a:r>
                      <a:endParaRPr lang="ru-R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425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425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425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224666726"/>
                  </a:ext>
                </a:extLst>
              </a:tr>
            </a:tbl>
          </a:graphicData>
        </a:graphic>
      </p:graphicFrame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1232D5BC-439F-4882-B634-DE16312C3EA8}"/>
              </a:ext>
            </a:extLst>
          </p:cNvPr>
          <p:cNvSpPr/>
          <p:nvPr/>
        </p:nvSpPr>
        <p:spPr>
          <a:xfrm>
            <a:off x="5495277" y="4467196"/>
            <a:ext cx="6096000" cy="32553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15000"/>
              </a:lnSpc>
              <a:spcAft>
                <a:spcPts val="1425"/>
              </a:spcAft>
            </a:pPr>
            <a:r>
              <a:rPr lang="ru-RU" sz="1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="" xmlns:a16="http://schemas.microsoft.com/office/drawing/2014/main" id="{63EDBF99-AC07-4746-9A98-5222462D1E6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02508842"/>
              </p:ext>
            </p:extLst>
          </p:nvPr>
        </p:nvGraphicFramePr>
        <p:xfrm>
          <a:off x="6270983" y="632533"/>
          <a:ext cx="4953000" cy="47568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79896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78177" y="868731"/>
            <a:ext cx="6096000" cy="4772076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lnSpc>
                <a:spcPct val="115000"/>
              </a:lnSpc>
            </a:pPr>
            <a:r>
              <a:rPr lang="ru-RU" b="1" i="1" dirty="0">
                <a:solidFill>
                  <a:srgbClr val="000000"/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Комментарии:</a:t>
            </a:r>
            <a:endParaRPr lang="ru-RU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1425"/>
              </a:spcAft>
            </a:pPr>
            <a:r>
              <a:rPr lang="ru-RU" dirty="0" smtClean="0">
                <a:solidFill>
                  <a:srgbClr val="000000"/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Учащиеся  </a:t>
            </a:r>
            <a:r>
              <a:rPr lang="ru-RU" dirty="0">
                <a:solidFill>
                  <a:srgbClr val="000000"/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МБОУ "</a:t>
            </a:r>
            <a:r>
              <a:rPr lang="ru-RU" dirty="0" err="1">
                <a:solidFill>
                  <a:srgbClr val="000000"/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Кыринская</a:t>
            </a:r>
            <a:r>
              <a:rPr lang="ru-RU" dirty="0">
                <a:solidFill>
                  <a:srgbClr val="000000"/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 СОШ" </a:t>
            </a:r>
            <a:r>
              <a:rPr lang="ru-RU" dirty="0" smtClean="0">
                <a:solidFill>
                  <a:srgbClr val="000000"/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увлекаются различной </a:t>
            </a:r>
            <a:r>
              <a:rPr lang="ru-RU" dirty="0">
                <a:solidFill>
                  <a:srgbClr val="000000"/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литературой.  </a:t>
            </a:r>
            <a:endParaRPr lang="ru-RU" dirty="0" smtClean="0">
              <a:solidFill>
                <a:srgbClr val="000000"/>
              </a:solidFill>
              <a:latin typeface="Roboto-Regular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1425"/>
              </a:spcAft>
            </a:pPr>
            <a:r>
              <a:rPr lang="ru-RU" dirty="0" smtClean="0">
                <a:solidFill>
                  <a:srgbClr val="000000"/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Особый </a:t>
            </a:r>
            <a:r>
              <a:rPr lang="ru-RU" dirty="0">
                <a:solidFill>
                  <a:srgbClr val="000000"/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интерес проявляется к современной российской литературе - 32%. </a:t>
            </a:r>
            <a:endParaRPr lang="ru-RU" dirty="0" smtClean="0">
              <a:solidFill>
                <a:srgbClr val="000000"/>
              </a:solidFill>
              <a:latin typeface="Roboto-Regular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1425"/>
              </a:spcAft>
            </a:pPr>
            <a:r>
              <a:rPr lang="ru-RU" dirty="0" smtClean="0">
                <a:solidFill>
                  <a:srgbClr val="000000"/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Чуть </a:t>
            </a:r>
            <a:r>
              <a:rPr lang="ru-RU" dirty="0">
                <a:solidFill>
                  <a:srgbClr val="000000"/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ниже по рейтингу Русская дореволюционная ( до 1917 года) - 20%. </a:t>
            </a:r>
            <a:endParaRPr lang="ru-RU" dirty="0" smtClean="0">
              <a:solidFill>
                <a:srgbClr val="000000"/>
              </a:solidFill>
              <a:latin typeface="Roboto-Regular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1425"/>
              </a:spcAft>
            </a:pPr>
            <a:r>
              <a:rPr lang="ru-RU" dirty="0" smtClean="0">
                <a:solidFill>
                  <a:srgbClr val="000000"/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Уделяется так же внимание и Западной литературе </a:t>
            </a:r>
            <a:r>
              <a:rPr lang="en-US" dirty="0" smtClean="0">
                <a:solidFill>
                  <a:srgbClr val="000000"/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XX</a:t>
            </a:r>
            <a:r>
              <a:rPr lang="ru-RU" dirty="0" smtClean="0">
                <a:solidFill>
                  <a:srgbClr val="000000"/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века - 17%.  Эти данные не совсем печальны: дети уделяют внимание современной литературе, литературе других стран, но хотелось бы, чтобы возросло внимание к советской литературе, </a:t>
            </a:r>
            <a:r>
              <a:rPr lang="ru-RU" dirty="0" smtClean="0">
                <a:solidFill>
                  <a:srgbClr val="000000"/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восточной </a:t>
            </a:r>
            <a:r>
              <a:rPr lang="ru-RU" dirty="0">
                <a:solidFill>
                  <a:srgbClr val="000000"/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классической.</a:t>
            </a:r>
            <a:endParaRPr lang="ru-RU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0225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4FF698B0-4E89-41E6-9DD7-950CD21A6B7F}"/>
              </a:ext>
            </a:extLst>
          </p:cNvPr>
          <p:cNvSpPr/>
          <p:nvPr/>
        </p:nvSpPr>
        <p:spPr>
          <a:xfrm>
            <a:off x="647446" y="910962"/>
            <a:ext cx="6096000" cy="75283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15000"/>
              </a:lnSpc>
              <a:spcAft>
                <a:spcPts val="1425"/>
              </a:spcAft>
            </a:pPr>
            <a:r>
              <a:rPr lang="ru-RU" sz="1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Таблица 6.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425"/>
              </a:spcAft>
            </a:pPr>
            <a:r>
              <a:rPr lang="ru-RU" sz="1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Художественную литературу какого жанра Вы предпочитаете?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="" xmlns:a16="http://schemas.microsoft.com/office/drawing/2014/main" id="{BB4534DD-CCFB-46E3-8905-79A098ADDE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5480156"/>
              </p:ext>
            </p:extLst>
          </p:nvPr>
        </p:nvGraphicFramePr>
        <p:xfrm>
          <a:off x="647446" y="2025541"/>
          <a:ext cx="5888355" cy="2598420"/>
        </p:xfrm>
        <a:graphic>
          <a:graphicData uri="http://schemas.openxmlformats.org/drawingml/2006/table">
            <a:tbl>
              <a:tblPr firstRow="1" firstCol="1" bandRow="1"/>
              <a:tblGrid>
                <a:gridCol w="1471930">
                  <a:extLst>
                    <a:ext uri="{9D8B030D-6E8A-4147-A177-3AD203B41FA5}">
                      <a16:colId xmlns="" xmlns:a16="http://schemas.microsoft.com/office/drawing/2014/main" val="617969173"/>
                    </a:ext>
                  </a:extLst>
                </a:gridCol>
                <a:gridCol w="1471930">
                  <a:extLst>
                    <a:ext uri="{9D8B030D-6E8A-4147-A177-3AD203B41FA5}">
                      <a16:colId xmlns="" xmlns:a16="http://schemas.microsoft.com/office/drawing/2014/main" val="3998088219"/>
                    </a:ext>
                  </a:extLst>
                </a:gridCol>
                <a:gridCol w="1471930">
                  <a:extLst>
                    <a:ext uri="{9D8B030D-6E8A-4147-A177-3AD203B41FA5}">
                      <a16:colId xmlns="" xmlns:a16="http://schemas.microsoft.com/office/drawing/2014/main" val="2964193454"/>
                    </a:ext>
                  </a:extLst>
                </a:gridCol>
                <a:gridCol w="1472565">
                  <a:extLst>
                    <a:ext uri="{9D8B030D-6E8A-4147-A177-3AD203B41FA5}">
                      <a16:colId xmlns="" xmlns:a16="http://schemas.microsoft.com/office/drawing/2014/main" val="3888757674"/>
                    </a:ext>
                  </a:extLst>
                </a:gridCol>
              </a:tblGrid>
              <a:tr h="6172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425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Варианты ответов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425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9-е классы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425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10-е классы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425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11-е классы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842554739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425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Детективы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425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425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425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719026443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425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Фантастика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425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425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425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168671037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425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Ужасы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425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425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425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076140265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425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Драма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425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425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425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747140456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425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Классика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425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425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425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962409167"/>
                  </a:ext>
                </a:extLst>
              </a:tr>
            </a:tbl>
          </a:graphicData>
        </a:graphic>
      </p:graphicFrame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D203BBFB-E5C5-47EF-B180-4DD18606E346}"/>
              </a:ext>
            </a:extLst>
          </p:cNvPr>
          <p:cNvSpPr/>
          <p:nvPr/>
        </p:nvSpPr>
        <p:spPr>
          <a:xfrm>
            <a:off x="647446" y="4623961"/>
            <a:ext cx="6096000" cy="140448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600" b="1" i="1" dirty="0">
                <a:solidFill>
                  <a:srgbClr val="000000"/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Комментарии: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425"/>
              </a:spcAft>
            </a:pPr>
            <a:r>
              <a:rPr lang="ru-RU" sz="1600" dirty="0">
                <a:solidFill>
                  <a:srgbClr val="000000"/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Жанры так же различны. Самыми популярными являются: Фантастика- 37%; Детективы-17%; Ужасы - 16%; </a:t>
            </a:r>
            <a:endParaRPr lang="ru-RU" sz="1600" dirty="0" smtClean="0">
              <a:solidFill>
                <a:srgbClr val="000000"/>
              </a:solidFill>
              <a:latin typeface="Roboto-Regular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425"/>
              </a:spcAft>
            </a:pPr>
            <a:r>
              <a:rPr lang="ru-RU" sz="1600" dirty="0" smtClean="0">
                <a:solidFill>
                  <a:srgbClr val="000000"/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Драма </a:t>
            </a:r>
            <a:r>
              <a:rPr lang="ru-RU" sz="1600" dirty="0">
                <a:solidFill>
                  <a:srgbClr val="000000"/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и классика по 14%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="" xmlns:a16="http://schemas.microsoft.com/office/drawing/2014/main" id="{FDC6AA3C-702A-44A3-9A8A-932B92305B1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50808264"/>
              </p:ext>
            </p:extLst>
          </p:nvPr>
        </p:nvGraphicFramePr>
        <p:xfrm>
          <a:off x="6114385" y="1625924"/>
          <a:ext cx="5689847" cy="4508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62175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5">
            <a:extLst>
              <a:ext uri="{FF2B5EF4-FFF2-40B4-BE49-F238E27FC236}">
                <a16:creationId xmlns="" xmlns:a16="http://schemas.microsoft.com/office/drawing/2014/main" id="{99A482ED-2C03-4087-AD49-B007E1AAE18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98941777"/>
              </p:ext>
            </p:extLst>
          </p:nvPr>
        </p:nvGraphicFramePr>
        <p:xfrm>
          <a:off x="6961125" y="1200669"/>
          <a:ext cx="4775447" cy="40482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D87B3060-4E75-4F4E-9D70-B5282199B30C}"/>
              </a:ext>
            </a:extLst>
          </p:cNvPr>
          <p:cNvSpPr/>
          <p:nvPr/>
        </p:nvSpPr>
        <p:spPr>
          <a:xfrm>
            <a:off x="970057" y="541102"/>
            <a:ext cx="6096000" cy="83817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15000"/>
              </a:lnSpc>
              <a:spcAft>
                <a:spcPts val="1425"/>
              </a:spcAft>
            </a:pPr>
            <a:r>
              <a:rPr lang="ru-RU" sz="16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Таблица 7.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425"/>
              </a:spcAft>
            </a:pPr>
            <a:r>
              <a:rPr lang="ru-RU" sz="16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Покупаете ли Вы книги самостоятельно?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="" xmlns:a16="http://schemas.microsoft.com/office/drawing/2014/main" id="{D6458F40-6C59-4A8C-99B9-E90B674AC5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463858"/>
              </p:ext>
            </p:extLst>
          </p:nvPr>
        </p:nvGraphicFramePr>
        <p:xfrm>
          <a:off x="865125" y="1479234"/>
          <a:ext cx="6096000" cy="1371362"/>
        </p:xfrm>
        <a:graphic>
          <a:graphicData uri="http://schemas.openxmlformats.org/drawingml/2006/table">
            <a:tbl>
              <a:tblPr firstRow="1" firstCol="1" bandRow="1"/>
              <a:tblGrid>
                <a:gridCol w="1523837">
                  <a:extLst>
                    <a:ext uri="{9D8B030D-6E8A-4147-A177-3AD203B41FA5}">
                      <a16:colId xmlns="" xmlns:a16="http://schemas.microsoft.com/office/drawing/2014/main" val="714225928"/>
                    </a:ext>
                  </a:extLst>
                </a:gridCol>
                <a:gridCol w="1523837">
                  <a:extLst>
                    <a:ext uri="{9D8B030D-6E8A-4147-A177-3AD203B41FA5}">
                      <a16:colId xmlns="" xmlns:a16="http://schemas.microsoft.com/office/drawing/2014/main" val="1854255036"/>
                    </a:ext>
                  </a:extLst>
                </a:gridCol>
                <a:gridCol w="1523837">
                  <a:extLst>
                    <a:ext uri="{9D8B030D-6E8A-4147-A177-3AD203B41FA5}">
                      <a16:colId xmlns="" xmlns:a16="http://schemas.microsoft.com/office/drawing/2014/main" val="2209054018"/>
                    </a:ext>
                  </a:extLst>
                </a:gridCol>
                <a:gridCol w="1524489">
                  <a:extLst>
                    <a:ext uri="{9D8B030D-6E8A-4147-A177-3AD203B41FA5}">
                      <a16:colId xmlns="" xmlns:a16="http://schemas.microsoft.com/office/drawing/2014/main" val="498039629"/>
                    </a:ext>
                  </a:extLst>
                </a:gridCol>
              </a:tblGrid>
              <a:tr h="4052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425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Варианты ответов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425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9-е классы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425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10-е классы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425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11-е классы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873598619"/>
                  </a:ext>
                </a:extLst>
              </a:tr>
              <a:tr h="4052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425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Да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425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425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425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041571430"/>
                  </a:ext>
                </a:extLst>
              </a:tr>
              <a:tr h="4052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425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Нет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425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23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425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22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425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053766358"/>
                  </a:ext>
                </a:extLst>
              </a:tr>
            </a:tbl>
          </a:graphicData>
        </a:graphic>
      </p:graphicFrame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B5DAE153-2929-4395-93FC-4B93727A01B6}"/>
              </a:ext>
            </a:extLst>
          </p:cNvPr>
          <p:cNvSpPr/>
          <p:nvPr/>
        </p:nvSpPr>
        <p:spPr>
          <a:xfrm>
            <a:off x="865125" y="3030227"/>
            <a:ext cx="6096000" cy="282025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15000"/>
              </a:lnSpc>
              <a:spcAft>
                <a:spcPts val="1425"/>
              </a:spcAft>
            </a:pPr>
            <a:r>
              <a:rPr lang="ru-RU" sz="1600" b="1" i="1" dirty="0">
                <a:solidFill>
                  <a:srgbClr val="000000"/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Комментарии: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425"/>
              </a:spcAft>
            </a:pPr>
            <a:r>
              <a:rPr lang="ru-RU" sz="1600" dirty="0">
                <a:solidFill>
                  <a:srgbClr val="000000"/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14% покупают книги самостоятельно, однако 86% не покупают для себя </a:t>
            </a:r>
            <a:r>
              <a:rPr lang="ru-RU" sz="1600" dirty="0" smtClean="0">
                <a:solidFill>
                  <a:srgbClr val="000000"/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дополнительные  </a:t>
            </a:r>
            <a:r>
              <a:rPr lang="ru-RU" sz="1600" dirty="0">
                <a:solidFill>
                  <a:srgbClr val="000000"/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или наиболее </a:t>
            </a:r>
            <a:r>
              <a:rPr lang="ru-RU" sz="1600" dirty="0" smtClean="0">
                <a:solidFill>
                  <a:srgbClr val="000000"/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понравившиеся книги ,интерес </a:t>
            </a:r>
            <a:r>
              <a:rPr lang="ru-RU" sz="1600" dirty="0">
                <a:solidFill>
                  <a:srgbClr val="000000"/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к литературным новинкам</a:t>
            </a:r>
            <a:r>
              <a:rPr lang="ru-RU" sz="1600" dirty="0" smtClean="0">
                <a:solidFill>
                  <a:srgbClr val="000000"/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. Невысок. </a:t>
            </a:r>
            <a:r>
              <a:rPr lang="ru-RU" sz="1600" dirty="0">
                <a:solidFill>
                  <a:srgbClr val="000000"/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Купленная литература </a:t>
            </a:r>
            <a:r>
              <a:rPr lang="ru-RU" sz="1600" dirty="0" smtClean="0">
                <a:solidFill>
                  <a:srgbClr val="000000"/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носит , в основном вспомогательный </a:t>
            </a:r>
            <a:r>
              <a:rPr lang="ru-RU" sz="1600" dirty="0">
                <a:solidFill>
                  <a:srgbClr val="000000"/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характер, </a:t>
            </a:r>
            <a:r>
              <a:rPr lang="ru-RU" sz="1600" dirty="0" smtClean="0">
                <a:solidFill>
                  <a:srgbClr val="000000"/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как помощник </a:t>
            </a:r>
            <a:r>
              <a:rPr lang="ru-RU" sz="1600" dirty="0">
                <a:solidFill>
                  <a:srgbClr val="000000"/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при подготовке к экзаменам: справочники, сборники по подготовке к ЕГЭ по различным предметам, энциклопедии, </a:t>
            </a:r>
            <a:r>
              <a:rPr lang="ru-RU" sz="1600" dirty="0" smtClean="0">
                <a:solidFill>
                  <a:srgbClr val="000000"/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Конституция</a:t>
            </a:r>
            <a:r>
              <a:rPr lang="ru-RU" sz="1600" dirty="0">
                <a:solidFill>
                  <a:srgbClr val="000000"/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smtClean="0">
                <a:solidFill>
                  <a:srgbClr val="000000"/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Кодексы РФ</a:t>
            </a:r>
            <a:r>
              <a:rPr lang="ru-RU" sz="1600" dirty="0">
                <a:solidFill>
                  <a:srgbClr val="000000"/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7458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3849" y="878998"/>
            <a:ext cx="7506533" cy="45649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64697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04341" y="1114694"/>
            <a:ext cx="10374956" cy="44278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/>
              <a:t>Гипотезы, выдвинутые мною в начале моей исследовательской </a:t>
            </a:r>
          </a:p>
          <a:p>
            <a:r>
              <a:rPr lang="ru-RU" sz="2400" b="1" dirty="0" smtClean="0"/>
              <a:t>работы подтвердились</a:t>
            </a:r>
            <a:r>
              <a:rPr lang="ru-RU" sz="2400" dirty="0" smtClean="0"/>
              <a:t>:</a:t>
            </a:r>
          </a:p>
          <a:p>
            <a:endParaRPr lang="ru-RU" sz="2400" dirty="0"/>
          </a:p>
          <a:p>
            <a:pPr lvl="0">
              <a:lnSpc>
                <a:spcPct val="115000"/>
              </a:lnSpc>
              <a:spcAft>
                <a:spcPts val="1875"/>
              </a:spcAft>
            </a:pPr>
            <a:r>
              <a:rPr lang="ru-RU" sz="2400" kern="1800" dirty="0">
                <a:solidFill>
                  <a:prstClr val="black">
                    <a:lumMod val="95000"/>
                    <a:lumOff val="5000"/>
                  </a:prstClr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1. Компьютеризация имеет отрицательное влияние на учеников.</a:t>
            </a:r>
            <a:endParaRPr lang="ru-RU" sz="2400" dirty="0">
              <a:solidFill>
                <a:prstClr val="black">
                  <a:lumMod val="95000"/>
                  <a:lumOff val="5000"/>
                </a:prst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1875"/>
              </a:spcAft>
            </a:pPr>
            <a:r>
              <a:rPr lang="ru-RU" sz="2400" kern="1800" dirty="0">
                <a:solidFill>
                  <a:prstClr val="black">
                    <a:lumMod val="95000"/>
                    <a:lumOff val="5000"/>
                  </a:prstClr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 2. Чтение - один из видов информатизации.</a:t>
            </a:r>
            <a:endParaRPr lang="ru-RU" sz="2400" dirty="0">
              <a:solidFill>
                <a:prstClr val="black">
                  <a:lumMod val="95000"/>
                  <a:lumOff val="5000"/>
                </a:prstClr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1875"/>
              </a:spcAft>
            </a:pPr>
            <a:r>
              <a:rPr lang="ru-RU" sz="2400" kern="1800" dirty="0">
                <a:solidFill>
                  <a:prstClr val="black">
                    <a:lumMod val="95000"/>
                    <a:lumOff val="5000"/>
                  </a:prstClr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3. Несмотря на то, что учащиеся нашей школы </a:t>
            </a:r>
            <a:endParaRPr lang="ru-RU" sz="2400" kern="1800" dirty="0" smtClean="0">
              <a:solidFill>
                <a:prstClr val="black">
                  <a:lumMod val="95000"/>
                  <a:lumOff val="5000"/>
                </a:prstClr>
              </a:solidFill>
              <a:latin typeface="Roboto-Regular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1875"/>
              </a:spcAft>
            </a:pPr>
            <a:r>
              <a:rPr lang="ru-RU" sz="2400" kern="18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обладают </a:t>
            </a:r>
            <a:r>
              <a:rPr lang="ru-RU" sz="2400" kern="1800" dirty="0">
                <a:solidFill>
                  <a:prstClr val="black">
                    <a:lumMod val="95000"/>
                    <a:lumOff val="5000"/>
                  </a:prstClr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хорошими знаниями, они читают мало книг.</a:t>
            </a:r>
            <a:endParaRPr lang="ru-RU" sz="2400" dirty="0">
              <a:solidFill>
                <a:prstClr val="black"/>
              </a:solidFill>
            </a:endParaRP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453365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2550A666-F36F-42EA-BB6D-58615D063306}"/>
              </a:ext>
            </a:extLst>
          </p:cNvPr>
          <p:cNvSpPr/>
          <p:nvPr/>
        </p:nvSpPr>
        <p:spPr>
          <a:xfrm>
            <a:off x="716618" y="259646"/>
            <a:ext cx="11807300" cy="68798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ru-RU" sz="2400" b="0" cap="none" spc="0" dirty="0" smtClean="0">
              <a:ln w="0"/>
              <a:solidFill>
                <a:schemeClr val="tx1"/>
              </a:solidFill>
            </a:endParaRPr>
          </a:p>
          <a:p>
            <a:pPr algn="ctr"/>
            <a:r>
              <a:rPr lang="ru-RU" sz="2400" b="0" cap="none" spc="0" dirty="0" smtClean="0">
                <a:ln w="0"/>
                <a:solidFill>
                  <a:schemeClr val="tx1"/>
                </a:solidFill>
              </a:rPr>
              <a:t>Содержание</a:t>
            </a:r>
            <a:endParaRPr lang="ru-RU" sz="2400" b="0" cap="none" spc="0" dirty="0">
              <a:ln w="0"/>
              <a:solidFill>
                <a:schemeClr val="tx1"/>
              </a:solidFill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SzPts val="1000"/>
              <a:tabLst>
                <a:tab pos="457200" algn="l"/>
              </a:tabLst>
            </a:pPr>
            <a:r>
              <a:rPr lang="ru-RU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Введение.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400" dirty="0">
                <a:solidFill>
                  <a:srgbClr val="000000"/>
                </a:solidFill>
                <a:ea typeface="Calibri"/>
                <a:cs typeface="Calibri"/>
              </a:rPr>
              <a:t>Основное содержание</a:t>
            </a:r>
            <a:endParaRPr lang="ru-RU" sz="24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400" dirty="0">
                <a:solidFill>
                  <a:srgbClr val="000000"/>
                </a:solidFill>
                <a:ea typeface="Calibri"/>
                <a:cs typeface="Calibri"/>
              </a:rPr>
              <a:t> I. Понятие "информатизация" и "компьютеризация"</a:t>
            </a:r>
            <a:endParaRPr lang="ru-RU" sz="24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400" dirty="0">
                <a:solidFill>
                  <a:srgbClr val="000000"/>
                </a:solidFill>
                <a:ea typeface="Calibri"/>
                <a:cs typeface="Calibri"/>
              </a:rPr>
              <a:t> II. Характеристика респондентов, участвовавших в социологическом опросе</a:t>
            </a:r>
            <a:endParaRPr lang="ru-RU" sz="24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solidFill>
                  <a:srgbClr val="000000"/>
                </a:solidFill>
                <a:ea typeface="Calibri"/>
                <a:cs typeface="Calibri"/>
              </a:rPr>
              <a:t>III</a:t>
            </a:r>
            <a:r>
              <a:rPr lang="ru-RU" sz="2400" dirty="0">
                <a:solidFill>
                  <a:srgbClr val="000000"/>
                </a:solidFill>
                <a:ea typeface="Calibri"/>
                <a:cs typeface="Calibri"/>
              </a:rPr>
              <a:t>.Заключение</a:t>
            </a:r>
            <a:endParaRPr lang="ru-RU" sz="24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solidFill>
                  <a:srgbClr val="000000"/>
                </a:solidFill>
                <a:ea typeface="Calibri"/>
                <a:cs typeface="Calibri"/>
              </a:rPr>
              <a:t>IV</a:t>
            </a:r>
            <a:r>
              <a:rPr lang="ru-RU" sz="2400" dirty="0">
                <a:solidFill>
                  <a:srgbClr val="000000"/>
                </a:solidFill>
                <a:ea typeface="Calibri"/>
                <a:cs typeface="Calibri"/>
              </a:rPr>
              <a:t>. Приложение</a:t>
            </a:r>
            <a:endParaRPr lang="ru-RU" sz="24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dirty="0" smtClean="0">
                <a:solidFill>
                  <a:srgbClr val="000000"/>
                </a:solidFill>
                <a:ea typeface="Calibri"/>
                <a:cs typeface="Calibri"/>
              </a:rPr>
              <a:t>V</a:t>
            </a:r>
            <a:r>
              <a:rPr lang="ru-RU" sz="2400" dirty="0">
                <a:solidFill>
                  <a:srgbClr val="000000"/>
                </a:solidFill>
                <a:ea typeface="Calibri"/>
                <a:cs typeface="Calibri"/>
              </a:rPr>
              <a:t>.Список использованной литературы</a:t>
            </a:r>
            <a:endParaRPr lang="ru-RU" sz="2400" dirty="0"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ru-RU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ctr">
              <a:buFont typeface="Arial" panose="020B0604020202020204" pitchFamily="34" charset="0"/>
              <a:buChar char="•"/>
            </a:pPr>
            <a:endParaRPr lang="ru-RU" sz="24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4789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87384" y="1439056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 smtClean="0"/>
          </a:p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3652" y="945824"/>
            <a:ext cx="7806329" cy="3925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097873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6AC60D1D-B461-4A52-9116-A7FAF0E866AA}"/>
              </a:ext>
            </a:extLst>
          </p:cNvPr>
          <p:cNvSpPr/>
          <p:nvPr/>
        </p:nvSpPr>
        <p:spPr>
          <a:xfrm>
            <a:off x="170155" y="364516"/>
            <a:ext cx="11851690" cy="5638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endParaRPr lang="ru-RU" sz="1400" b="1" i="1" kern="1800" dirty="0" smtClean="0">
              <a:solidFill>
                <a:srgbClr val="183741"/>
              </a:solidFill>
              <a:latin typeface="Roboto-Regular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400" b="1" i="1" kern="1800" dirty="0" smtClean="0">
                <a:solidFill>
                  <a:srgbClr val="183741"/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Введение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400" kern="1800" dirty="0" smtClean="0">
                <a:solidFill>
                  <a:srgbClr val="183741"/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           Книга </a:t>
            </a:r>
            <a:r>
              <a:rPr lang="ru-RU" sz="1400" kern="1800" dirty="0">
                <a:solidFill>
                  <a:srgbClr val="183741"/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- это не способ присвоить чужой ум, наоборот, это машина для производства собственных мыслей. </a:t>
            </a:r>
            <a:endParaRPr lang="ru-RU" sz="1400" kern="1800" dirty="0" smtClean="0">
              <a:solidFill>
                <a:srgbClr val="183741"/>
              </a:solidFill>
              <a:latin typeface="Roboto-Regular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400" kern="1800" dirty="0">
                <a:solidFill>
                  <a:srgbClr val="183741"/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kern="1800" dirty="0" smtClean="0">
                <a:solidFill>
                  <a:srgbClr val="183741"/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                                             (</a:t>
            </a:r>
            <a:r>
              <a:rPr lang="ru-RU" sz="1400" kern="1800" dirty="0">
                <a:solidFill>
                  <a:srgbClr val="183741"/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Умберто Эко)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400" kern="1800" dirty="0" smtClean="0">
                <a:solidFill>
                  <a:srgbClr val="183741"/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Привить </a:t>
            </a:r>
            <a:r>
              <a:rPr lang="ru-RU" sz="1400" kern="1800" dirty="0">
                <a:solidFill>
                  <a:srgbClr val="183741"/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ребёнку вкус к чтению – лучший подарок, который мы можем ему сделать. </a:t>
            </a:r>
            <a:br>
              <a:rPr lang="ru-RU" sz="1400" kern="1800" dirty="0">
                <a:solidFill>
                  <a:srgbClr val="183741"/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kern="1800" dirty="0" smtClean="0">
                <a:solidFill>
                  <a:srgbClr val="183741"/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                                             (</a:t>
            </a:r>
            <a:r>
              <a:rPr lang="ru-RU" sz="1400" kern="1800" dirty="0" err="1">
                <a:solidFill>
                  <a:srgbClr val="183741"/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С.Лупан</a:t>
            </a:r>
            <a:r>
              <a:rPr lang="ru-RU" sz="1400" kern="1800" dirty="0">
                <a:solidFill>
                  <a:srgbClr val="183741"/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br>
              <a:rPr lang="ru-RU" sz="1400" kern="1800" dirty="0">
                <a:solidFill>
                  <a:srgbClr val="183741"/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kern="1800" dirty="0">
                <a:solidFill>
                  <a:srgbClr val="183741"/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kern="1800" dirty="0">
                <a:solidFill>
                  <a:srgbClr val="183741"/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875"/>
              </a:spcAft>
            </a:pPr>
            <a:r>
              <a:rPr lang="ru-RU" sz="1400" kern="1800" dirty="0" smtClean="0">
                <a:solidFill>
                  <a:srgbClr val="183741"/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            "</a:t>
            </a:r>
            <a:r>
              <a:rPr lang="ru-RU" sz="1400" kern="1800" dirty="0">
                <a:solidFill>
                  <a:srgbClr val="183741"/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Информатизация" - все используют это слово! Но знают ли ученики, что оно обозначает? Почему многие люди </a:t>
            </a:r>
            <a:endParaRPr lang="ru-RU" sz="1400" kern="1800" dirty="0" smtClean="0">
              <a:solidFill>
                <a:srgbClr val="183741"/>
              </a:solidFill>
              <a:latin typeface="Roboto-Regular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875"/>
              </a:spcAft>
            </a:pPr>
            <a:r>
              <a:rPr lang="ru-RU" sz="1400" kern="1800" dirty="0">
                <a:solidFill>
                  <a:srgbClr val="183741"/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kern="1800" dirty="0" smtClean="0">
                <a:solidFill>
                  <a:srgbClr val="183741"/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         ставят </a:t>
            </a:r>
            <a:r>
              <a:rPr lang="ru-RU" sz="1400" kern="1800" dirty="0">
                <a:solidFill>
                  <a:srgbClr val="183741"/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равно между словами "информатизация" и "компьютеризация"? Почему дети считают Интернет основным источником </a:t>
            </a:r>
            <a:endParaRPr lang="ru-RU" sz="1400" kern="1800" dirty="0" smtClean="0">
              <a:solidFill>
                <a:srgbClr val="183741"/>
              </a:solidFill>
              <a:latin typeface="Roboto-Regular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875"/>
              </a:spcAft>
            </a:pPr>
            <a:r>
              <a:rPr lang="ru-RU" sz="1400" kern="1800" dirty="0">
                <a:solidFill>
                  <a:srgbClr val="183741"/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kern="1800" dirty="0" smtClean="0">
                <a:solidFill>
                  <a:srgbClr val="183741"/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        для </a:t>
            </a:r>
            <a:r>
              <a:rPr lang="ru-RU" sz="1400" kern="1800" dirty="0">
                <a:solidFill>
                  <a:srgbClr val="183741"/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получения информации? Формируют ли родители литературный вкус своих детей и могут ли научить искусству чтения </a:t>
            </a:r>
            <a:r>
              <a:rPr lang="ru-RU" sz="1400" kern="1800" dirty="0" smtClean="0">
                <a:solidFill>
                  <a:srgbClr val="183741"/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</a:p>
          <a:p>
            <a:pPr>
              <a:lnSpc>
                <a:spcPct val="115000"/>
              </a:lnSpc>
              <a:spcAft>
                <a:spcPts val="1875"/>
              </a:spcAft>
            </a:pPr>
            <a:r>
              <a:rPr lang="ru-RU" sz="1400" kern="1800" dirty="0">
                <a:solidFill>
                  <a:srgbClr val="183741"/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kern="1800" dirty="0" smtClean="0">
                <a:solidFill>
                  <a:srgbClr val="183741"/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ru-RU" sz="1400" kern="1800" dirty="0" err="1" smtClean="0">
                <a:solidFill>
                  <a:srgbClr val="183741"/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перечитывания</a:t>
            </a:r>
            <a:r>
              <a:rPr lang="ru-RU" sz="1400" kern="1800" dirty="0" smtClean="0">
                <a:solidFill>
                  <a:srgbClr val="183741"/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? Читать или не читать? Эти </a:t>
            </a:r>
            <a:r>
              <a:rPr lang="ru-RU" sz="1400" kern="1800" dirty="0">
                <a:solidFill>
                  <a:srgbClr val="183741"/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вопросы заставили меня задуматься и выбрать для глубокого </a:t>
            </a:r>
            <a:r>
              <a:rPr lang="ru-RU" sz="1400" kern="1800" dirty="0" smtClean="0">
                <a:solidFill>
                  <a:srgbClr val="183741"/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рассмотрения </a:t>
            </a:r>
          </a:p>
          <a:p>
            <a:pPr>
              <a:lnSpc>
                <a:spcPct val="115000"/>
              </a:lnSpc>
              <a:spcAft>
                <a:spcPts val="1875"/>
              </a:spcAft>
            </a:pPr>
            <a:r>
              <a:rPr lang="ru-RU" sz="1400" kern="1800" dirty="0">
                <a:solidFill>
                  <a:srgbClr val="183741"/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kern="1800" dirty="0" smtClean="0">
                <a:solidFill>
                  <a:srgbClr val="183741"/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            следующую </a:t>
            </a:r>
            <a:r>
              <a:rPr lang="ru-RU" sz="1400" kern="1800" dirty="0">
                <a:solidFill>
                  <a:srgbClr val="183741"/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тему: </a:t>
            </a:r>
            <a:r>
              <a:rPr lang="ru-RU" sz="1400" b="1" kern="1800" dirty="0">
                <a:solidFill>
                  <a:srgbClr val="183741"/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« Снижение интереса к чтению </a:t>
            </a:r>
            <a:r>
              <a:rPr lang="ru-RU" sz="1400" b="1" kern="1800" dirty="0" err="1">
                <a:solidFill>
                  <a:srgbClr val="183741"/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Кыринских</a:t>
            </a:r>
            <a:r>
              <a:rPr lang="ru-RU" sz="1400" b="1" kern="1800" dirty="0">
                <a:solidFill>
                  <a:srgbClr val="183741"/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 школьников как всероссийская тенденция»</a:t>
            </a:r>
          </a:p>
          <a:p>
            <a:pPr>
              <a:lnSpc>
                <a:spcPct val="115000"/>
              </a:lnSpc>
              <a:spcAft>
                <a:spcPts val="1875"/>
              </a:spcAft>
            </a:pPr>
            <a:endParaRPr lang="ru-RU" sz="1200" b="1" kern="1800" dirty="0">
              <a:solidFill>
                <a:srgbClr val="183741"/>
              </a:solidFill>
              <a:latin typeface="Roboto-Regular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875"/>
              </a:spcAft>
            </a:pPr>
            <a:endParaRPr lang="ru-RU" sz="1200" b="1" kern="1800" dirty="0">
              <a:solidFill>
                <a:srgbClr val="183741"/>
              </a:solidFill>
              <a:latin typeface="Roboto-Regular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875"/>
              </a:spcAft>
            </a:pPr>
            <a:endParaRPr lang="ru-R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7380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527D5AEE-D46C-41BC-8B8C-A43A99308016}"/>
              </a:ext>
            </a:extLst>
          </p:cNvPr>
          <p:cNvSpPr/>
          <p:nvPr/>
        </p:nvSpPr>
        <p:spPr>
          <a:xfrm>
            <a:off x="177553" y="1216955"/>
            <a:ext cx="12014447" cy="38441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200" b="1" kern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ru-RU" sz="2000" b="1" kern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sz="2000" b="1" kern="1800" dirty="0">
                <a:solidFill>
                  <a:schemeClr val="tx1">
                    <a:lumMod val="95000"/>
                    <a:lumOff val="5000"/>
                  </a:schemeClr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kern="1800" dirty="0">
                <a:solidFill>
                  <a:schemeClr val="tx1">
                    <a:lumMod val="95000"/>
                    <a:lumOff val="5000"/>
                  </a:schemeClr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исследование проблемы чтения учащихся 9- 10 х классов </a:t>
            </a:r>
            <a:endParaRPr lang="ru-RU" sz="2000" kern="1800" dirty="0" smtClean="0">
              <a:solidFill>
                <a:schemeClr val="tx1">
                  <a:lumMod val="95000"/>
                  <a:lumOff val="5000"/>
                </a:schemeClr>
              </a:solidFill>
              <a:latin typeface="Roboto-Regular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000" kern="1800" dirty="0">
                <a:solidFill>
                  <a:schemeClr val="tx1">
                    <a:lumMod val="95000"/>
                    <a:lumOff val="5000"/>
                  </a:schemeClr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kern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МБОУ</a:t>
            </a:r>
            <a:r>
              <a:rPr lang="ru-RU" sz="2000" kern="1800" dirty="0">
                <a:solidFill>
                  <a:schemeClr val="tx1">
                    <a:lumMod val="95000"/>
                    <a:lumOff val="5000"/>
                  </a:schemeClr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 "</a:t>
            </a:r>
            <a:r>
              <a:rPr lang="ru-RU" sz="2000" kern="1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Кыринская</a:t>
            </a:r>
            <a:r>
              <a:rPr lang="ru-RU" sz="2000" kern="1800" dirty="0">
                <a:solidFill>
                  <a:schemeClr val="tx1">
                    <a:lumMod val="95000"/>
                    <a:lumOff val="5000"/>
                  </a:schemeClr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kern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       СОШ</a:t>
            </a:r>
            <a:r>
              <a:rPr lang="ru-RU" sz="2000" kern="1800" dirty="0">
                <a:solidFill>
                  <a:schemeClr val="tx1">
                    <a:lumMod val="95000"/>
                    <a:lumOff val="5000"/>
                  </a:schemeClr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" за 2017-2018 учебный год.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ru-RU" sz="2000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000" b="1" kern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           Задачи</a:t>
            </a:r>
            <a:r>
              <a:rPr lang="ru-RU" sz="2000" b="1" kern="1800" dirty="0">
                <a:solidFill>
                  <a:schemeClr val="tx1">
                    <a:lumMod val="95000"/>
                    <a:lumOff val="5000"/>
                  </a:schemeClr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000" b="1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000" kern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        1</a:t>
            </a:r>
            <a:r>
              <a:rPr lang="ru-RU" sz="2000" kern="1800" dirty="0">
                <a:solidFill>
                  <a:schemeClr val="tx1">
                    <a:lumMod val="95000"/>
                    <a:lumOff val="5000"/>
                  </a:schemeClr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. Изучить понятия "информатизация" и "компьютеризация".</a:t>
            </a:r>
            <a:endParaRPr lang="ru-RU" sz="2000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000" kern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        2</a:t>
            </a:r>
            <a:r>
              <a:rPr lang="ru-RU" sz="2000" kern="1800" dirty="0">
                <a:solidFill>
                  <a:schemeClr val="tx1">
                    <a:lumMod val="95000"/>
                    <a:lumOff val="5000"/>
                  </a:schemeClr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. Изучить формуляры учащихся 9- 11-х классов в школьной и сельской библиотеках.</a:t>
            </a:r>
            <a:endParaRPr lang="ru-RU" sz="2000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000" kern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        3.Отобрать</a:t>
            </a:r>
            <a:r>
              <a:rPr lang="ru-RU" sz="2000" kern="1800" dirty="0">
                <a:solidFill>
                  <a:schemeClr val="tx1">
                    <a:lumMod val="95000"/>
                    <a:lumOff val="5000"/>
                  </a:schemeClr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 диагностический материал в соответствии с целью исследования.</a:t>
            </a:r>
            <a:endParaRPr lang="ru-RU" sz="2000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000" kern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        4</a:t>
            </a:r>
            <a:r>
              <a:rPr lang="ru-RU" sz="2000" kern="1800" dirty="0">
                <a:solidFill>
                  <a:schemeClr val="tx1">
                    <a:lumMod val="95000"/>
                    <a:lumOff val="5000"/>
                  </a:schemeClr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. Проанализировать полученные в ходе анкетирования данные и </a:t>
            </a:r>
            <a:endParaRPr lang="ru-RU" sz="2000" kern="1800" dirty="0" smtClean="0">
              <a:solidFill>
                <a:schemeClr val="tx1">
                  <a:lumMod val="95000"/>
                  <a:lumOff val="5000"/>
                </a:schemeClr>
              </a:solidFill>
              <a:latin typeface="Roboto-Regular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000" kern="1800" dirty="0">
                <a:solidFill>
                  <a:schemeClr val="tx1">
                    <a:lumMod val="95000"/>
                    <a:lumOff val="5000"/>
                  </a:schemeClr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kern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      выявить      проблемы</a:t>
            </a:r>
            <a:r>
              <a:rPr lang="ru-RU" sz="2000" kern="1800" dirty="0">
                <a:solidFill>
                  <a:schemeClr val="tx1">
                    <a:lumMod val="95000"/>
                    <a:lumOff val="5000"/>
                  </a:schemeClr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 в чтении учащихся 9- 11 классов МБОУ "</a:t>
            </a:r>
            <a:r>
              <a:rPr lang="ru-RU" sz="2000" kern="1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Кыринская</a:t>
            </a:r>
            <a:r>
              <a:rPr lang="ru-RU" sz="2000" kern="1800" dirty="0">
                <a:solidFill>
                  <a:schemeClr val="tx1">
                    <a:lumMod val="95000"/>
                    <a:lumOff val="5000"/>
                  </a:schemeClr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 СОШ".</a:t>
            </a:r>
            <a:endParaRPr lang="ru-RU" sz="2000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000" kern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        5</a:t>
            </a:r>
            <a:r>
              <a:rPr lang="ru-RU" sz="2000" kern="1800" dirty="0">
                <a:solidFill>
                  <a:schemeClr val="tx1">
                    <a:lumMod val="95000"/>
                    <a:lumOff val="5000"/>
                  </a:schemeClr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. Доказать, что чтение - один из видов информатизации.</a:t>
            </a:r>
            <a:endParaRPr lang="ru-RU" sz="2000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200" kern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  <a:endParaRPr lang="ru-RU" sz="1100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2175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03947" y="899411"/>
            <a:ext cx="8574373" cy="33716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1875"/>
              </a:spcAft>
            </a:pPr>
            <a:r>
              <a:rPr lang="ru-RU" sz="2400" b="1" kern="1800" dirty="0">
                <a:solidFill>
                  <a:prstClr val="black">
                    <a:lumMod val="95000"/>
                    <a:lumOff val="5000"/>
                  </a:prstClr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 Гипотезы:</a:t>
            </a:r>
          </a:p>
          <a:p>
            <a:pPr lvl="0">
              <a:lnSpc>
                <a:spcPct val="115000"/>
              </a:lnSpc>
              <a:spcAft>
                <a:spcPts val="1875"/>
              </a:spcAft>
            </a:pPr>
            <a:r>
              <a:rPr lang="ru-RU" sz="2400" kern="18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400" kern="1800" dirty="0">
                <a:solidFill>
                  <a:prstClr val="black">
                    <a:lumMod val="95000"/>
                    <a:lumOff val="5000"/>
                  </a:prstClr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. Компьютеризация имеет отрицательное влияние на учеников.</a:t>
            </a:r>
            <a:endParaRPr lang="ru-RU" sz="2400" dirty="0">
              <a:solidFill>
                <a:prstClr val="black">
                  <a:lumMod val="95000"/>
                  <a:lumOff val="5000"/>
                </a:prst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1875"/>
              </a:spcAft>
            </a:pPr>
            <a:r>
              <a:rPr lang="ru-RU" sz="2400" kern="1800" dirty="0">
                <a:solidFill>
                  <a:prstClr val="black">
                    <a:lumMod val="95000"/>
                    <a:lumOff val="5000"/>
                  </a:prstClr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18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kern="1800" dirty="0">
                <a:solidFill>
                  <a:prstClr val="black">
                    <a:lumMod val="95000"/>
                    <a:lumOff val="5000"/>
                  </a:prstClr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. Чтение - один из видов </a:t>
            </a:r>
            <a:r>
              <a:rPr lang="ru-RU" sz="2400" kern="18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информатизации.</a:t>
            </a:r>
            <a:endParaRPr lang="ru-RU" sz="2400" dirty="0" smtClean="0">
              <a:solidFill>
                <a:prstClr val="black">
                  <a:lumMod val="95000"/>
                  <a:lumOff val="5000"/>
                </a:prstClr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1875"/>
              </a:spcAft>
            </a:pPr>
            <a:r>
              <a:rPr lang="ru-RU" sz="2400" kern="18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400" kern="1800" dirty="0">
                <a:solidFill>
                  <a:prstClr val="black">
                    <a:lumMod val="95000"/>
                    <a:lumOff val="5000"/>
                  </a:prstClr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. Несмотря на то, что учащиеся нашей школы обладают хорошими знаниями, они читают мало книг.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562720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94085" y="824458"/>
            <a:ext cx="9069049" cy="47643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</a:pPr>
            <a:r>
              <a:rPr lang="ru-RU" sz="2400" b="1" kern="1800" dirty="0">
                <a:solidFill>
                  <a:prstClr val="black">
                    <a:lumMod val="95000"/>
                    <a:lumOff val="5000"/>
                  </a:prstClr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Объектом анализа</a:t>
            </a:r>
            <a:r>
              <a:rPr lang="ru-RU" sz="2400" kern="1800" dirty="0">
                <a:solidFill>
                  <a:prstClr val="black">
                    <a:lumMod val="95000"/>
                    <a:lumOff val="5000"/>
                  </a:prstClr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 являлись учащиеся </a:t>
            </a:r>
            <a:endParaRPr lang="ru-RU" sz="2400" kern="1800" dirty="0" smtClean="0">
              <a:solidFill>
                <a:prstClr val="black">
                  <a:lumMod val="95000"/>
                  <a:lumOff val="5000"/>
                </a:prstClr>
              </a:solidFill>
              <a:latin typeface="Roboto-Regular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</a:pPr>
            <a:r>
              <a:rPr lang="ru-RU" sz="2400" kern="18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9 - 11</a:t>
            </a:r>
            <a:r>
              <a:rPr lang="ru-RU" sz="2400" kern="1800" dirty="0">
                <a:solidFill>
                  <a:prstClr val="black">
                    <a:lumMod val="95000"/>
                    <a:lumOff val="5000"/>
                  </a:prstClr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 классов МБОУ "</a:t>
            </a:r>
            <a:r>
              <a:rPr lang="ru-RU" sz="2400" kern="1800" dirty="0" err="1">
                <a:solidFill>
                  <a:prstClr val="black">
                    <a:lumMod val="95000"/>
                    <a:lumOff val="5000"/>
                  </a:prstClr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Кыринская</a:t>
            </a:r>
            <a:r>
              <a:rPr lang="ru-RU" sz="2400" kern="1800" dirty="0">
                <a:solidFill>
                  <a:prstClr val="black">
                    <a:lumMod val="95000"/>
                    <a:lumOff val="5000"/>
                  </a:prstClr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 СОШ" и их литературный (читательский) уровень.</a:t>
            </a:r>
            <a:endParaRPr lang="ru-RU" sz="2400" dirty="0">
              <a:solidFill>
                <a:prstClr val="black">
                  <a:lumMod val="95000"/>
                  <a:lumOff val="5000"/>
                </a:prst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</a:pPr>
            <a:r>
              <a:rPr lang="ru-RU" sz="2400" b="1" kern="1800" dirty="0">
                <a:solidFill>
                  <a:prstClr val="black">
                    <a:lumMod val="95000"/>
                    <a:lumOff val="5000"/>
                  </a:prstClr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Предмет</a:t>
            </a:r>
            <a:r>
              <a:rPr lang="ru-RU" sz="2400" kern="1800" dirty="0">
                <a:solidFill>
                  <a:prstClr val="black">
                    <a:lumMod val="95000"/>
                    <a:lumOff val="5000"/>
                  </a:prstClr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 конкретного </a:t>
            </a:r>
            <a:r>
              <a:rPr lang="ru-RU" sz="2400" kern="18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рассмотрения: </a:t>
            </a:r>
            <a:r>
              <a:rPr lang="ru-RU" sz="2400" kern="18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проблемы</a:t>
            </a:r>
            <a:r>
              <a:rPr lang="ru-RU" sz="2400" kern="1800" dirty="0">
                <a:solidFill>
                  <a:prstClr val="black">
                    <a:lumMod val="95000"/>
                    <a:lumOff val="5000"/>
                  </a:prstClr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 чтения учащихся 9-11-х классов МБОУ "</a:t>
            </a:r>
            <a:r>
              <a:rPr lang="ru-RU" sz="2400" kern="1800" dirty="0" err="1">
                <a:solidFill>
                  <a:prstClr val="black">
                    <a:lumMod val="95000"/>
                    <a:lumOff val="5000"/>
                  </a:prstClr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Кыринская</a:t>
            </a:r>
            <a:r>
              <a:rPr lang="ru-RU" sz="2400" kern="1800" dirty="0">
                <a:solidFill>
                  <a:prstClr val="black">
                    <a:lumMod val="95000"/>
                    <a:lumOff val="5000"/>
                  </a:prstClr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 СОШ" за 2017 -2018 учебный год.</a:t>
            </a:r>
            <a:endParaRPr lang="ru-RU" sz="2400" dirty="0">
              <a:solidFill>
                <a:prstClr val="black">
                  <a:lumMod val="95000"/>
                  <a:lumOff val="5000"/>
                </a:prst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</a:pPr>
            <a:r>
              <a:rPr lang="ru-RU" sz="2400" b="1" kern="1800" dirty="0">
                <a:solidFill>
                  <a:prstClr val="black">
                    <a:lumMod val="95000"/>
                    <a:lumOff val="5000"/>
                  </a:prstClr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В результате</a:t>
            </a:r>
            <a:r>
              <a:rPr lang="ru-RU" sz="2400" kern="1800" dirty="0">
                <a:solidFill>
                  <a:prstClr val="black">
                    <a:lumMod val="95000"/>
                    <a:lumOff val="5000"/>
                  </a:prstClr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  проделанной работы учителя и родители увидят, каков читательский уровень учащихся МБОУ "</a:t>
            </a:r>
            <a:r>
              <a:rPr lang="ru-RU" sz="2400" kern="1800" dirty="0" err="1">
                <a:solidFill>
                  <a:prstClr val="black">
                    <a:lumMod val="95000"/>
                    <a:lumOff val="5000"/>
                  </a:prstClr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Кыринская</a:t>
            </a:r>
            <a:r>
              <a:rPr lang="ru-RU" sz="2400" kern="1800" dirty="0">
                <a:solidFill>
                  <a:prstClr val="black">
                    <a:lumMod val="95000"/>
                    <a:lumOff val="5000"/>
                  </a:prstClr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 СОШ. </a:t>
            </a:r>
            <a:endParaRPr lang="ru-RU" sz="2400" kern="1800" dirty="0" smtClean="0">
              <a:solidFill>
                <a:prstClr val="black">
                  <a:lumMod val="95000"/>
                  <a:lumOff val="5000"/>
                </a:prstClr>
              </a:solidFill>
              <a:latin typeface="Roboto-Regular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</a:pPr>
            <a:r>
              <a:rPr lang="ru-RU" sz="2400" b="1" kern="18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Методом исследования</a:t>
            </a:r>
            <a:r>
              <a:rPr lang="ru-RU" sz="2400" kern="1800" dirty="0">
                <a:solidFill>
                  <a:prstClr val="black">
                    <a:lumMod val="95000"/>
                    <a:lumOff val="5000"/>
                  </a:prstClr>
                </a:solidFill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 стал социологический опрос и анализ анкет.</a:t>
            </a:r>
            <a:endParaRPr lang="ru-RU" sz="2400" dirty="0">
              <a:solidFill>
                <a:prstClr val="black">
                  <a:lumMod val="95000"/>
                  <a:lumOff val="5000"/>
                </a:prst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6094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2014FBD3-D343-4352-A497-9815CBA1422C}"/>
              </a:ext>
            </a:extLst>
          </p:cNvPr>
          <p:cNvSpPr/>
          <p:nvPr/>
        </p:nvSpPr>
        <p:spPr>
          <a:xfrm>
            <a:off x="156838" y="106544"/>
            <a:ext cx="11878323" cy="62548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300" b="1" i="1" kern="18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Раздел I. Понятие "информатизация" и "компьютеризация"</a:t>
            </a:r>
            <a:endParaRPr lang="ru-RU" sz="13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300" b="1" kern="18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Информатизация школы - это:</a:t>
            </a:r>
            <a:endParaRPr lang="ru-RU" sz="13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1300" dirty="0">
                <a:ea typeface="Calibri" panose="020F0502020204030204" pitchFamily="34" charset="0"/>
                <a:cs typeface="Times New Roman" panose="02020603050405020304" pitchFamily="18" charset="0"/>
              </a:rPr>
              <a:t>· изменение содержания, методов и организационных форм образовательной деятельности;</a:t>
            </a:r>
          </a:p>
          <a:p>
            <a:pPr>
              <a:spcAft>
                <a:spcPts val="0"/>
              </a:spcAft>
            </a:pPr>
            <a:r>
              <a:rPr lang="ru-RU" sz="1300" dirty="0">
                <a:ea typeface="Calibri" panose="020F0502020204030204" pitchFamily="34" charset="0"/>
                <a:cs typeface="Times New Roman" panose="02020603050405020304" pitchFamily="18" charset="0"/>
              </a:rPr>
              <a:t>· изменение форм и методов управления образовательным учреждением;</a:t>
            </a:r>
          </a:p>
          <a:p>
            <a:pPr>
              <a:spcAft>
                <a:spcPts val="0"/>
              </a:spcAft>
            </a:pPr>
            <a:r>
              <a:rPr lang="ru-RU" sz="1300" dirty="0">
                <a:ea typeface="Calibri" panose="020F0502020204030204" pitchFamily="34" charset="0"/>
                <a:cs typeface="Times New Roman" panose="02020603050405020304" pitchFamily="18" charset="0"/>
              </a:rPr>
              <a:t>· использование принципиально новых инструментов и ресурсов.</a:t>
            </a:r>
          </a:p>
          <a:p>
            <a:pPr>
              <a:lnSpc>
                <a:spcPct val="115000"/>
              </a:lnSpc>
              <a:spcAft>
                <a:spcPts val="1875"/>
              </a:spcAft>
            </a:pPr>
            <a:r>
              <a:rPr lang="ru-RU" sz="1300" kern="18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В настоящее время уже никто не оспаривает тот факт, что использование информационных технологий оказывает заметное влияние на содержание, формы и методы обучения.</a:t>
            </a:r>
            <a:endParaRPr lang="ru-RU" sz="13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875"/>
              </a:spcAft>
            </a:pPr>
            <a:r>
              <a:rPr lang="ru-RU" sz="1300" kern="18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Считается, что основной целью информатизации является повышение качества образования через повышение информационной культуры всех участников образовательного процесса и активное использование ИТ. Но не надо забывать и о чтении. Ведь огромное количество информации можно взять из книг, которые во многом лучше, чем компьютеры.</a:t>
            </a:r>
            <a:endParaRPr lang="ru-RU" sz="13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875"/>
              </a:spcAft>
            </a:pPr>
            <a:r>
              <a:rPr lang="ru-RU" sz="1300" kern="18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Работа по информатизации процесса обучения и воспитания  осуществляется по следующим направлениям:</a:t>
            </a:r>
            <a:endParaRPr lang="ru-RU" sz="13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300" kern="18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· </a:t>
            </a:r>
            <a:r>
              <a:rPr lang="ru-RU" sz="1300" i="1" kern="18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Совершенствование материально-технической и ресурсной базы учебно-воспитательного процесса;</a:t>
            </a:r>
            <a:endParaRPr lang="ru-RU" sz="13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300" kern="18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· </a:t>
            </a:r>
            <a:r>
              <a:rPr lang="ru-RU" sz="1300" i="1" kern="18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Внедрение информационно-коммуникационных технологий в управлении  учебно-методическим процессом в школе;</a:t>
            </a:r>
            <a:endParaRPr lang="ru-RU" sz="13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300" kern="18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· </a:t>
            </a:r>
            <a:r>
              <a:rPr lang="ru-RU" sz="1300" i="1" kern="18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Освоение инновационных технологий;</a:t>
            </a:r>
            <a:endParaRPr lang="ru-RU" sz="13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300" kern="18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· </a:t>
            </a:r>
            <a:r>
              <a:rPr lang="ru-RU" sz="1300" i="1" kern="18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Внедрение информационно-коммуникационных технологий в учебно-воспитательный процесс;</a:t>
            </a:r>
            <a:endParaRPr lang="ru-RU" sz="13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300" kern="18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· </a:t>
            </a:r>
            <a:r>
              <a:rPr lang="ru-RU" sz="1300" i="1" kern="18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Повышение интереса к чтению.</a:t>
            </a:r>
            <a:endParaRPr lang="ru-RU" sz="13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300" b="1" kern="18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Процесс информатизации общества.</a:t>
            </a:r>
            <a:endParaRPr lang="ru-RU" sz="13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875"/>
              </a:spcAft>
            </a:pPr>
            <a:r>
              <a:rPr lang="ru-RU" sz="1300" kern="18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Деятельность отдельных людей, групп, коллективов и организаций сейчас все в большей степени начинает зависеть от их информированности и способности эффективно использовать имеющуюся информацию. Прежде чем предпринять какие-то действия, необходимо провести большую работу по сбору и переработке информации, ее осмыслению и анализу. Отыскание рациональных решений в любой сфере требует обработки больших объемов информации, что подчас невозможно без привлечения специальных технических средств.</a:t>
            </a:r>
            <a:endParaRPr lang="ru-RU" sz="13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875"/>
              </a:spcAft>
            </a:pPr>
            <a:r>
              <a:rPr lang="ru-RU" sz="1300" kern="18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«Информатизация общества» - реализация комплекса мер, направленных на обеспечение полного и своевременного использования достоверных знаний во всех общественно значимых видах человеческой деятельности. Информатизация общества является одной из закономерностей современного социального прогресса.</a:t>
            </a:r>
            <a:endParaRPr lang="ru-RU" sz="13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0812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6B2EF242-9FC7-4D4F-9EC7-C224E245AD93}"/>
              </a:ext>
            </a:extLst>
          </p:cNvPr>
          <p:cNvSpPr/>
          <p:nvPr/>
        </p:nvSpPr>
        <p:spPr>
          <a:xfrm>
            <a:off x="242656" y="258228"/>
            <a:ext cx="11949344" cy="6341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400" b="1" kern="1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Виды информатизации.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· чтение</a:t>
            </a:r>
          </a:p>
          <a:p>
            <a:pPr>
              <a:spcAft>
                <a:spcPts val="0"/>
              </a:spcAft>
            </a:pPr>
            <a:r>
              <a:rPr lang="ru-RU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· компьютеризация.</a:t>
            </a:r>
          </a:p>
          <a:p>
            <a:pPr>
              <a:spcAft>
                <a:spcPts val="0"/>
              </a:spcAft>
            </a:pPr>
            <a:r>
              <a:rPr lang="ru-RU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При внешней похожести понятий "компьютеризация общества" и "информатизация общества" они имеют существенное различие.</a:t>
            </a:r>
          </a:p>
          <a:p>
            <a:pPr>
              <a:spcAft>
                <a:spcPts val="0"/>
              </a:spcAft>
            </a:pPr>
            <a:r>
              <a:rPr lang="ru-RU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При компьютеризации общества основное внимание уделяется развитию и внедрению технической базы компьютеров, обеспечивающих оперативное получение результатов переработки информации и ее накопление.</a:t>
            </a:r>
          </a:p>
          <a:p>
            <a:pPr>
              <a:lnSpc>
                <a:spcPct val="115000"/>
              </a:lnSpc>
              <a:spcAft>
                <a:spcPts val="1875"/>
              </a:spcAft>
            </a:pPr>
            <a:r>
              <a:rPr lang="ru-RU" sz="1400" kern="1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При информатизации общества основное внимание уделяется комплексу мер, направленных на обеспечение полного использования достоверного, исчерпывающего и своевременного знания во всех видах человеческой деятельности.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875"/>
              </a:spcAft>
            </a:pPr>
            <a:r>
              <a:rPr lang="ru-RU" sz="1400" kern="1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Таким образом, "информатизация общества" является более широким понятием, чем "компьютеризация общества", и направлена на скорейшее овладение информацией для удовлетворения своих потребностей. В понятии "информатизация общества" акцент надо делать не столько на технических средствах, сколько на сущности и цели социально-технического прогресса. Компьютеры являются базовой технической составляющей процесса информатизации общества.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875"/>
              </a:spcAft>
            </a:pPr>
            <a:r>
              <a:rPr lang="ru-RU" sz="1400" kern="1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Результатом процесса информатизации является создание информационного общества, где манипулируют не материальными объектами, а символами, идеями, образами, интеллектом, знаниями. Если рассмотреть человечество в целом, то оно в настоящее время переходит от индустриального общества к информационному.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875"/>
              </a:spcAft>
            </a:pPr>
            <a:r>
              <a:rPr lang="ru-RU" sz="1400" kern="1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Для каждой страны ее движение от индустриального этапа развития к информационному определяется степенью информатизации общества.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400" kern="1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"Необходимость комплексной модернизации в России обусловлена тем, чтобы в условиях глобализации качество жизни в нашей стране соответствовало общепризнанным мировым стандартам, и Россия могла успешно конкурировать в рамках мировой политики и экономики с другими странами и в то же время конструктивно взаимодействовать с ними. Реализации этих целей препятствует недостаток конструктивных идей, знаний и информации, циркулирующей во всех слоях российского общества, а сравнительно низкий уровень общекультурной компетентности всего населения (в том числе политического класса, бизнес-сообщества, управленческого звена) недостаточен для успешного решения накопленных сложных проблем « Национальная программа поддержки и развития чтения». 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8104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1D75BE20-6E09-4A86-8F6D-9FB1FB7206CF}"/>
              </a:ext>
            </a:extLst>
          </p:cNvPr>
          <p:cNvSpPr/>
          <p:nvPr/>
        </p:nvSpPr>
        <p:spPr>
          <a:xfrm>
            <a:off x="544497" y="949106"/>
            <a:ext cx="11647503" cy="51003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400" b="1" i="1" kern="1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Раздел II. Характеристика респондентов, участвовавших в социологическом опросе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400" kern="1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400" kern="1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r>
              <a:rPr lang="ru-RU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Общее количество учащихся </a:t>
            </a:r>
            <a:r>
              <a:rPr lang="ru-RU" sz="2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9-11-х </a:t>
            </a:r>
            <a:r>
              <a:rPr lang="ru-RU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классов в МБОУ "</a:t>
            </a:r>
            <a:r>
              <a:rPr lang="ru-RU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Кыринская</a:t>
            </a:r>
            <a:r>
              <a:rPr lang="ru-RU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СОШ " </a:t>
            </a:r>
            <a:endParaRPr lang="ru-RU" sz="2400" dirty="0" smtClean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составляет  </a:t>
            </a:r>
            <a:r>
              <a:rPr lang="ru-RU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127 человека. 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400" kern="1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В ходе проведенного социологического мониторинга были опрошены: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9-е классы - </a:t>
            </a:r>
            <a:r>
              <a:rPr lang="ru-RU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26 учащихся </a:t>
            </a:r>
            <a:endParaRPr lang="ru-RU" sz="2400" dirty="0" smtClean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10-х классы - </a:t>
            </a:r>
            <a:r>
              <a:rPr lang="ru-RU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25 учащихся </a:t>
            </a:r>
            <a:endParaRPr lang="ru-RU" sz="2400" dirty="0" smtClean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11-х классы - </a:t>
            </a:r>
            <a:r>
              <a:rPr lang="ru-RU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 11 учащихся 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1714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ин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и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47</TotalTime>
  <Words>956</Words>
  <Application>Microsoft Office PowerPoint</Application>
  <PresentationFormat>Произвольный</PresentationFormat>
  <Paragraphs>290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Остин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Анна Казанцева</dc:creator>
  <cp:lastModifiedBy>user</cp:lastModifiedBy>
  <cp:revision>20</cp:revision>
  <dcterms:created xsi:type="dcterms:W3CDTF">2019-01-14T10:56:05Z</dcterms:created>
  <dcterms:modified xsi:type="dcterms:W3CDTF">2019-03-17T11:10:31Z</dcterms:modified>
</cp:coreProperties>
</file>