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60" r:id="rId7"/>
    <p:sldId id="259" r:id="rId8"/>
    <p:sldId id="263" r:id="rId9"/>
    <p:sldId id="264" r:id="rId10"/>
    <p:sldId id="265" r:id="rId11"/>
    <p:sldId id="266" r:id="rId12"/>
    <p:sldId id="267" r:id="rId13"/>
    <p:sldId id="272" r:id="rId14"/>
    <p:sldId id="269" r:id="rId15"/>
    <p:sldId id="271" r:id="rId16"/>
    <p:sldId id="270" r:id="rId17"/>
    <p:sldId id="274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74F0"/>
    <a:srgbClr val="93F793"/>
    <a:srgbClr val="DFFDDF"/>
    <a:srgbClr val="FFECAF"/>
    <a:srgbClr val="E9C0F8"/>
    <a:srgbClr val="10D610"/>
    <a:srgbClr val="D0C7F1"/>
    <a:srgbClr val="B5B2F4"/>
    <a:srgbClr val="F3DBFB"/>
    <a:srgbClr val="FF99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7" d="100"/>
          <a:sy n="77" d="100"/>
        </p:scale>
        <p:origin x="-63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23.02.2026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4136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23.02.2026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7088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23.02.2026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9485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23.02.2026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9924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23.02.2026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434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23.02.2026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7676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23.02.2026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4098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23.02.2026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3732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23.02.2026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4105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23.02.2026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2217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23.02.2026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5864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F1248-1C3D-46AC-B0A0-9BAC73AF7C9B}" type="datetimeFigureOut">
              <a:rPr lang="ru-RU" smtClean="0"/>
              <a:pPr/>
              <a:t>23.02.2026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839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8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8653" y="2338753"/>
            <a:ext cx="6989885" cy="1169377"/>
          </a:xfrm>
          <a:noFill/>
          <a:effectLst>
            <a:glow rad="571500">
              <a:srgbClr val="190504">
                <a:alpha val="34000"/>
              </a:srgbClr>
            </a:glow>
            <a:softEdge rad="127000"/>
          </a:effectLst>
        </p:spPr>
        <p:txBody>
          <a:bodyPr>
            <a:normAutofit/>
          </a:bodyPr>
          <a:lstStyle/>
          <a:p>
            <a:r>
              <a:rPr lang="ru-RU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itchFamily="34" charset="0"/>
                <a:cs typeface="Aharoni" pitchFamily="2" charset="-79"/>
              </a:rPr>
              <a:t>Классная работа</a:t>
            </a:r>
            <a:endParaRPr lang="ru-RU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958862" y="1406903"/>
            <a:ext cx="3314700" cy="1241822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0"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04.03.2016</a:t>
            </a:r>
            <a:endParaRPr kumimoji="0" lang="ru-RU" sz="4400" b="1" i="0" u="none" strike="noStrike" kern="1200" cap="none" spc="0" normalizeH="0" baseline="0" noProof="0" dirty="0">
              <a:ln w="0"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http://le-savchen.ucoz.ru/img/img_1/Deti_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0150" y="399421"/>
            <a:ext cx="1085554" cy="1259019"/>
          </a:xfrm>
          <a:prstGeom prst="rect">
            <a:avLst/>
          </a:prstGeom>
          <a:noFill/>
        </p:spPr>
      </p:pic>
      <p:pic>
        <p:nvPicPr>
          <p:cNvPr id="6" name="Picture 4" descr="http://le-savchen.ucoz.ru/img/img_1/Deti_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7242" y="5112556"/>
            <a:ext cx="1262119" cy="1411336"/>
          </a:xfrm>
          <a:prstGeom prst="rect">
            <a:avLst/>
          </a:prstGeom>
          <a:noFill/>
        </p:spPr>
      </p:pic>
      <p:pic>
        <p:nvPicPr>
          <p:cNvPr id="7" name="Picture 6" descr="http://le-savchen.ucoz.ru/img/img_1/Deti_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6164" y="3520445"/>
            <a:ext cx="979237" cy="13824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1997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C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9432" y="1773569"/>
            <a:ext cx="628650" cy="1032851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endParaRPr lang="ru-RU" sz="8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531156" y="1765714"/>
            <a:ext cx="1070530" cy="10328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</a:t>
            </a:r>
            <a:endParaRPr kumimoji="0" lang="ru-RU" sz="9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626828" y="1217980"/>
            <a:ext cx="628650" cy="1032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804998" y="760780"/>
            <a:ext cx="628650" cy="1032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385289" y="2580787"/>
            <a:ext cx="628650" cy="10328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295233" y="1773150"/>
            <a:ext cx="628650" cy="10328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</a:t>
            </a:r>
            <a:endParaRPr kumimoji="0" lang="ru-RU" sz="8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033764" y="1794493"/>
            <a:ext cx="628650" cy="10328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</a:t>
            </a:r>
            <a:endParaRPr kumimoji="0" lang="ru-RU" sz="8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743870" y="1814329"/>
            <a:ext cx="628650" cy="10328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</a:t>
            </a:r>
            <a:endParaRPr kumimoji="0" lang="ru-RU" sz="8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461554" y="1815214"/>
            <a:ext cx="628650" cy="10328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</a:t>
            </a:r>
            <a:endParaRPr kumimoji="0" lang="ru-RU" sz="8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6219387" y="1798861"/>
            <a:ext cx="628650" cy="10328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</a:t>
            </a:r>
            <a:endParaRPr kumimoji="0" lang="ru-RU" sz="8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8971" y="3614447"/>
            <a:ext cx="82404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4800" b="1" dirty="0" smtClean="0"/>
              <a:t>Форту́на</a:t>
            </a:r>
            <a:r>
              <a:rPr lang="vi-VN" sz="4800" dirty="0" smtClean="0"/>
              <a:t> </a:t>
            </a:r>
            <a:r>
              <a:rPr lang="ru-RU" sz="4800" dirty="0" smtClean="0"/>
              <a:t>- </a:t>
            </a:r>
            <a:r>
              <a:rPr lang="ru-RU" sz="4800" b="1" dirty="0" smtClean="0">
                <a:cs typeface="Aharoni" pitchFamily="2" charset="-79"/>
              </a:rPr>
              <a:t>древнеримская богиня удачи</a:t>
            </a:r>
            <a:endParaRPr lang="ru-RU" sz="4800" b="1" dirty="0"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3914" y="555171"/>
            <a:ext cx="8167007" cy="4822372"/>
          </a:xfrm>
        </p:spPr>
        <p:txBody>
          <a:bodyPr>
            <a:normAutofit fontScale="92500" lnSpcReduction="10000"/>
          </a:bodyPr>
          <a:lstStyle/>
          <a:p>
            <a:pPr marL="51435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На футбольном матче было около </a:t>
            </a:r>
            <a:r>
              <a:rPr lang="ru-RU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5000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зрителей и болельщиков.</a:t>
            </a:r>
          </a:p>
          <a:p>
            <a:pPr marL="51435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Aharoni" pitchFamily="2" charset="-79"/>
            </a:endParaRPr>
          </a:p>
          <a:p>
            <a:pPr marL="51435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По данным экологов, каждый год гибнет пр</a:t>
            </a:r>
            <a:r>
              <a:rPr lang="ru-RU" b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Aharoni" pitchFamily="2" charset="-79"/>
              </a:rPr>
              <a:t>и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близительно </a:t>
            </a:r>
            <a:r>
              <a:rPr lang="ru-RU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100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видов животных и растений.</a:t>
            </a:r>
          </a:p>
          <a:p>
            <a:pPr marL="51435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Aharoni" pitchFamily="2" charset="-79"/>
            </a:endParaRPr>
          </a:p>
          <a:p>
            <a:pPr marL="51435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Туристы прошли примерно </a:t>
            </a:r>
            <a:r>
              <a:rPr lang="ru-RU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10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км по горной местности.</a:t>
            </a:r>
          </a:p>
          <a:p>
            <a:pPr marL="51435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Aharoni" pitchFamily="2" charset="-79"/>
            </a:endParaRPr>
          </a:p>
          <a:p>
            <a:pPr marL="51435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Вася съел почти </a:t>
            </a:r>
            <a:r>
              <a:rPr lang="ru-RU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1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кг конфет.</a:t>
            </a:r>
          </a:p>
          <a:p>
            <a:pPr marL="51435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Aharoni" pitchFamily="2" charset="-79"/>
            </a:endParaRPr>
          </a:p>
          <a:p>
            <a:pPr marL="51435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На сегодняшний день известно около </a:t>
            </a:r>
            <a:r>
              <a:rPr lang="ru-RU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12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тысяч видов лекарственных растений</a:t>
            </a:r>
            <a:r>
              <a:rPr lang="ru-RU" sz="1400" b="1" dirty="0" smtClean="0">
                <a:latin typeface="Arial" pitchFamily="34" charset="0"/>
                <a:cs typeface="Aharoni" pitchFamily="2" charset="-79"/>
              </a:rPr>
              <a:t> </a:t>
            </a:r>
            <a:endParaRPr lang="ru-RU" sz="3600" b="1" dirty="0" smtClean="0">
              <a:latin typeface="Arial" pitchFamily="34" charset="0"/>
              <a:cs typeface="Aharoni" pitchFamily="2" charset="-79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Picture 4" descr="http://le-savchen.ucoz.ru/img/img_1/Deti_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9061" y="2730842"/>
            <a:ext cx="1474309" cy="1648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32857" y="2013857"/>
            <a:ext cx="661851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Приближенные значения чисел. </a:t>
            </a:r>
          </a:p>
          <a:p>
            <a:pPr algn="ctr"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Округление чисел.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22172" y="1825625"/>
            <a:ext cx="7193177" cy="43513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00B050"/>
                </a:solidFill>
              </a:rPr>
              <a:t>научиться округлять числа и находить приближённые значения чисел.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ЦЕЛЬ урока: 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FD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5686" y="343355"/>
            <a:ext cx="8294914" cy="1325563"/>
          </a:xfrm>
        </p:spPr>
        <p:txBody>
          <a:bodyPr/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Масса - около 5 килограммов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52457" y="1687286"/>
            <a:ext cx="2286000" cy="47705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600" b="1" dirty="0" smtClean="0">
                <a:solidFill>
                  <a:prstClr val="black"/>
                </a:solidFill>
              </a:rPr>
              <a:t>6,125  кг                                                                       </a:t>
            </a:r>
          </a:p>
          <a:p>
            <a:pPr lvl="0" algn="ctr"/>
            <a:endParaRPr lang="ru-RU" sz="2400" b="1" dirty="0" smtClean="0">
              <a:solidFill>
                <a:prstClr val="black"/>
              </a:solidFill>
            </a:endParaRPr>
          </a:p>
          <a:p>
            <a:pPr lvl="0" algn="ctr"/>
            <a:r>
              <a:rPr lang="ru-RU" sz="4000" b="1" dirty="0" smtClean="0">
                <a:solidFill>
                  <a:prstClr val="black"/>
                </a:solidFill>
              </a:rPr>
              <a:t>4,740  кг</a:t>
            </a:r>
          </a:p>
          <a:p>
            <a:pPr lvl="0" algn="ctr"/>
            <a:endParaRPr lang="ru-RU" sz="3600" b="1" dirty="0" smtClean="0">
              <a:solidFill>
                <a:prstClr val="black"/>
              </a:solidFill>
            </a:endParaRPr>
          </a:p>
          <a:p>
            <a:pPr lvl="0" algn="ctr"/>
            <a:r>
              <a:rPr lang="ru-RU" sz="4000" b="1" dirty="0" smtClean="0">
                <a:solidFill>
                  <a:prstClr val="black"/>
                </a:solidFill>
              </a:rPr>
              <a:t>7,625 кг</a:t>
            </a:r>
          </a:p>
          <a:p>
            <a:pPr lvl="0" algn="ctr"/>
            <a:endParaRPr lang="ru-RU" sz="2400" b="1" dirty="0" smtClean="0">
              <a:solidFill>
                <a:prstClr val="black"/>
              </a:solidFill>
            </a:endParaRPr>
          </a:p>
          <a:p>
            <a:pPr lvl="0" algn="ctr"/>
            <a:r>
              <a:rPr lang="ru-RU" sz="4000" b="1" dirty="0" smtClean="0">
                <a:solidFill>
                  <a:prstClr val="black"/>
                </a:solidFill>
              </a:rPr>
              <a:t>5,300 кг</a:t>
            </a:r>
          </a:p>
          <a:p>
            <a:pPr lvl="0" algn="ctr"/>
            <a:r>
              <a:rPr lang="ru-RU" sz="2400" b="1" dirty="0" smtClean="0">
                <a:solidFill>
                  <a:prstClr val="black"/>
                </a:solidFill>
              </a:rPr>
              <a:t>                                                                          </a:t>
            </a:r>
          </a:p>
          <a:p>
            <a:pPr lvl="0" algn="ctr"/>
            <a:r>
              <a:rPr lang="ru-RU" sz="4000" b="1" dirty="0" smtClean="0">
                <a:solidFill>
                  <a:prstClr val="black"/>
                </a:solidFill>
              </a:rPr>
              <a:t>9,560  кг</a:t>
            </a:r>
            <a:endParaRPr lang="ru-RU" sz="4000" b="1" dirty="0"/>
          </a:p>
        </p:txBody>
      </p:sp>
      <p:pic>
        <p:nvPicPr>
          <p:cNvPr id="26626" name="Picture 2" descr="текст при наведен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777" y="1909537"/>
            <a:ext cx="4122510" cy="4122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FD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0"/>
          <p:cNvGrpSpPr>
            <a:grpSpLocks/>
          </p:cNvGrpSpPr>
          <p:nvPr/>
        </p:nvGrpSpPr>
        <p:grpSpPr bwMode="auto">
          <a:xfrm>
            <a:off x="-285750" y="3143250"/>
            <a:ext cx="4857750" cy="3214688"/>
            <a:chOff x="214282" y="3394290"/>
            <a:chExt cx="3844681" cy="2415577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21268" r="12820"/>
            <a:stretch>
              <a:fillRect/>
            </a:stretch>
          </p:blipFill>
          <p:spPr bwMode="auto">
            <a:xfrm>
              <a:off x="214282" y="3394290"/>
              <a:ext cx="3844681" cy="1987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0995"/>
            <a:stretch>
              <a:fillRect/>
            </a:stretch>
          </p:blipFill>
          <p:spPr bwMode="auto">
            <a:xfrm>
              <a:off x="714348" y="4071942"/>
              <a:ext cx="3314700" cy="1737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Группа 8"/>
          <p:cNvGrpSpPr>
            <a:grpSpLocks/>
          </p:cNvGrpSpPr>
          <p:nvPr/>
        </p:nvGrpSpPr>
        <p:grpSpPr bwMode="auto">
          <a:xfrm>
            <a:off x="5143500" y="2643188"/>
            <a:ext cx="4643438" cy="3714750"/>
            <a:chOff x="4479375" y="2919790"/>
            <a:chExt cx="3654985" cy="2865500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00760" y="2919790"/>
              <a:ext cx="2133600" cy="2524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7664" t="16000" r="5257" b="6000"/>
            <a:stretch>
              <a:fillRect/>
            </a:stretch>
          </p:blipFill>
          <p:spPr bwMode="auto">
            <a:xfrm>
              <a:off x="4479375" y="3355844"/>
              <a:ext cx="3024839" cy="2429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2"/>
          <p:cNvSpPr>
            <a:spLocks noChangeArrowheads="1"/>
          </p:cNvSpPr>
          <p:nvPr/>
        </p:nvSpPr>
        <p:spPr bwMode="auto">
          <a:xfrm>
            <a:off x="1428750" y="928688"/>
            <a:ext cx="6572250" cy="36988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Какова масса тыквы? 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5" y="1500188"/>
            <a:ext cx="193357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2"/>
          <p:cNvSpPr>
            <a:spLocks noChangeArrowheads="1"/>
          </p:cNvSpPr>
          <p:nvPr/>
        </p:nvSpPr>
        <p:spPr bwMode="auto">
          <a:xfrm>
            <a:off x="346303" y="285750"/>
            <a:ext cx="8572500" cy="461963"/>
          </a:xfrm>
          <a:prstGeom prst="rect">
            <a:avLst/>
          </a:prstGeom>
          <a:solidFill>
            <a:srgbClr val="FFECAF"/>
          </a:solidFill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ИССЛЕДУЕМ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FD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0961" y="538162"/>
            <a:ext cx="6592845" cy="35440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7188" y="5143500"/>
            <a:ext cx="3641725" cy="830263"/>
          </a:xfrm>
          <a:prstGeom prst="rect">
            <a:avLst/>
          </a:prstGeom>
          <a:solidFill>
            <a:srgbClr val="FFFF99"/>
          </a:solidFill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Приближенное значение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х</a:t>
            </a:r>
          </a:p>
          <a:p>
            <a:pPr algn="ctr">
              <a:defRPr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НЕДОСТАТКОМ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72063" y="5143500"/>
            <a:ext cx="3641725" cy="830263"/>
          </a:xfrm>
          <a:prstGeom prst="rect">
            <a:avLst/>
          </a:prstGeom>
          <a:solidFill>
            <a:srgbClr val="FFFF99"/>
          </a:solidFill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Приближенное значение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х</a:t>
            </a:r>
          </a:p>
          <a:p>
            <a:pPr algn="ctr">
              <a:defRPr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ИЗБЫТКОМ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1736211" y="3988229"/>
            <a:ext cx="1572397" cy="738145"/>
          </a:xfrm>
          <a:prstGeom prst="straightConnector1">
            <a:avLst/>
          </a:prstGeom>
          <a:ln w="47625">
            <a:solidFill>
              <a:schemeClr val="accent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endCxn id="6" idx="0"/>
          </p:cNvCxnSpPr>
          <p:nvPr/>
        </p:nvCxnSpPr>
        <p:spPr>
          <a:xfrm rot="16200000" flipH="1">
            <a:off x="5607351" y="3857925"/>
            <a:ext cx="1584754" cy="986396"/>
          </a:xfrm>
          <a:prstGeom prst="straightConnector1">
            <a:avLst/>
          </a:prstGeom>
          <a:ln w="41275">
            <a:solidFill>
              <a:schemeClr val="accent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FD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трелка вниз 22"/>
          <p:cNvSpPr/>
          <p:nvPr/>
        </p:nvSpPr>
        <p:spPr>
          <a:xfrm>
            <a:off x="4299857" y="1175657"/>
            <a:ext cx="1371600" cy="914400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385457" y="2318657"/>
            <a:ext cx="2362200" cy="0"/>
          </a:xfrm>
          <a:prstGeom prst="line">
            <a:avLst/>
          </a:prstGeom>
          <a:ln w="1079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385457" y="2090057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614057" y="2090057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842657" y="2090057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071257" y="2090057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299857" y="2090057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528457" y="2090057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757057" y="2090057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018314" y="2090057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246914" y="2090057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519057" y="2090057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747657" y="2090057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080657" y="2394857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3</a:t>
            </a:r>
            <a:endParaRPr lang="ru-RU" sz="3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604657" y="1251857"/>
            <a:ext cx="76815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sz="3600" dirty="0" smtClean="0"/>
              <a:t>3,7</a:t>
            </a:r>
            <a:endParaRPr lang="ru-RU" sz="36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747657" y="2471057"/>
            <a:ext cx="4556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4</a:t>
            </a:r>
            <a:endParaRPr lang="ru-RU" sz="3600" dirty="0"/>
          </a:p>
        </p:txBody>
      </p:sp>
      <p:sp>
        <p:nvSpPr>
          <p:cNvPr id="26" name="Выгнутая влево стрелка 25"/>
          <p:cNvSpPr/>
          <p:nvPr/>
        </p:nvSpPr>
        <p:spPr>
          <a:xfrm rot="16200000">
            <a:off x="3956957" y="1899557"/>
            <a:ext cx="533400" cy="1828800"/>
          </a:xfrm>
          <a:prstGeom prst="curvedRightArrow">
            <a:avLst/>
          </a:prstGeom>
          <a:solidFill>
            <a:srgbClr val="D074F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Выгнутая вправо стрелка 26"/>
          <p:cNvSpPr/>
          <p:nvPr/>
        </p:nvSpPr>
        <p:spPr>
          <a:xfrm rot="5400000">
            <a:off x="5061857" y="2318657"/>
            <a:ext cx="533400" cy="990600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3984172" y="3668486"/>
          <a:ext cx="1878012" cy="1562100"/>
        </p:xfrm>
        <a:graphic>
          <a:graphicData uri="http://schemas.openxmlformats.org/presentationml/2006/ole">
            <p:oleObj spid="_x0000_s28674" name="Формула" r:id="rId3" imgW="596880" imgH="482400" progId="Equation.3">
              <p:embed/>
            </p:oleObj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1142999" y="5018313"/>
            <a:ext cx="647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Знак    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  <a:sym typeface="Symbol"/>
              </a:rPr>
              <a:t>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читают: приближенно равно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9600" y="381000"/>
            <a:ext cx="693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Рассмотрим число 3,7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8.60315E-7 L 3.33333E-6 8.60315E-7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8.60315E-7 L 5.55112E-17 8.60315E-7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/>
      <p:bldP spid="22" grpId="0"/>
      <p:bldP spid="24" grpId="0"/>
      <p:bldP spid="26" grpId="0" animBg="1"/>
      <p:bldP spid="26" grpId="1" animBg="1"/>
      <p:bldP spid="27" grpId="0" animBg="1"/>
      <p:bldP spid="2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FD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Блок-схема: извлечение 42"/>
          <p:cNvSpPr/>
          <p:nvPr/>
        </p:nvSpPr>
        <p:spPr>
          <a:xfrm>
            <a:off x="1905000" y="3581400"/>
            <a:ext cx="1219200" cy="914400"/>
          </a:xfrm>
          <a:prstGeom prst="flowChartExtra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3,5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0" name="Блок-схема: объединение 19"/>
          <p:cNvSpPr/>
          <p:nvPr/>
        </p:nvSpPr>
        <p:spPr>
          <a:xfrm>
            <a:off x="1066800" y="1295400"/>
            <a:ext cx="914400" cy="304800"/>
          </a:xfrm>
          <a:prstGeom prst="flowChartMerg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69092" y="195648"/>
            <a:ext cx="693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Рассмотрим еще два случая:</a:t>
            </a:r>
            <a:endParaRPr lang="ru-RU" b="1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66800" y="1752600"/>
            <a:ext cx="3352800" cy="0"/>
          </a:xfrm>
          <a:prstGeom prst="line">
            <a:avLst/>
          </a:prstGeom>
          <a:ln w="1079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066800" y="15240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371600" y="15240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676400" y="15240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981200" y="15240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286000" y="15240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667000" y="15240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971800" y="15240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352800" y="15240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657600" y="15240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038600" y="15240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419600" y="15240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14400" y="838200"/>
            <a:ext cx="152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3,143</a:t>
            </a:r>
            <a:endParaRPr lang="ru-RU" sz="3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62000" y="1981200"/>
            <a:ext cx="38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3</a:t>
            </a:r>
            <a:endParaRPr lang="ru-RU" sz="36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114800" y="1905000"/>
            <a:ext cx="533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887915" y="1312984"/>
            <a:ext cx="24577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3,143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   3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/>
          </a:p>
        </p:txBody>
      </p:sp>
      <p:sp>
        <p:nvSpPr>
          <p:cNvPr id="26" name="Выгнутая влево стрелка 25"/>
          <p:cNvSpPr/>
          <p:nvPr/>
        </p:nvSpPr>
        <p:spPr>
          <a:xfrm rot="16200000">
            <a:off x="1066800" y="1828800"/>
            <a:ext cx="533400" cy="685800"/>
          </a:xfrm>
          <a:prstGeom prst="curvedRightArrow">
            <a:avLst/>
          </a:prstGeom>
          <a:solidFill>
            <a:srgbClr val="00B0F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Выгнутая вправо стрелка 26"/>
          <p:cNvSpPr/>
          <p:nvPr/>
        </p:nvSpPr>
        <p:spPr>
          <a:xfrm rot="5400000">
            <a:off x="2667000" y="685800"/>
            <a:ext cx="533400" cy="3124200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914400" y="3352800"/>
            <a:ext cx="3352800" cy="0"/>
          </a:xfrm>
          <a:prstGeom prst="line">
            <a:avLst/>
          </a:prstGeom>
          <a:ln w="1079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914400" y="31242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1219200" y="31242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524000" y="31242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1828800" y="31242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2133600" y="31242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2514600" y="31242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2819400" y="31242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200400" y="31242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505200" y="31242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3886200" y="31242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4267200" y="3124200"/>
            <a:ext cx="0" cy="457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685800" y="3733800"/>
            <a:ext cx="38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4038600" y="3657600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/>
              <a:t>4</a:t>
            </a:r>
            <a:endParaRPr lang="ru-RU" sz="44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074227" y="3276600"/>
            <a:ext cx="23312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3,5 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  4</a:t>
            </a:r>
            <a:endParaRPr lang="ru-RU" sz="44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6501283" y="4230357"/>
            <a:ext cx="152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041569" y="5290458"/>
            <a:ext cx="239025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3,5  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  3</a:t>
            </a:r>
            <a:endParaRPr lang="ru-RU" sz="44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533400" y="4876800"/>
            <a:ext cx="425631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Округление чисел до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целых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25" grpId="0"/>
      <p:bldP spid="42" grpId="0"/>
      <p:bldP spid="44" grpId="0"/>
      <p:bldP spid="45" grpId="0"/>
      <p:bldP spid="46" grpId="0"/>
      <p:bldP spid="47" grpId="0"/>
      <p:bldP spid="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>Округлите числа до целых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cs typeface="Aharoni" pitchFamily="2" charset="-79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95601" y="2166257"/>
            <a:ext cx="2286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8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4,7  </a:t>
            </a:r>
            <a:endParaRPr lang="ru-RU" sz="8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36371" y="3646714"/>
            <a:ext cx="29064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5,241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78630" y="5040085"/>
            <a:ext cx="17852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8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2,5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43600" y="2155371"/>
            <a:ext cx="18396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8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endParaRPr lang="ru-RU" sz="8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87684" y="2656114"/>
            <a:ext cx="4038599" cy="936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74772" y="2242458"/>
            <a:ext cx="94705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  <a:sym typeface="Symbol"/>
              </a:rPr>
              <a:t>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03942" y="3691729"/>
            <a:ext cx="4169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  <a:sym typeface="Symbol"/>
              </a:rPr>
              <a:t></a:t>
            </a:r>
            <a:endParaRPr lang="ru-RU" sz="6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943600" y="3548741"/>
            <a:ext cx="18396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8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endParaRPr lang="ru-RU" sz="8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56901" y="5268686"/>
            <a:ext cx="4169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  <a:sym typeface="Symbol"/>
              </a:rPr>
              <a:t></a:t>
            </a:r>
            <a:endParaRPr lang="ru-RU" sz="6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965372" y="5072741"/>
            <a:ext cx="18396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8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endParaRPr lang="ru-RU" sz="8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  <p:bldP spid="11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639228" y="365126"/>
            <a:ext cx="6876121" cy="132556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Разминка </a:t>
            </a:r>
            <a:endParaRPr lang="ru-RU" sz="72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075038" y="1755286"/>
            <a:ext cx="7858897" cy="4645514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  <a:cs typeface="Aharoni" pitchFamily="2" charset="-79"/>
              </a:rPr>
              <a:t>В 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каждой из предложенных троек чисел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выберите </a:t>
            </a:r>
          </a:p>
          <a:p>
            <a:pPr algn="ctr">
              <a:buNone/>
            </a:pPr>
            <a:r>
              <a:rPr lang="ru-RU" sz="4800" b="1" u="sng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наибольшее</a:t>
            </a:r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и запишите в тетрадь </a:t>
            </a:r>
            <a:r>
              <a:rPr lang="ru-RU" sz="4800" b="1" u="sng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букву</a:t>
            </a:r>
            <a:r>
              <a:rPr lang="ru-RU" sz="4400" b="1" u="sng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,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 которая ему соответствует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802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FD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273" y="0"/>
            <a:ext cx="8460920" cy="142719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Алгоритм округления </a:t>
            </a:r>
            <a:br>
              <a:rPr lang="ru-RU" b="1" dirty="0" smtClean="0"/>
            </a:br>
            <a:r>
              <a:rPr lang="ru-RU" b="1" dirty="0" smtClean="0"/>
              <a:t>чисел</a:t>
            </a:r>
            <a:endParaRPr lang="ru-RU" b="1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-148281" y="1606379"/>
            <a:ext cx="929228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Aharoni" pitchFamily="2" charset="-79"/>
              </a:rPr>
              <a:t>1.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Aharoni" pitchFamily="2" charset="-79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Aharoni" pitchFamily="2" charset="-79"/>
              </a:rPr>
              <a:t>Находим и подчеркиваем заданный разряд, до</a:t>
            </a:r>
          </a:p>
          <a:p>
            <a:pPr marL="457200" marR="0" lvl="0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Aharoni" pitchFamily="2" charset="-79"/>
              </a:rPr>
              <a:t>которого надо округлить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Aharoni" pitchFamily="2" charset="-79"/>
              </a:rPr>
              <a:t>.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0" y="752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10" descr="Человечек-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0923" y="160638"/>
            <a:ext cx="1223077" cy="1274591"/>
          </a:xfrm>
          <a:prstGeom prst="rect">
            <a:avLst/>
          </a:prstGeom>
          <a:noFill/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2772035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2.  </a:t>
            </a:r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>Смотрим на цифру, стоящую после этого разряда:</a:t>
            </a:r>
            <a:endParaRPr lang="ru-RU" sz="2400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3336324"/>
            <a:ext cx="9465276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u="sng" dirty="0" smtClean="0">
                <a:latin typeface="Comic Sans MS" pitchFamily="66" charset="0"/>
              </a:rPr>
              <a:t>А</a:t>
            </a:r>
            <a:r>
              <a:rPr lang="ru-RU" sz="2400" b="1" u="sng" dirty="0" smtClean="0">
                <a:latin typeface="Comic Sans MS" pitchFamily="66" charset="0"/>
                <a:cs typeface="Times New Roman" pitchFamily="18" charset="0"/>
              </a:rPr>
              <a:t>) если это </a:t>
            </a:r>
            <a:r>
              <a:rPr lang="ru-RU" sz="3200" b="1" u="sng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0,1,2,3,4,</a:t>
            </a: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endParaRPr lang="ru-RU" sz="3200" dirty="0" smtClean="0">
              <a:solidFill>
                <a:srgbClr val="FF0000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>то 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отбрасываем все цифры </a:t>
            </a:r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>после заданного разряда;</a:t>
            </a:r>
            <a:endParaRPr lang="ru-RU" sz="2400" dirty="0" smtClean="0">
              <a:latin typeface="Comic Sans MS" pitchFamily="66" charset="0"/>
              <a:cs typeface="Times New Roman" pitchFamily="18" charset="0"/>
            </a:endParaRPr>
          </a:p>
          <a:p>
            <a:pPr algn="ctr"/>
            <a:r>
              <a:rPr lang="ru-RU" sz="2400" b="1" dirty="0" smtClean="0"/>
              <a:t> </a:t>
            </a:r>
            <a:endParaRPr lang="ru-RU" sz="2400" dirty="0" smtClean="0"/>
          </a:p>
          <a:p>
            <a:pPr algn="ctr"/>
            <a:r>
              <a:rPr lang="ru-RU" sz="2400" b="1" dirty="0" smtClean="0"/>
              <a:t> </a:t>
            </a:r>
            <a:endParaRPr lang="ru-RU" sz="2400" dirty="0" smtClean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-1" y="4366054"/>
            <a:ext cx="935406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u="sng" dirty="0" smtClean="0">
                <a:latin typeface="Comic Sans MS" pitchFamily="66" charset="0"/>
                <a:cs typeface="Times New Roman" pitchFamily="18" charset="0"/>
              </a:rPr>
              <a:t>Б) если это </a:t>
            </a:r>
            <a:r>
              <a:rPr lang="ru-RU" sz="3200" b="1" u="sng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5,6,7,8,9</a:t>
            </a: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, </a:t>
            </a:r>
            <a:endParaRPr lang="ru-RU" sz="3200" dirty="0" smtClean="0">
              <a:solidFill>
                <a:srgbClr val="FF0000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>то к заданному разряду </a:t>
            </a:r>
            <a:r>
              <a:rPr lang="ru-RU" sz="2400" b="1" u="sng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добавляем 1</a:t>
            </a:r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>, а цифры, стоящие после него отбрасываем.</a:t>
            </a:r>
            <a:endParaRPr lang="ru-RU" sz="2400" dirty="0" smtClean="0">
              <a:latin typeface="Comic Sans MS" pitchFamily="66" charset="0"/>
              <a:cs typeface="Times New Roman" pitchFamily="18" charset="0"/>
            </a:endParaRPr>
          </a:p>
          <a:p>
            <a:pPr algn="ctr"/>
            <a:r>
              <a:rPr lang="ru-RU" sz="2400" b="1" dirty="0" smtClean="0"/>
              <a:t> </a:t>
            </a:r>
            <a:endParaRPr lang="ru-RU" sz="2400" dirty="0" smtClean="0"/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1050324" y="5795320"/>
            <a:ext cx="757469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3.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Записываем результат, используя знак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0" y="752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5066" name="Object 10"/>
          <p:cNvGraphicFramePr>
            <a:graphicFrameLocks noChangeAspect="1"/>
          </p:cNvGraphicFramePr>
          <p:nvPr/>
        </p:nvGraphicFramePr>
        <p:xfrm>
          <a:off x="8143103" y="5844747"/>
          <a:ext cx="580767" cy="604194"/>
        </p:xfrm>
        <a:graphic>
          <a:graphicData uri="http://schemas.openxmlformats.org/presentationml/2006/ole">
            <p:oleObj spid="_x0000_s45066" name="Формула" r:id="rId4" imgW="126725" imgH="126725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10" grpId="0"/>
      <p:bldP spid="11" grpId="0"/>
      <p:bldP spid="12" grpId="0"/>
      <p:bldP spid="450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4844" y="330458"/>
            <a:ext cx="8464884" cy="984728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7200" b="1" dirty="0" smtClean="0"/>
              <a:t>Округлить до десятых:</a:t>
            </a:r>
            <a:endParaRPr lang="ru-RU" sz="7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6874" y="2048117"/>
            <a:ext cx="5539720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237,</a:t>
            </a:r>
            <a:r>
              <a:rPr lang="ru-RU" sz="72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r>
              <a:rPr lang="ru-RU" sz="7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63  </a:t>
            </a:r>
            <a:r>
              <a:rPr lang="ru-RU" sz="7200" b="1" dirty="0" smtClean="0"/>
              <a:t>≈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28"/>
          <p:cNvSpPr txBox="1">
            <a:spLocks noChangeArrowheads="1"/>
          </p:cNvSpPr>
          <p:nvPr/>
        </p:nvSpPr>
        <p:spPr bwMode="auto">
          <a:xfrm>
            <a:off x="2452042" y="1500185"/>
            <a:ext cx="10078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5400" b="1" dirty="0"/>
              <a:t>+1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68324" y="2060478"/>
            <a:ext cx="2327881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237,6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>
            <a:off x="2688392" y="2699961"/>
            <a:ext cx="1185458" cy="13151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679848" y="4004604"/>
            <a:ext cx="5189612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27,</a:t>
            </a:r>
            <a:r>
              <a:rPr lang="ru-RU" sz="72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r>
              <a:rPr lang="ru-RU" sz="7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467   </a:t>
            </a:r>
            <a:r>
              <a:rPr lang="ru-RU" sz="7200" b="1" dirty="0" smtClean="0"/>
              <a:t>≈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2062314" y="4656446"/>
            <a:ext cx="1185458" cy="13151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6141307" y="4008723"/>
            <a:ext cx="211300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27,6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19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3115" y="2478131"/>
            <a:ext cx="7886700" cy="1325563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00B050"/>
                </a:solidFill>
              </a:rPr>
              <a:t>Работа в группах</a:t>
            </a:r>
            <a:endParaRPr lang="ru-RU" sz="7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 </a:t>
            </a:r>
            <a:r>
              <a:rPr lang="ru-RU" sz="6000" b="1" dirty="0" smtClean="0">
                <a:solidFill>
                  <a:srgbClr val="00B050"/>
                </a:solidFill>
              </a:rPr>
              <a:t>Карточка № 1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66617" y="1890584"/>
            <a:ext cx="3807426" cy="87591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6600" b="1" dirty="0" smtClean="0"/>
              <a:t>1) 1,69  </a:t>
            </a:r>
            <a:endParaRPr lang="ru-RU" sz="6600" dirty="0" smtClean="0"/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757233" y="3204520"/>
            <a:ext cx="3807426" cy="8759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ru-RU" sz="6000" b="1" dirty="0" smtClean="0"/>
              <a:t>2) 3,198 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767017" y="4366054"/>
            <a:ext cx="4007708" cy="1046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ru-RU" sz="6000" b="1" dirty="0" smtClean="0"/>
              <a:t>3) 37,444 </a:t>
            </a: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22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26013" y="1569308"/>
            <a:ext cx="790575" cy="1457325"/>
          </a:xfrm>
          <a:prstGeom prst="rect">
            <a:avLst/>
          </a:prstGeom>
          <a:noFill/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5184173" y="1849396"/>
            <a:ext cx="3807426" cy="8759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14551" y="1841157"/>
            <a:ext cx="39294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6000" b="1" dirty="0" smtClean="0"/>
              <a:t>2   </a:t>
            </a:r>
            <a:r>
              <a:rPr lang="ru-RU" sz="6000" b="1" dirty="0" smtClean="0">
                <a:solidFill>
                  <a:srgbClr val="00B050"/>
                </a:solidFill>
              </a:rPr>
              <a:t>(1</a:t>
            </a:r>
            <a:r>
              <a:rPr lang="ru-RU" sz="4800" b="1" dirty="0" smtClean="0">
                <a:solidFill>
                  <a:srgbClr val="00B050"/>
                </a:solidFill>
              </a:rPr>
              <a:t>балл</a:t>
            </a:r>
            <a:r>
              <a:rPr lang="ru-RU" sz="6000" b="1" dirty="0" smtClean="0">
                <a:solidFill>
                  <a:srgbClr val="00B050"/>
                </a:solidFill>
              </a:rPr>
              <a:t>)</a:t>
            </a:r>
            <a:endParaRPr lang="ru-RU" sz="6000" b="1" dirty="0">
              <a:solidFill>
                <a:srgbClr val="00B050"/>
              </a:solidFill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51407" y="2907956"/>
            <a:ext cx="790575" cy="1457325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539945" y="3179805"/>
            <a:ext cx="39294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6000" b="1" dirty="0" smtClean="0"/>
              <a:t>3   </a:t>
            </a:r>
            <a:r>
              <a:rPr lang="ru-RU" sz="6000" b="1" dirty="0" smtClean="0">
                <a:solidFill>
                  <a:srgbClr val="00B050"/>
                </a:solidFill>
              </a:rPr>
              <a:t>(1</a:t>
            </a:r>
            <a:r>
              <a:rPr lang="ru-RU" sz="4800" b="1" dirty="0" smtClean="0">
                <a:solidFill>
                  <a:srgbClr val="00B050"/>
                </a:solidFill>
              </a:rPr>
              <a:t>балл</a:t>
            </a:r>
            <a:r>
              <a:rPr lang="ru-RU" sz="6000" b="1" dirty="0" smtClean="0">
                <a:solidFill>
                  <a:srgbClr val="00B050"/>
                </a:solidFill>
              </a:rPr>
              <a:t>)</a:t>
            </a:r>
            <a:endParaRPr lang="ru-RU" sz="6000" b="1" dirty="0">
              <a:solidFill>
                <a:srgbClr val="00B050"/>
              </a:solidFill>
            </a:endParaRPr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6228" y="4085967"/>
            <a:ext cx="790575" cy="1457325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5914766" y="4357816"/>
            <a:ext cx="39294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6000" b="1" dirty="0" smtClean="0"/>
              <a:t>37 </a:t>
            </a:r>
            <a:r>
              <a:rPr lang="ru-RU" sz="6000" b="1" dirty="0" smtClean="0">
                <a:solidFill>
                  <a:srgbClr val="00B050"/>
                </a:solidFill>
              </a:rPr>
              <a:t>(1</a:t>
            </a:r>
            <a:r>
              <a:rPr lang="ru-RU" sz="4800" b="1" dirty="0" smtClean="0">
                <a:solidFill>
                  <a:srgbClr val="00B050"/>
                </a:solidFill>
              </a:rPr>
              <a:t>балл</a:t>
            </a:r>
            <a:r>
              <a:rPr lang="ru-RU" sz="6000" b="1" dirty="0" smtClean="0">
                <a:solidFill>
                  <a:srgbClr val="00B050"/>
                </a:solidFill>
              </a:rPr>
              <a:t>)</a:t>
            </a:r>
            <a:endParaRPr lang="ru-RU" sz="6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12" grpId="0"/>
      <p:bldP spid="14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 </a:t>
            </a:r>
            <a:r>
              <a:rPr lang="ru-RU" sz="6000" b="1" dirty="0" smtClean="0">
                <a:solidFill>
                  <a:srgbClr val="00B050"/>
                </a:solidFill>
              </a:rPr>
              <a:t>Карточка № 2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295914" y="1853514"/>
            <a:ext cx="3807426" cy="8759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</a:t>
            </a:r>
            <a:r>
              <a:rPr lang="ru-RU" sz="6600" b="1" dirty="0" smtClean="0"/>
              <a:t>2,781 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ru-RU" sz="6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99007" y="1544595"/>
            <a:ext cx="790575" cy="14573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461687" y="1816445"/>
            <a:ext cx="39294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6000" b="1" dirty="0" smtClean="0"/>
              <a:t>2,8  </a:t>
            </a:r>
            <a:r>
              <a:rPr lang="ru-RU" sz="6000" b="1" dirty="0" smtClean="0">
                <a:solidFill>
                  <a:srgbClr val="00B050"/>
                </a:solidFill>
              </a:rPr>
              <a:t>(1</a:t>
            </a:r>
            <a:r>
              <a:rPr lang="ru-RU" sz="4800" b="1" dirty="0" smtClean="0">
                <a:solidFill>
                  <a:srgbClr val="00B050"/>
                </a:solidFill>
              </a:rPr>
              <a:t>балл</a:t>
            </a:r>
            <a:r>
              <a:rPr lang="ru-RU" sz="6000" b="1" dirty="0" smtClean="0">
                <a:solidFill>
                  <a:srgbClr val="00B050"/>
                </a:solidFill>
              </a:rPr>
              <a:t>)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411243" y="3155092"/>
            <a:ext cx="3807426" cy="8759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ru-RU" sz="6600" b="1" dirty="0" smtClean="0"/>
              <a:t>2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ru-RU" sz="6600" b="1" dirty="0" smtClean="0"/>
              <a:t>3,1423 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ru-RU" sz="6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37905" y="2821460"/>
            <a:ext cx="790575" cy="145732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700585" y="3093310"/>
            <a:ext cx="39294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6000" b="1" dirty="0" smtClean="0"/>
              <a:t>3,1</a:t>
            </a:r>
            <a:r>
              <a:rPr lang="ru-RU" sz="6000" b="1" dirty="0" smtClean="0">
                <a:solidFill>
                  <a:srgbClr val="00B050"/>
                </a:solidFill>
              </a:rPr>
              <a:t>(1</a:t>
            </a:r>
            <a:r>
              <a:rPr lang="ru-RU" sz="4800" b="1" dirty="0" smtClean="0">
                <a:solidFill>
                  <a:srgbClr val="00B050"/>
                </a:solidFill>
              </a:rPr>
              <a:t>балл</a:t>
            </a:r>
            <a:r>
              <a:rPr lang="ru-RU" sz="6000" b="1" dirty="0" smtClean="0">
                <a:solidFill>
                  <a:srgbClr val="00B050"/>
                </a:solidFill>
              </a:rPr>
              <a:t>)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1279437" y="4469027"/>
            <a:ext cx="3807426" cy="8759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 </a:t>
            </a:r>
            <a:r>
              <a:rPr lang="ru-RU" sz="6600" b="1" dirty="0" smtClean="0"/>
              <a:t>80, 46 </a:t>
            </a:r>
            <a:endParaRPr kumimoji="0" lang="ru-RU" sz="6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3743" y="4147751"/>
            <a:ext cx="790575" cy="1457325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531710" y="4431958"/>
            <a:ext cx="39294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6000" b="1" dirty="0" smtClean="0"/>
              <a:t>80,5</a:t>
            </a:r>
            <a:r>
              <a:rPr lang="ru-RU" sz="6000" b="1" dirty="0" smtClean="0">
                <a:solidFill>
                  <a:srgbClr val="00B050"/>
                </a:solidFill>
              </a:rPr>
              <a:t>(1</a:t>
            </a:r>
            <a:r>
              <a:rPr lang="ru-RU" sz="4800" b="1" dirty="0" smtClean="0">
                <a:solidFill>
                  <a:srgbClr val="00B050"/>
                </a:solidFill>
              </a:rPr>
              <a:t>балл</a:t>
            </a:r>
            <a:r>
              <a:rPr lang="ru-RU" sz="6000" b="1" dirty="0" smtClean="0">
                <a:solidFill>
                  <a:srgbClr val="00B050"/>
                </a:solidFill>
              </a:rPr>
              <a:t>)</a:t>
            </a:r>
            <a:endParaRPr lang="ru-RU" sz="6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  <p:bldP spid="9" grpId="0" build="p"/>
      <p:bldP spid="11" grpId="0"/>
      <p:bldP spid="12" grpId="0" build="p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 </a:t>
            </a:r>
            <a:r>
              <a:rPr lang="ru-RU" sz="6000" b="1" dirty="0" smtClean="0">
                <a:solidFill>
                  <a:srgbClr val="00B050"/>
                </a:solidFill>
              </a:rPr>
              <a:t>Карточка № 3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135276" y="1853514"/>
            <a:ext cx="3807426" cy="8759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</a:t>
            </a:r>
            <a:r>
              <a:rPr lang="ru-RU" sz="6600" b="1" dirty="0" smtClean="0"/>
              <a:t>0,07268 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ru-RU" sz="6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32639" y="1519882"/>
            <a:ext cx="790575" cy="145732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684109" y="1754661"/>
            <a:ext cx="39294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6000" b="1" dirty="0" smtClean="0"/>
              <a:t>0,07 </a:t>
            </a:r>
            <a:r>
              <a:rPr lang="ru-RU" sz="4400" b="1" dirty="0" smtClean="0">
                <a:solidFill>
                  <a:srgbClr val="00B050"/>
                </a:solidFill>
              </a:rPr>
              <a:t>(1балл)</a:t>
            </a:r>
            <a:endParaRPr lang="ru-RU" sz="4400" b="1" dirty="0">
              <a:solidFill>
                <a:srgbClr val="00B050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188822" y="3118022"/>
            <a:ext cx="3807426" cy="8759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ru-RU" sz="6600" b="1" dirty="0" smtClean="0"/>
              <a:t>2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ru-RU" sz="6600" b="1" dirty="0" smtClean="0"/>
              <a:t>1,35506 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ru-RU" sz="6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73828" y="2858530"/>
            <a:ext cx="790575" cy="145732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725298" y="3093309"/>
            <a:ext cx="39294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6000" b="1" dirty="0" smtClean="0"/>
              <a:t>1,36 </a:t>
            </a:r>
            <a:r>
              <a:rPr lang="ru-RU" sz="4400" b="1" dirty="0" smtClean="0">
                <a:solidFill>
                  <a:srgbClr val="00B050"/>
                </a:solidFill>
              </a:rPr>
              <a:t>(1балл)</a:t>
            </a:r>
            <a:endParaRPr lang="ru-RU" sz="4400" b="1" dirty="0">
              <a:solidFill>
                <a:srgbClr val="00B050"/>
              </a:solidFill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1230011" y="4567881"/>
            <a:ext cx="3807426" cy="8759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 </a:t>
            </a:r>
            <a:r>
              <a:rPr lang="ru-RU" sz="6600" b="1" dirty="0" smtClean="0"/>
              <a:t>4,545  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ru-RU" sz="6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30812" y="4234250"/>
            <a:ext cx="790575" cy="145732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5568780" y="4481386"/>
            <a:ext cx="39294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6000" b="1" dirty="0" smtClean="0"/>
              <a:t>4,55 </a:t>
            </a:r>
            <a:r>
              <a:rPr lang="ru-RU" sz="4400" b="1" dirty="0" smtClean="0">
                <a:solidFill>
                  <a:srgbClr val="00B050"/>
                </a:solidFill>
              </a:rPr>
              <a:t>(1балл)</a:t>
            </a:r>
            <a:endParaRPr lang="ru-RU" sz="4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9" grpId="0" build="p"/>
      <p:bldP spid="12" grpId="0"/>
      <p:bldP spid="13" grpId="0" build="p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 </a:t>
            </a:r>
            <a:r>
              <a:rPr lang="ru-RU" sz="6000" b="1" dirty="0" smtClean="0">
                <a:solidFill>
                  <a:srgbClr val="00B050"/>
                </a:solidFill>
              </a:rPr>
              <a:t>Карточка № 4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135276" y="1853514"/>
            <a:ext cx="3807426" cy="87591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</a:t>
            </a:r>
            <a:r>
              <a:rPr lang="ru-RU" sz="6600" b="1" dirty="0" smtClean="0"/>
              <a:t>167,1023 </a:t>
            </a:r>
            <a:endParaRPr kumimoji="0" lang="ru-RU" sz="6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31495" y="1569307"/>
            <a:ext cx="703432" cy="129668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572899" y="1729947"/>
            <a:ext cx="39294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4400" b="1" dirty="0" smtClean="0"/>
              <a:t>167,102</a:t>
            </a:r>
            <a:r>
              <a:rPr lang="ru-RU" sz="6000" b="1" dirty="0" smtClean="0"/>
              <a:t> </a:t>
            </a:r>
            <a:r>
              <a:rPr lang="ru-RU" sz="3600" b="1" dirty="0" smtClean="0">
                <a:solidFill>
                  <a:srgbClr val="00B050"/>
                </a:solidFill>
              </a:rPr>
              <a:t>(1балл)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127039" y="3253946"/>
            <a:ext cx="3807426" cy="87591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ru-RU" sz="6600" b="1" dirty="0" smtClean="0"/>
              <a:t>2</a:t>
            </a:r>
            <a:r>
              <a:rPr kumimoji="0" lang="ru-RU" sz="6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ru-RU" sz="7100" b="1" dirty="0" smtClean="0"/>
              <a:t>444,3425</a:t>
            </a:r>
            <a:r>
              <a:rPr lang="ru-RU" sz="6500" b="1" dirty="0" smtClean="0"/>
              <a:t> </a:t>
            </a:r>
            <a:endParaRPr kumimoji="0" lang="ru-RU" sz="6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62619" y="2879125"/>
            <a:ext cx="645336" cy="1313163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379309" y="3080952"/>
            <a:ext cx="3929449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5400" b="1" dirty="0" smtClean="0"/>
              <a:t>444,343</a:t>
            </a:r>
            <a:r>
              <a:rPr lang="ru-RU" sz="3600" b="1" dirty="0" smtClean="0">
                <a:solidFill>
                  <a:srgbClr val="00B050"/>
                </a:solidFill>
              </a:rPr>
              <a:t>(1балл)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1118800" y="4382530"/>
            <a:ext cx="3807426" cy="87591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ru-RU" sz="6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lang="ru-RU" sz="6600" b="1" dirty="0" smtClean="0"/>
              <a:t>60, 700532</a:t>
            </a:r>
            <a:r>
              <a:rPr lang="ru-RU" sz="6500" b="1" dirty="0" smtClean="0"/>
              <a:t> </a:t>
            </a:r>
            <a:endParaRPr kumimoji="0" lang="ru-RU" sz="6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89159" y="3970639"/>
            <a:ext cx="645336" cy="1313163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605849" y="4172466"/>
            <a:ext cx="3929449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5400" b="1" dirty="0" smtClean="0"/>
              <a:t>60,701</a:t>
            </a:r>
            <a:r>
              <a:rPr lang="ru-RU" sz="3600" b="1" dirty="0" smtClean="0">
                <a:solidFill>
                  <a:srgbClr val="00B050"/>
                </a:solidFill>
              </a:rPr>
              <a:t>(1балл)</a:t>
            </a:r>
            <a:endParaRPr lang="ru-RU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9" grpId="0" build="p"/>
      <p:bldP spid="11" grpId="0"/>
      <p:bldP spid="12" grpId="0" build="p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488388"/>
          </a:xfrm>
        </p:spPr>
        <p:txBody>
          <a:bodyPr/>
          <a:lstStyle/>
          <a:p>
            <a:pPr algn="r"/>
            <a:r>
              <a:rPr lang="ru-RU" b="1" dirty="0" smtClean="0">
                <a:latin typeface="+mn-lt"/>
              </a:rPr>
              <a:t>Оцените свою работу на уроке</a:t>
            </a:r>
            <a:endParaRPr lang="ru-RU" b="1" dirty="0">
              <a:latin typeface="+mn-lt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53451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+mn-lt"/>
              </a:rPr>
              <a:t>Критерии оценивания:</a:t>
            </a:r>
          </a:p>
          <a:p>
            <a:pPr algn="ctr">
              <a:buNone/>
            </a:pPr>
            <a:endParaRPr lang="ru-RU" b="1" dirty="0" smtClean="0">
              <a:latin typeface="+mn-lt"/>
            </a:endParaRPr>
          </a:p>
          <a:p>
            <a:pPr algn="ctr">
              <a:buNone/>
            </a:pPr>
            <a:endParaRPr lang="ru-RU" b="1" dirty="0"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71847" y="2526463"/>
          <a:ext cx="8587949" cy="2094964"/>
        </p:xfrm>
        <a:graphic>
          <a:graphicData uri="http://schemas.openxmlformats.org/drawingml/2006/table">
            <a:tbl>
              <a:tblPr/>
              <a:tblGrid>
                <a:gridCol w="753764"/>
                <a:gridCol w="462001"/>
                <a:gridCol w="517346"/>
                <a:gridCol w="475707"/>
                <a:gridCol w="573675"/>
                <a:gridCol w="575393"/>
                <a:gridCol w="575393"/>
                <a:gridCol w="575393"/>
                <a:gridCol w="575393"/>
                <a:gridCol w="575393"/>
                <a:gridCol w="575393"/>
                <a:gridCol w="575393"/>
                <a:gridCol w="575393"/>
                <a:gridCol w="575393"/>
                <a:gridCol w="626919"/>
              </a:tblGrid>
              <a:tr h="10474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74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7%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14%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21%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29%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36%</a:t>
                      </a:r>
                      <a:endParaRPr lang="ru-RU" sz="2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43%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50%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57%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64%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71%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79%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86%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93%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2" descr="http://le-savchen.ucoz.ru/img/img_1/Deti_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162" y="4865724"/>
            <a:ext cx="1389774" cy="1611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Домашнее задание</a:t>
            </a:r>
            <a:endParaRPr lang="ru-RU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П.33 (стр. 198 – 199)</a:t>
            </a:r>
          </a:p>
          <a:p>
            <a:pPr algn="ctr"/>
            <a:r>
              <a:rPr lang="ru-RU" sz="4400" dirty="0" smtClean="0"/>
              <a:t>№ 1275</a:t>
            </a:r>
          </a:p>
          <a:p>
            <a:pPr algn="ctr"/>
            <a:r>
              <a:rPr lang="ru-RU" sz="4400" dirty="0" smtClean="0"/>
              <a:t>№1299</a:t>
            </a:r>
          </a:p>
          <a:p>
            <a:pPr algn="ctr"/>
            <a:r>
              <a:rPr lang="ru-RU" sz="4400" dirty="0" smtClean="0"/>
              <a:t>№1301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58359" y="896815"/>
          <a:ext cx="7816363" cy="4615961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290195"/>
                <a:gridCol w="2763866"/>
                <a:gridCol w="2762302"/>
              </a:tblGrid>
              <a:tr h="2332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endParaRPr lang="ru-RU" sz="1200" b="1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endParaRPr lang="ru-RU" sz="1200" b="1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endParaRPr lang="ru-RU" sz="1200" b="1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22833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600" b="1" dirty="0" smtClean="0">
                          <a:latin typeface="Arial Black" pitchFamily="34" charset="0"/>
                        </a:rPr>
                        <a:t>Б</a:t>
                      </a:r>
                      <a:endParaRPr lang="ru-RU" sz="66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600" b="1" dirty="0">
                          <a:latin typeface="Arial Black" pitchFamily="34" charset="0"/>
                        </a:rPr>
                        <a:t>Ф</a:t>
                      </a:r>
                      <a:endParaRPr lang="ru-RU" sz="66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600" b="1" dirty="0">
                          <a:latin typeface="Arial Black" pitchFamily="34" charset="0"/>
                        </a:rPr>
                        <a:t>Т</a:t>
                      </a:r>
                      <a:endParaRPr lang="ru-RU" sz="66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1556238" y="1001224"/>
          <a:ext cx="1107831" cy="2146422"/>
        </p:xfrm>
        <a:graphic>
          <a:graphicData uri="http://schemas.openxmlformats.org/presentationml/2006/ole">
            <p:oleObj spid="_x0000_s2057" name="Формула" r:id="rId3" imgW="203040" imgH="393480" progId="Equation.3">
              <p:embed/>
            </p:oleObj>
          </a:graphicData>
        </a:graphic>
      </p:graphicFrame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4111505" y="1005498"/>
          <a:ext cx="1111127" cy="2156767"/>
        </p:xfrm>
        <a:graphic>
          <a:graphicData uri="http://schemas.openxmlformats.org/presentationml/2006/ole">
            <p:oleObj spid="_x0000_s2058" name="Формула" r:id="rId4" imgW="203040" imgH="393480" progId="Equation.3">
              <p:embed/>
            </p:oleObj>
          </a:graphicData>
        </a:graphic>
      </p:graphicFrame>
      <p:graphicFrame>
        <p:nvGraphicFramePr>
          <p:cNvPr id="2059" name="Object 11"/>
          <p:cNvGraphicFramePr>
            <a:graphicFrameLocks noChangeAspect="1"/>
          </p:cNvGraphicFramePr>
          <p:nvPr/>
        </p:nvGraphicFramePr>
        <p:xfrm>
          <a:off x="6889872" y="1049458"/>
          <a:ext cx="1075958" cy="2088501"/>
        </p:xfrm>
        <a:graphic>
          <a:graphicData uri="http://schemas.openxmlformats.org/presentationml/2006/ole">
            <p:oleObj spid="_x0000_s2059" name="Формула" r:id="rId5" imgW="2030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00097" y="958362"/>
          <a:ext cx="7816363" cy="4615961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290195"/>
                <a:gridCol w="2763866"/>
                <a:gridCol w="2762302"/>
              </a:tblGrid>
              <a:tr h="2332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endParaRPr lang="ru-RU" sz="12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endParaRPr lang="ru-RU" sz="12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endParaRPr lang="ru-RU" sz="12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22833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600" b="1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О</a:t>
                      </a:r>
                      <a:endParaRPr lang="ru-RU" sz="66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600" b="1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У</a:t>
                      </a:r>
                      <a:endParaRPr lang="ru-RU" sz="66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600" b="1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Я</a:t>
                      </a:r>
                      <a:endParaRPr lang="ru-RU" sz="66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028700" y="1063567"/>
          <a:ext cx="1837593" cy="1964324"/>
        </p:xfrm>
        <a:graphic>
          <a:graphicData uri="http://schemas.openxmlformats.org/presentationml/2006/ole">
            <p:oleObj spid="_x0000_s17410" name="Формула" r:id="rId3" imgW="368280" imgH="393480" progId="Equation.3">
              <p:embed/>
            </p:oleObj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3375025" y="1227138"/>
          <a:ext cx="1901825" cy="1963737"/>
        </p:xfrm>
        <a:graphic>
          <a:graphicData uri="http://schemas.openxmlformats.org/presentationml/2006/ole">
            <p:oleObj spid="_x0000_s17411" name="Формула" r:id="rId4" imgW="380880" imgH="393480" progId="Equation.3">
              <p:embed/>
            </p:oleObj>
          </a:graphicData>
        </a:graphic>
      </p:graphicFrame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6193448" y="1258399"/>
          <a:ext cx="1901825" cy="1963737"/>
        </p:xfrm>
        <a:graphic>
          <a:graphicData uri="http://schemas.openxmlformats.org/presentationml/2006/ole">
            <p:oleObj spid="_x0000_s17412" name="Формула" r:id="rId5" imgW="3808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00097" y="958362"/>
          <a:ext cx="7816363" cy="461596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290195"/>
                <a:gridCol w="2763866"/>
                <a:gridCol w="2762302"/>
              </a:tblGrid>
              <a:tr h="2332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19</a:t>
                      </a:r>
                      <a:endParaRPr lang="ru-RU" sz="6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18,3</a:t>
                      </a:r>
                      <a:endParaRPr lang="ru-RU" sz="6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18,9</a:t>
                      </a:r>
                      <a:endParaRPr lang="ru-RU" sz="6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22833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8000" b="1" dirty="0">
                          <a:latin typeface="Times New Roman"/>
                          <a:ea typeface="Times New Roman"/>
                          <a:cs typeface="Aharoni" pitchFamily="2" charset="-79"/>
                        </a:rPr>
                        <a:t>Р</a:t>
                      </a:r>
                      <a:endParaRPr lang="ru-RU" sz="8000" b="1" dirty="0">
                        <a:latin typeface="Calibri"/>
                        <a:ea typeface="Calibri"/>
                        <a:cs typeface="Aharoni" pitchFamily="2" charset="-79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8000" b="1" dirty="0">
                          <a:latin typeface="Times New Roman"/>
                          <a:ea typeface="Times New Roman"/>
                          <a:cs typeface="Aharoni" pitchFamily="2" charset="-79"/>
                        </a:rPr>
                        <a:t>З</a:t>
                      </a:r>
                      <a:endParaRPr lang="ru-RU" sz="8000" b="1" dirty="0">
                        <a:latin typeface="Calibri"/>
                        <a:ea typeface="Calibri"/>
                        <a:cs typeface="Aharoni" pitchFamily="2" charset="-79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8000" b="1" dirty="0">
                          <a:latin typeface="Times New Roman"/>
                          <a:ea typeface="Times New Roman"/>
                          <a:cs typeface="Aharoni" pitchFamily="2" charset="-79"/>
                        </a:rPr>
                        <a:t>В</a:t>
                      </a:r>
                      <a:endParaRPr lang="ru-RU" sz="8000" b="1" dirty="0">
                        <a:latin typeface="Calibri"/>
                        <a:ea typeface="Calibri"/>
                        <a:cs typeface="Aharoni" pitchFamily="2" charset="-79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D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00097" y="958362"/>
          <a:ext cx="7816363" cy="4615961"/>
        </p:xfrm>
        <a:graphic>
          <a:graphicData uri="http://schemas.openxmlformats.org/drawingml/2006/table">
            <a:tbl>
              <a:tblPr>
                <a:solidFill>
                  <a:srgbClr val="F7E1F2"/>
                </a:solidFill>
                <a:tableStyleId>{284E427A-3D55-4303-BF80-6455036E1DE7}</a:tableStyleId>
              </a:tblPr>
              <a:tblGrid>
                <a:gridCol w="2290195"/>
                <a:gridCol w="2763866"/>
                <a:gridCol w="2762302"/>
              </a:tblGrid>
              <a:tr h="2332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0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12,2</a:t>
                      </a:r>
                      <a:endParaRPr lang="ru-RU" sz="60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E9C0F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0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14,2</a:t>
                      </a:r>
                      <a:endParaRPr lang="ru-RU" sz="60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E9C0F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0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10,28</a:t>
                      </a:r>
                      <a:endParaRPr lang="ru-RU" sz="60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E9C0F8"/>
                    </a:solidFill>
                  </a:tcPr>
                </a:tc>
              </a:tr>
              <a:tr h="22833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6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В</a:t>
                      </a:r>
                      <a:endParaRPr lang="ru-RU" sz="66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E9C0F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6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Т</a:t>
                      </a:r>
                      <a:endParaRPr lang="ru-RU" sz="66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E9C0F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60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Н</a:t>
                      </a:r>
                      <a:endParaRPr lang="ru-RU" sz="660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E9C0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B2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00097" y="958362"/>
          <a:ext cx="7816363" cy="4615961"/>
        </p:xfrm>
        <a:graphic>
          <a:graphicData uri="http://schemas.openxmlformats.org/drawingml/2006/table">
            <a:tbl>
              <a:tblPr>
                <a:solidFill>
                  <a:srgbClr val="F7E1F2"/>
                </a:solidFill>
                <a:tableStyleId>{284E427A-3D55-4303-BF80-6455036E1DE7}</a:tableStyleId>
              </a:tblPr>
              <a:tblGrid>
                <a:gridCol w="2290195"/>
                <a:gridCol w="2763866"/>
                <a:gridCol w="2762302"/>
              </a:tblGrid>
              <a:tr h="2332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5400" b="1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2,17</a:t>
                      </a:r>
                      <a:endParaRPr lang="ru-RU" sz="54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5400" b="1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2,170</a:t>
                      </a:r>
                      <a:endParaRPr lang="ru-RU" sz="54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5400" b="1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2,172</a:t>
                      </a:r>
                      <a:endParaRPr lang="ru-RU" sz="54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</a:tr>
              <a:tr h="22833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000" b="1">
                          <a:latin typeface="Arial Black" pitchFamily="34" charset="0"/>
                          <a:ea typeface="Times New Roman"/>
                          <a:cs typeface="Times New Roman"/>
                        </a:rPr>
                        <a:t>О</a:t>
                      </a:r>
                      <a:endParaRPr lang="ru-RU" sz="6000" b="1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000" b="1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Е</a:t>
                      </a:r>
                      <a:endParaRPr lang="ru-RU" sz="60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000" b="1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У</a:t>
                      </a:r>
                      <a:endParaRPr lang="ru-RU" sz="60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C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00097" y="958362"/>
          <a:ext cx="7816363" cy="4615961"/>
        </p:xfrm>
        <a:graphic>
          <a:graphicData uri="http://schemas.openxmlformats.org/drawingml/2006/table">
            <a:tbl>
              <a:tblPr>
                <a:solidFill>
                  <a:srgbClr val="F7E1F2"/>
                </a:solidFill>
                <a:tableStyleId>{284E427A-3D55-4303-BF80-6455036E1DE7}</a:tableStyleId>
              </a:tblPr>
              <a:tblGrid>
                <a:gridCol w="2290195"/>
                <a:gridCol w="2763866"/>
                <a:gridCol w="2762302"/>
              </a:tblGrid>
              <a:tr h="2332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5400" b="1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9,08</a:t>
                      </a:r>
                      <a:endParaRPr lang="ru-RU" sz="54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5400" b="1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9,0812</a:t>
                      </a:r>
                      <a:endParaRPr lang="ru-RU" sz="54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5400" b="1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9,1</a:t>
                      </a:r>
                      <a:endParaRPr lang="ru-RU" sz="54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</a:tr>
              <a:tr h="22833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000" b="1">
                          <a:latin typeface="Arial Black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endParaRPr lang="ru-RU" sz="6000" b="1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000" b="1">
                          <a:latin typeface="Arial Black" pitchFamily="34" charset="0"/>
                          <a:ea typeface="Times New Roman"/>
                          <a:cs typeface="Times New Roman"/>
                        </a:rPr>
                        <a:t>М</a:t>
                      </a:r>
                      <a:endParaRPr lang="ru-RU" sz="6000" b="1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6000" b="1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Н</a:t>
                      </a:r>
                      <a:endParaRPr lang="ru-RU" sz="6000" b="1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F7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00097" y="958362"/>
          <a:ext cx="7816363" cy="4615961"/>
        </p:xfrm>
        <a:graphic>
          <a:graphicData uri="http://schemas.openxmlformats.org/drawingml/2006/table">
            <a:tbl>
              <a:tblPr>
                <a:solidFill>
                  <a:srgbClr val="F7E1F2"/>
                </a:solidFill>
                <a:tableStyleId>{284E427A-3D55-4303-BF80-6455036E1DE7}</a:tableStyleId>
              </a:tblPr>
              <a:tblGrid>
                <a:gridCol w="2290195"/>
                <a:gridCol w="2763866"/>
                <a:gridCol w="2762302"/>
              </a:tblGrid>
              <a:tr h="2332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5400" b="1" i="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0,5</a:t>
                      </a:r>
                      <a:endParaRPr lang="ru-RU" sz="5400" b="1" i="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5400" b="1" i="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0,005</a:t>
                      </a:r>
                      <a:endParaRPr lang="ru-RU" sz="5400" b="1" i="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5400" b="1" i="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5400" b="1" i="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</a:tr>
              <a:tr h="22833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5400" b="1" i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А</a:t>
                      </a:r>
                      <a:endParaRPr lang="ru-RU" sz="5400" b="1" i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5400" b="1" i="0">
                          <a:latin typeface="Arial Black" pitchFamily="34" charset="0"/>
                          <a:ea typeface="Times New Roman"/>
                          <a:cs typeface="Times New Roman"/>
                        </a:rPr>
                        <a:t>Ю</a:t>
                      </a:r>
                      <a:endParaRPr lang="ru-RU" sz="5400" b="1" i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60"/>
                        </a:spcAft>
                      </a:pPr>
                      <a:r>
                        <a:rPr lang="ru-RU" sz="5400" b="1" i="0" dirty="0">
                          <a:latin typeface="Arial Black" pitchFamily="34" charset="0"/>
                          <a:ea typeface="Times New Roman"/>
                          <a:cs typeface="Times New Roman"/>
                        </a:rPr>
                        <a:t>В</a:t>
                      </a:r>
                      <a:endParaRPr lang="ru-RU" sz="5400" b="1" i="0" dirty="0"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rgbClr val="D0C7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1018</TotalTime>
  <Words>465</Words>
  <Application>Microsoft Office PowerPoint</Application>
  <PresentationFormat>Экран (4:3)</PresentationFormat>
  <Paragraphs>193</Paragraphs>
  <Slides>28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Тема Office</vt:lpstr>
      <vt:lpstr>Формула</vt:lpstr>
      <vt:lpstr>Классная работа</vt:lpstr>
      <vt:lpstr>Разминка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о</vt:lpstr>
      <vt:lpstr>Слайд 11</vt:lpstr>
      <vt:lpstr>Слайд 12</vt:lpstr>
      <vt:lpstr>ЦЕЛЬ урока: </vt:lpstr>
      <vt:lpstr>Масса - около 5 килограммов</vt:lpstr>
      <vt:lpstr>Слайд 15</vt:lpstr>
      <vt:lpstr>Слайд 16</vt:lpstr>
      <vt:lpstr>Слайд 17</vt:lpstr>
      <vt:lpstr>Слайд 18</vt:lpstr>
      <vt:lpstr>Округлите числа до целых</vt:lpstr>
      <vt:lpstr>Алгоритм округления  чисел</vt:lpstr>
      <vt:lpstr>Слайд 21</vt:lpstr>
      <vt:lpstr>Работа в группах</vt:lpstr>
      <vt:lpstr> Карточка № 1</vt:lpstr>
      <vt:lpstr> Карточка № 2</vt:lpstr>
      <vt:lpstr> Карточка № 3</vt:lpstr>
      <vt:lpstr> Карточка № 4</vt:lpstr>
      <vt:lpstr>Оцените свою работу на уроке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Dmytro</dc:creator>
  <cp:lastModifiedBy>User</cp:lastModifiedBy>
  <cp:revision>76</cp:revision>
  <dcterms:created xsi:type="dcterms:W3CDTF">2015-09-22T12:08:41Z</dcterms:created>
  <dcterms:modified xsi:type="dcterms:W3CDTF">2026-02-23T09:02:55Z</dcterms:modified>
</cp:coreProperties>
</file>