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9" r:id="rId3"/>
    <p:sldId id="272" r:id="rId4"/>
    <p:sldId id="261" r:id="rId5"/>
    <p:sldId id="262" r:id="rId6"/>
    <p:sldId id="263" r:id="rId7"/>
    <p:sldId id="264" r:id="rId8"/>
    <p:sldId id="265" r:id="rId9"/>
    <p:sldId id="266" r:id="rId10"/>
    <p:sldId id="279" r:id="rId11"/>
    <p:sldId id="269" r:id="rId12"/>
    <p:sldId id="276" r:id="rId13"/>
    <p:sldId id="280" r:id="rId14"/>
    <p:sldId id="281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92" autoAdjust="0"/>
    <p:restoredTop sz="63636" autoAdjust="0"/>
  </p:normalViewPr>
  <p:slideViewPr>
    <p:cSldViewPr snapToGrid="0">
      <p:cViewPr varScale="1">
        <p:scale>
          <a:sx n="88" d="100"/>
          <a:sy n="88" d="100"/>
        </p:scale>
        <p:origin x="116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5CDE6-29C7-4585-A139-C20127846D56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89C47-5B4E-468E-B115-C43A7FC69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416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025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299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47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74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15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74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819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43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412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060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14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97326-02D5-47E0-9D1B-A9382802ABE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0B868-B8CB-435A-BB8D-A5903B673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34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6981" y="332509"/>
            <a:ext cx="6336145" cy="3888509"/>
          </a:xfrm>
        </p:spPr>
        <p:txBody>
          <a:bodyPr>
            <a:normAutofit fontScale="90000"/>
          </a:bodyPr>
          <a:lstStyle/>
          <a:p>
            <a:pPr lvl="0" defTabSz="457200">
              <a:lnSpc>
                <a:spcPct val="100000"/>
              </a:lnSpc>
              <a:spcBef>
                <a:spcPts val="1000"/>
              </a:spcBef>
            </a:pPr>
            <a:r>
              <a:rPr lang="ru-RU" sz="3600" b="1" i="1" dirty="0" smtClean="0">
                <a:solidFill>
                  <a:srgbClr val="C00000"/>
                </a:solidFill>
                <a:latin typeface="Trebuchet MS"/>
                <a:ea typeface="+mn-ea"/>
                <a:cs typeface="+mn-cs"/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latin typeface="Trebuchet MS"/>
                <a:ea typeface="+mn-ea"/>
                <a:cs typeface="+mn-cs"/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  <a:t>РАЗВИТИЕ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  <a:t>ЭМОЦИОНАЛЬНОГО ИНТЕЛЛЕКТА ДЕТЕЙ ДОШКОЛЬНОГО ВОЗРАСТА ПОСРЕДСТВОМ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  <a:t>СКАЗКОТЕРАПИИ</a:t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  <a:t>(из опыта работы)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  <a:t/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rebuchet MS"/>
                <a:ea typeface="+mn-ea"/>
                <a:cs typeface="+mn-cs"/>
              </a:rPr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99" y="5338618"/>
            <a:ext cx="7215909" cy="1376218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/>
              <a:t>Педагог-психолог ГБДОУ НАО «ЦРР-ДС п. Искателей»: </a:t>
            </a:r>
          </a:p>
          <a:p>
            <a:pPr algn="r"/>
            <a:r>
              <a:rPr lang="ru-RU" sz="2000" b="1" dirty="0" smtClean="0"/>
              <a:t>Пономаренко А. В.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0909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1222" y="1924594"/>
            <a:ext cx="8377647" cy="3439886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</a:t>
            </a: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сказку» для воспитанников старшего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</a:t>
            </a: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воспитанниками  старших групп ведётся кружковая работа по </a:t>
            </a:r>
            <a:r>
              <a:rPr lang="ru-RU" sz="18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сказкотерапии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кружок «Путешествие в сказку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</a:rPr>
              <a:t>Цель кружковой деятельности – развитие эмоциональной сферы воспитанников посредством </a:t>
            </a:r>
            <a:r>
              <a:rPr lang="ru-RU" sz="1800" b="1" i="1" dirty="0" err="1">
                <a:solidFill>
                  <a:schemeClr val="accent5">
                    <a:lumMod val="75000"/>
                  </a:schemeClr>
                </a:solidFill>
              </a:rPr>
              <a:t>сказкотерапии</a:t>
            </a:r>
            <a:r>
              <a:rPr lang="ru-RU" sz="1800" b="1" i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br>
              <a:rPr lang="ru-RU" sz="18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b="1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</a:rPr>
              <a:t>Задачи :</a:t>
            </a:r>
            <a:br>
              <a:rPr lang="ru-RU" sz="1800" b="1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b="1" i="1" dirty="0" smtClean="0">
                <a:solidFill>
                  <a:schemeClr val="accent5">
                    <a:lumMod val="75000"/>
                  </a:schemeClr>
                </a:solidFill>
              </a:rPr>
              <a:t>-   </a:t>
            </a:r>
            <a:r>
              <a:rPr lang="ru-RU" sz="1800" dirty="0" smtClean="0"/>
              <a:t>Развитие </a:t>
            </a:r>
            <a:r>
              <a:rPr lang="ru-RU" sz="1800" dirty="0"/>
              <a:t>у детей понимания собственного эмоционального состояния и распознавания чувств других людей</a:t>
            </a:r>
            <a:r>
              <a:rPr lang="ru-RU" sz="1800" dirty="0" smtClean="0"/>
              <a:t>;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-   Повышение </a:t>
            </a:r>
            <a:r>
              <a:rPr lang="ru-RU" sz="1800" dirty="0"/>
              <a:t>самооценки детей, их уверенности в себе;</a:t>
            </a:r>
            <a:br>
              <a:rPr lang="ru-RU" sz="1800" dirty="0"/>
            </a:br>
            <a:r>
              <a:rPr lang="ru-RU" sz="1800" dirty="0" smtClean="0"/>
              <a:t>-   Обучение </a:t>
            </a:r>
            <a:r>
              <a:rPr lang="ru-RU" sz="1800" dirty="0"/>
              <a:t>детей сочувствию, сопереживанию, взаимопомощи;</a:t>
            </a:r>
            <a:br>
              <a:rPr lang="ru-RU" sz="1800" dirty="0"/>
            </a:br>
            <a:r>
              <a:rPr lang="ru-RU" sz="1800" dirty="0" smtClean="0"/>
              <a:t>-   Развитие </a:t>
            </a:r>
            <a:r>
              <a:rPr lang="ru-RU" sz="1800" dirty="0"/>
              <a:t>способности к эмоциональной регуляции и естественной коммуникации;</a:t>
            </a:r>
            <a:br>
              <a:rPr lang="ru-RU" sz="1800" dirty="0"/>
            </a:br>
            <a:r>
              <a:rPr lang="ru-RU" sz="1800" dirty="0" smtClean="0"/>
              <a:t>-   Формирование </a:t>
            </a:r>
            <a:r>
              <a:rPr lang="ru-RU" sz="1800" dirty="0"/>
              <a:t>навыков конструктивного выражения эмоций;</a:t>
            </a:r>
            <a:br>
              <a:rPr lang="ru-RU" sz="1800" dirty="0"/>
            </a:br>
            <a:r>
              <a:rPr lang="ru-RU" sz="1800" dirty="0" smtClean="0"/>
              <a:t>-   Выявление </a:t>
            </a:r>
            <a:r>
              <a:rPr lang="ru-RU" sz="1800" dirty="0"/>
              <a:t>и поддержание творческих способностей детей;</a:t>
            </a:r>
            <a:br>
              <a:rPr lang="ru-RU" sz="1800" dirty="0"/>
            </a:br>
            <a:r>
              <a:rPr lang="ru-RU" sz="1800" dirty="0" smtClean="0"/>
              <a:t>-   Снижение </a:t>
            </a:r>
            <a:r>
              <a:rPr lang="ru-RU" sz="1800" dirty="0"/>
              <a:t>эмоционального и телесного напряжения.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26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411" y="167163"/>
            <a:ext cx="7280439" cy="5348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Кружок «Путешествие в сказку»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6" y="849746"/>
            <a:ext cx="4107703" cy="2954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464" y="849746"/>
            <a:ext cx="3470367" cy="3157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166" y="3951907"/>
            <a:ext cx="3540708" cy="3069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0464" y="4007326"/>
            <a:ext cx="3333170" cy="546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2794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Игры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, упражнения, проигрывание эмоциональных этюдов </a:t>
            </a:r>
            <a:r>
              <a:rPr lang="ru-RU" sz="36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(после работы со сказкой)</a:t>
            </a:r>
            <a:r>
              <a:rPr lang="ru-RU" sz="36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5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45623"/>
            <a:ext cx="7886700" cy="4687797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Этюд «Звезда».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(повышение самооценки, чувства собственной ценности; повышение уровня сплоченности группы)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445" y="2566204"/>
            <a:ext cx="2961592" cy="390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849" y="2566204"/>
            <a:ext cx="3097106" cy="3819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92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218" y="182880"/>
            <a:ext cx="8725988" cy="2229395"/>
          </a:xfrm>
        </p:spPr>
        <p:txBody>
          <a:bodyPr>
            <a:normAutofit fontScale="90000"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br>
              <a:rPr lang="ru-RU" sz="24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С воспитанниками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подготовительных групп работа по развитию эмоционального интеллекта расширяется. Например,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вводятся упражнения с использованием схематичных изображений эмоций (пиктограммы). Воспитанники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учатся соотносить их с фотографиями детей с изображением разных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эмоциональных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состояний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(Упражнение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«Фотовыставка»)</a:t>
            </a:r>
            <a:b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+mn-ea"/>
                <a:cs typeface="+mn-cs"/>
              </a:rPr>
            </a:b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245" y="2591979"/>
            <a:ext cx="4743604" cy="2694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153" y="2412275"/>
            <a:ext cx="2629135" cy="3574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47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864267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</a:rPr>
              <a:t>Упражнение «Пиктограммы»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(Дети учатся  узнавать эмоции по пиктограммам, по отрывкам литературных произведений)</a:t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</a:rPr>
              <a:t>Например, дети показывают пиктограмму с эмоцией злости на отрывок из сказки «Гуси-лебеди», баба-Яга злится.</a:t>
            </a: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13" y="2272936"/>
            <a:ext cx="3551464" cy="266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991" y="2734491"/>
            <a:ext cx="3874988" cy="2908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263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4477" y="1514657"/>
            <a:ext cx="673312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23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каждым днем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сказкотерапия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становится все более популярной. Сказка является действенным средством в развитии нравственного воспитания детей дошкольного возраста, формирования у них навыков коммуникации, становления образа-Я, а также развития эмоциональной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сферы,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 и в целом эмоционального интеллекта ребенка.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377" y="50006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94327"/>
            <a:ext cx="7886700" cy="5382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Работу по развитию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эмоционального интеллекта воспитанников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посредством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сказкотерапии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начинаю с младшего дошкольного возраста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Метод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сказкотерапии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включает в себя множество приемов и форм работы. Однако для полноценного развития эмоционального интеллекта у детей дошкольного возраста недостаточно простого чтения и пересказа сказки. В данном случае возможно применение в образовательном процессе различных приемов работы со сказкой.</a:t>
            </a:r>
          </a:p>
          <a:p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9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163" y="720434"/>
            <a:ext cx="7323860" cy="535711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младшего дошкольного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 используются следующие приемы работы:</a:t>
            </a:r>
            <a:b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1490" y="2170545"/>
            <a:ext cx="7323859" cy="4006418"/>
          </a:xfrm>
        </p:spPr>
        <p:txBody>
          <a:bodyPr/>
          <a:lstStyle/>
          <a:p>
            <a:pPr lvl="0"/>
            <a:endParaRPr lang="ru-RU" b="1" i="1" dirty="0" smtClean="0">
              <a:solidFill>
                <a:schemeClr val="tx2"/>
              </a:solidFill>
            </a:endParaRPr>
          </a:p>
          <a:p>
            <a:pPr lvl="0"/>
            <a:r>
              <a:rPr lang="ru-RU" sz="3200" b="1" i="1" dirty="0" smtClean="0">
                <a:solidFill>
                  <a:schemeClr val="tx2"/>
                </a:solidFill>
              </a:rPr>
              <a:t>Прослушивание </a:t>
            </a:r>
            <a:r>
              <a:rPr lang="ru-RU" sz="3200" b="1" i="1" dirty="0">
                <a:solidFill>
                  <a:schemeClr val="tx2"/>
                </a:solidFill>
              </a:rPr>
              <a:t>сказки </a:t>
            </a:r>
          </a:p>
          <a:p>
            <a:pPr lvl="0"/>
            <a:r>
              <a:rPr lang="ru-RU" sz="3200" b="1" i="1" dirty="0">
                <a:solidFill>
                  <a:schemeClr val="tx2"/>
                </a:solidFill>
              </a:rPr>
              <a:t>Игры с героями </a:t>
            </a:r>
            <a:r>
              <a:rPr lang="ru-RU" sz="3200" b="1" i="1" dirty="0" smtClean="0">
                <a:solidFill>
                  <a:schemeClr val="tx2"/>
                </a:solidFill>
              </a:rPr>
              <a:t>сказки</a:t>
            </a:r>
            <a:endParaRPr lang="ru-RU" sz="3200" dirty="0">
              <a:solidFill>
                <a:schemeClr val="tx2"/>
              </a:solidFill>
            </a:endParaRPr>
          </a:p>
          <a:p>
            <a:pPr lvl="0"/>
            <a:r>
              <a:rPr lang="ru-RU" sz="3200" b="1" i="1" dirty="0">
                <a:solidFill>
                  <a:schemeClr val="tx2"/>
                </a:solidFill>
              </a:rPr>
              <a:t>Обыгрывание сказки</a:t>
            </a:r>
          </a:p>
          <a:p>
            <a:pPr marL="0" lvl="0" indent="0">
              <a:buNone/>
            </a:pPr>
            <a:endParaRPr lang="ru-RU" b="1" i="1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7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909" y="360218"/>
            <a:ext cx="7268440" cy="5818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Игры с героями сказки во второй младшей группе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161" y="1251662"/>
            <a:ext cx="3786911" cy="3529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229" y="2302724"/>
            <a:ext cx="4726547" cy="3114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853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141" y="780762"/>
            <a:ext cx="7886700" cy="1325563"/>
          </a:xfrm>
        </p:spPr>
        <p:txBody>
          <a:bodyPr/>
          <a:lstStyle/>
          <a:p>
            <a:r>
              <a:rPr lang="ru-RU" b="1" i="1" dirty="0">
                <a:solidFill>
                  <a:srgbClr val="0070C0"/>
                </a:solidFill>
              </a:rPr>
              <a:t>Приёмы работы со сказкой в среднем дошкольном возрасте: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9418" y="2299855"/>
            <a:ext cx="6935932" cy="3877108"/>
          </a:xfrm>
        </p:spPr>
        <p:txBody>
          <a:bodyPr/>
          <a:lstStyle/>
          <a:p>
            <a:r>
              <a:rPr lang="ru-RU" dirty="0"/>
              <a:t>обсуждение поведения и мотивов действия персонажа</a:t>
            </a:r>
          </a:p>
          <a:p>
            <a:r>
              <a:rPr lang="ru-RU" dirty="0"/>
              <a:t> проигрывание эпизодов сказки</a:t>
            </a:r>
          </a:p>
          <a:p>
            <a:r>
              <a:rPr lang="ru-RU" dirty="0"/>
              <a:t>рассказывание сказки</a:t>
            </a:r>
          </a:p>
          <a:p>
            <a:r>
              <a:rPr lang="ru-RU" dirty="0"/>
              <a:t>переписывание </a:t>
            </a:r>
            <a:r>
              <a:rPr lang="ru-RU" dirty="0" smtClean="0"/>
              <a:t>сказки</a:t>
            </a:r>
          </a:p>
          <a:p>
            <a:r>
              <a:rPr lang="ru-RU" dirty="0"/>
              <a:t>и</a:t>
            </a:r>
            <a:r>
              <a:rPr lang="ru-RU" dirty="0" smtClean="0"/>
              <a:t>зображение эмоциональных состояний героев сказки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33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9784" y="805340"/>
            <a:ext cx="5045565" cy="496987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Изображение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эмоциональных состояний героев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сказки, проигрывание эпизодов сказки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579" y="1561662"/>
            <a:ext cx="3263503" cy="3793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88" y="1842985"/>
            <a:ext cx="4683543" cy="3512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85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70C0"/>
                </a:solidFill>
              </a:rPr>
              <a:t>Приёмы работы со сказкой в старшем дошкольном возрасте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рассказ, пересказ ребенком новой или известной сказки</a:t>
            </a:r>
          </a:p>
          <a:p>
            <a:r>
              <a:rPr lang="ru-RU" b="1" i="1" dirty="0"/>
              <a:t>совместное сочинение сказки</a:t>
            </a:r>
            <a:endParaRPr lang="ru-RU" b="1" dirty="0"/>
          </a:p>
          <a:p>
            <a:r>
              <a:rPr lang="ru-RU" b="1" i="1" dirty="0"/>
              <a:t>анализ сказки</a:t>
            </a:r>
            <a:r>
              <a:rPr lang="ru-RU" dirty="0"/>
              <a:t> </a:t>
            </a:r>
            <a:r>
              <a:rPr lang="ru-RU" b="1" i="1" dirty="0"/>
              <a:t>после её непосредственного прочтения </a:t>
            </a:r>
            <a:r>
              <a:rPr lang="ru-RU" b="1" i="1" dirty="0" smtClean="0"/>
              <a:t>педагогом</a:t>
            </a:r>
          </a:p>
          <a:p>
            <a:r>
              <a:rPr lang="ru-RU" b="1" i="1" dirty="0"/>
              <a:t>р</a:t>
            </a:r>
            <a:r>
              <a:rPr lang="ru-RU" b="1" i="1" dirty="0" smtClean="0"/>
              <a:t>исование сказки</a:t>
            </a:r>
          </a:p>
          <a:p>
            <a:r>
              <a:rPr lang="ru-RU" b="1" i="1" dirty="0"/>
              <a:t>и</a:t>
            </a:r>
            <a:r>
              <a:rPr lang="ru-RU" b="1" i="1" dirty="0" smtClean="0"/>
              <a:t>зображение эмоций героев сказки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41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91" y="249382"/>
            <a:ext cx="8183417" cy="729673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Изображение эмоций героев сказки, рисование сказки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0581" y="652160"/>
            <a:ext cx="3197281" cy="3070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593" y="3448905"/>
            <a:ext cx="3256490" cy="3070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307" y="1123211"/>
            <a:ext cx="3606040" cy="3287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019" y="3722256"/>
            <a:ext cx="4138562" cy="2653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180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639</TotalTime>
  <Words>212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Trebuchet MS</vt:lpstr>
      <vt:lpstr>Тема Office</vt:lpstr>
      <vt:lpstr> РАЗВИТИЕ ЭМОЦИОНАЛЬНОГО ИНТЕЛЛЕКТА ДЕТЕЙ ДОШКОЛЬНОГО ВОЗРАСТА ПОСРЕДСТВОМ СКАЗКОТЕРАПИИ (из опыта работы) </vt:lpstr>
      <vt:lpstr>Актуальность</vt:lpstr>
      <vt:lpstr>    </vt:lpstr>
      <vt:lpstr>   С детьми младшего дошкольного возраста используются следующие приемы работы: </vt:lpstr>
      <vt:lpstr>Игры с героями сказки во второй младшей группе</vt:lpstr>
      <vt:lpstr>Приёмы работы со сказкой в среднем дошкольном возрасте:</vt:lpstr>
      <vt:lpstr>Изображение эмоциональных состояний героев сказки, проигрывание эпизодов сказки </vt:lpstr>
      <vt:lpstr>Приёмы работы со сказкой в старшем дошкольном возрасте</vt:lpstr>
      <vt:lpstr>Изображение эмоций героев сказки, рисование сказки</vt:lpstr>
      <vt:lpstr>Кружок «Путешествие в сказку» для воспитанников старшего дошкольного возраста.  С воспитанниками  старших групп ведётся кружковая работа по сказкотерапии  - кружок «Путешествие в сказку».  Цель кружковой деятельности – развитие эмоциональной сферы воспитанников посредством сказкотерапии.  Задачи : -   Развитие у детей понимания собственного эмоционального состояния и распознавания чувств других людей; -   Повышение самооценки детей, их уверенности в себе; -   Обучение детей сочувствию, сопереживанию, взаимопомощи; -   Развитие способности к эмоциональной регуляции и естественной коммуникации; -   Формирование навыков конструктивного выражения эмоций; -   Выявление и поддержание творческих способностей детей; -   Снижение эмоционального и телесного напряжения.   </vt:lpstr>
      <vt:lpstr>Кружок «Путешествие в сказку»</vt:lpstr>
      <vt:lpstr> Игры, упражнения, проигрывание эмоциональных этюдов  (после работы со сказкой) </vt:lpstr>
      <vt:lpstr>   С воспитанниками подготовительных групп работа по развитию эмоционального интеллекта расширяется. Например, вводятся упражнения с использованием схематичных изображений эмоций (пиктограммы). Воспитанники учатся соотносить их с фотографиями детей с изображением разных эмоциональных состояний  (Упражнение «Фотовыставка») </vt:lpstr>
      <vt:lpstr>Упражнение «Пиктограммы» (Дети учатся  узнавать эмоции по пиктограммам, по отрывкам литературных произведений) Например, дети показывают пиктограмму с эмоцией злости на отрывок из сказки «Гуси-лебеди», баба-Яга злится.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РАЗВИТИЕ ЭМОЦИОНАЛЬНОГО ИНТЕЛЛЕКТА ДЕТЕЙ ДОШКОЛЬНОГО ВОЗРАСТА ПОСРЕДСТВОМ СКАЗКОТЕРАПИИ </dc:title>
  <dc:creator>Евгений</dc:creator>
  <cp:lastModifiedBy>Евгений</cp:lastModifiedBy>
  <cp:revision>51</cp:revision>
  <dcterms:created xsi:type="dcterms:W3CDTF">2025-11-28T20:44:19Z</dcterms:created>
  <dcterms:modified xsi:type="dcterms:W3CDTF">2025-12-02T19:12:11Z</dcterms:modified>
</cp:coreProperties>
</file>