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70" r:id="rId2"/>
    <p:sldId id="274" r:id="rId3"/>
    <p:sldId id="275" r:id="rId4"/>
    <p:sldId id="276" r:id="rId5"/>
    <p:sldId id="281" r:id="rId6"/>
    <p:sldId id="283" r:id="rId7"/>
    <p:sldId id="279" r:id="rId8"/>
    <p:sldId id="278" r:id="rId9"/>
    <p:sldId id="263" r:id="rId10"/>
    <p:sldId id="272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Динамика развития мелкой</a:t>
            </a:r>
            <a:r>
              <a:rPr lang="ru-RU" b="1" baseline="0" dirty="0" smtClean="0">
                <a:solidFill>
                  <a:schemeClr val="accent1">
                    <a:lumMod val="50000"/>
                  </a:schemeClr>
                </a:solidFill>
              </a:rPr>
              <a:t> моторики у детей с ОВЗ</a:t>
            </a:r>
          </a:p>
          <a:p>
            <a:pPr>
              <a:defRPr/>
            </a:pPr>
            <a:endParaRPr lang="ru-RU" baseline="0" dirty="0" smtClean="0"/>
          </a:p>
          <a:p>
            <a:pPr>
              <a:defRPr/>
            </a:pP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5.0173175606852347E-2"/>
          <c:y val="7.0171277577213545E-2"/>
          <c:w val="0.87895054133858275"/>
          <c:h val="0.673693364069059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первичная диагностика</c:v>
                </c:pt>
                <c:pt idx="1">
                  <c:v>промежуточная диагностика</c:v>
                </c:pt>
                <c:pt idx="2">
                  <c:v>итоговая диагностика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первичная диагностика</c:v>
                </c:pt>
                <c:pt idx="1">
                  <c:v>промежуточная диагностика</c:v>
                </c:pt>
                <c:pt idx="2">
                  <c:v>итоговая диагностика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первичная диагностика</c:v>
                </c:pt>
                <c:pt idx="1">
                  <c:v>промежуточная диагностика</c:v>
                </c:pt>
                <c:pt idx="2">
                  <c:v>итоговая диагностика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6256720"/>
        <c:axId val="266253976"/>
      </c:barChart>
      <c:catAx>
        <c:axId val="266256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6253976"/>
        <c:crosses val="autoZero"/>
        <c:auto val="1"/>
        <c:lblAlgn val="ctr"/>
        <c:lblOffset val="100"/>
        <c:noMultiLvlLbl val="0"/>
      </c:catAx>
      <c:valAx>
        <c:axId val="266253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6256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638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325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52085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933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08692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611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67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082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77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429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266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840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103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809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314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331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DA337-2ADD-4418-A3CA-EFB83917D4E7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BE60EB2-BAEB-47B3-994D-3D5E60721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265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7568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6366" y="605206"/>
            <a:ext cx="91182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ГОСУДАРСТВЕННОЕ КАЗЕННОЕ УЧРЕЖДЕНИЕ СОЦИАЛЬНОГО          ОБСЛУЖИВАНИЯ КРАСНОДАРСКОГО КРАЯ</a:t>
            </a:r>
          </a:p>
          <a:p>
            <a:pPr lvl="0" algn="ctr"/>
            <a:r>
              <a:rPr lang="ru-RU" sz="14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«Темрюкский реабилитационный центр для детей и подростков </a:t>
            </a:r>
          </a:p>
          <a:p>
            <a:pPr lvl="0" algn="ctr"/>
            <a:r>
              <a:rPr lang="ru-RU" sz="14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ограниченными возможностями</a:t>
            </a:r>
            <a:r>
              <a:rPr lang="ru-RU" sz="14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7577" y="235874"/>
            <a:ext cx="99167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Helvetica Neue"/>
              </a:rPr>
              <a:t>Министерство труда и социального </a:t>
            </a:r>
            <a:r>
              <a:rPr lang="ru-RU" dirty="0">
                <a:solidFill>
                  <a:schemeClr val="accent1"/>
                </a:solidFill>
                <a:latin typeface="Helvetica Neue"/>
              </a:rPr>
              <a:t>развития Краснодарского края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66" y="2543850"/>
            <a:ext cx="2202288" cy="23755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577" y="707323"/>
            <a:ext cx="755970" cy="74987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7577" y="5129813"/>
            <a:ext cx="39280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первой категории </a:t>
            </a:r>
          </a:p>
          <a:p>
            <a:pPr lvl="0"/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стационарного отделения ГКУ СО КК</a:t>
            </a:r>
          </a:p>
          <a:p>
            <a:pPr lvl="0"/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«Темрюкский реабилитационный центр» </a:t>
            </a:r>
          </a:p>
          <a:p>
            <a:pPr lvl="0"/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Кулик Лилия Николаевна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88654" y="2408164"/>
            <a:ext cx="67485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dirty="0">
              <a:solidFill>
                <a:srgbClr val="BC356F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применения приёмов развития </a:t>
            </a:r>
          </a:p>
          <a:p>
            <a:pPr lvl="0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мелкой моторики   у  детей с ОВЗ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1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22" y="1"/>
            <a:ext cx="90644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23999" y="1"/>
            <a:ext cx="9382540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800" dirty="0" smtClean="0">
                <a:solidFill>
                  <a:srgbClr val="F496CB">
                    <a:lumMod val="75000"/>
                  </a:srgbClr>
                </a:solidFill>
                <a:cs typeface="Aharoni" panose="02010803020104030203" pitchFamily="2" charset="-79"/>
              </a:rPr>
              <a:t>Благодарю                       за </a:t>
            </a:r>
          </a:p>
          <a:p>
            <a:pPr lvl="0" algn="ctr"/>
            <a:r>
              <a:rPr lang="ru-RU" sz="8800" dirty="0" smtClean="0">
                <a:solidFill>
                  <a:srgbClr val="F496CB">
                    <a:lumMod val="75000"/>
                  </a:srgbClr>
                </a:solidFill>
                <a:cs typeface="Aharoni" panose="02010803020104030203" pitchFamily="2" charset="-79"/>
              </a:rPr>
              <a:t>внимание!</a:t>
            </a:r>
            <a:endParaRPr lang="ru-RU" sz="8800" dirty="0">
              <a:solidFill>
                <a:srgbClr val="F496CB">
                  <a:lumMod val="75000"/>
                </a:srgbClr>
              </a:solidFill>
              <a:cs typeface="Aharoni" panose="02010803020104030203" pitchFamily="2" charset="-79"/>
            </a:endParaRPr>
          </a:p>
          <a:p>
            <a:pPr lvl="0" algn="ctr"/>
            <a:endParaRPr lang="ru-RU" dirty="0" smtClean="0">
              <a:solidFill>
                <a:srgbClr val="F496CB">
                  <a:lumMod val="75000"/>
                </a:srgbClr>
              </a:solidFill>
            </a:endParaRPr>
          </a:p>
          <a:p>
            <a:pPr lvl="0" algn="ctr"/>
            <a:r>
              <a:rPr lang="ru-RU" sz="2000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для контактов: </a:t>
            </a:r>
          </a:p>
          <a:p>
            <a:pPr lvl="0" algn="ctr"/>
            <a:r>
              <a:rPr lang="ru-RU" sz="2000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ГКУ СО КК «</a:t>
            </a:r>
            <a:r>
              <a:rPr lang="ru-RU" sz="2000" dirty="0" err="1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Темрюкскй</a:t>
            </a:r>
            <a:r>
              <a:rPr lang="ru-RU" sz="2000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край, Темрюкский район,пос.</a:t>
            </a:r>
          </a:p>
          <a:p>
            <a:pPr lvl="0" algn="ctr"/>
            <a:r>
              <a:rPr lang="ru-RU" sz="2000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Светлый Путь </a:t>
            </a:r>
            <a:r>
              <a:rPr lang="ru-RU" sz="2000" dirty="0" err="1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Ленинаий</a:t>
            </a:r>
            <a:r>
              <a:rPr lang="ru-RU" sz="2000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реабилитационный центр»</a:t>
            </a:r>
          </a:p>
          <a:p>
            <a:pPr lvl="0" algn="ctr"/>
            <a:r>
              <a:rPr lang="ru-RU" sz="2000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353527,Краснодарски, ул. Луговая, д. 3</a:t>
            </a:r>
          </a:p>
          <a:p>
            <a:pPr lvl="0" algn="ctr"/>
            <a:r>
              <a:rPr lang="ru-RU" sz="2000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2000" dirty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:+7(918)668-72-78</a:t>
            </a:r>
          </a:p>
          <a:p>
            <a:pPr lvl="0" algn="ctr"/>
            <a:r>
              <a:rPr lang="en-US" sz="2000" i="1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sz="2000" i="1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i="1" dirty="0" err="1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redip</a:t>
            </a:r>
            <a:r>
              <a:rPr lang="en-US" sz="2000" i="1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svetoch</a:t>
            </a:r>
            <a:r>
              <a:rPr lang="ru-RU" sz="2000" i="1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en-US" sz="2000" i="1" dirty="0" err="1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mtsr</a:t>
            </a:r>
            <a:r>
              <a:rPr lang="ru-RU" sz="2000" i="1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i="1" dirty="0" err="1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krasnodar</a:t>
            </a:r>
            <a:r>
              <a:rPr lang="ru-RU" sz="2000" i="1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i="1" dirty="0" err="1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endParaRPr lang="ru-RU" sz="2000" dirty="0" smtClean="0">
              <a:solidFill>
                <a:srgbClr val="F496CB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сайт: </a:t>
            </a:r>
            <a:r>
              <a:rPr lang="en-US" sz="2000" dirty="0" smtClean="0">
                <a:solidFill>
                  <a:srgbClr val="F496CB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www.temrukskiy-rc.ru</a:t>
            </a:r>
            <a:endParaRPr lang="ru-RU" sz="2000" dirty="0">
              <a:solidFill>
                <a:srgbClr val="F496CB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759" y="5789441"/>
            <a:ext cx="914479" cy="9327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5776" y="5757291"/>
            <a:ext cx="816935" cy="8291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4786" y="514683"/>
            <a:ext cx="786452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3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4490" y="171718"/>
            <a:ext cx="7677022" cy="575256"/>
          </a:xfrm>
        </p:spPr>
        <p:txBody>
          <a:bodyPr>
            <a:normAutofit fontScale="90000"/>
          </a:bodyPr>
          <a:lstStyle/>
          <a:p>
            <a:pPr lvl="0" algn="r">
              <a:spcBef>
                <a:spcPts val="1000"/>
              </a:spcBef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«Ум ребенка находится на кончиках его пальцев»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В. А. Сухомлинский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9452" y="746974"/>
            <a:ext cx="4641641" cy="4906851"/>
          </a:xfrm>
        </p:spPr>
        <p:txBody>
          <a:bodyPr>
            <a:noAutofit/>
          </a:bodyPr>
          <a:lstStyle/>
          <a:p>
            <a:pPr marL="0" lvl="0" indent="0">
              <a:buClr>
                <a:srgbClr val="F496CB">
                  <a:lumMod val="75000"/>
                </a:srgbClr>
              </a:buClr>
              <a:buNone/>
            </a:pPr>
            <a:endParaRPr lang="ru-RU" sz="1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496CB">
                  <a:lumMod val="75000"/>
                </a:srgbClr>
              </a:buClr>
              <a:buNone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мелкой моторики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lvl="0" indent="0">
              <a:buClr>
                <a:srgbClr val="F496CB">
                  <a:lumMod val="75000"/>
                </a:srgbClr>
              </a:buClr>
              <a:buNone/>
            </a:pPr>
            <a:r>
              <a:rPr lang="ru-RU" sz="14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-коррекция  развития </a:t>
            </a:r>
            <a:r>
              <a:rPr lang="ru-RU" sz="14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точных движений кистей и пальцев рук для общего физического и психического </a:t>
            </a:r>
            <a:r>
              <a:rPr lang="ru-RU" sz="14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14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</a:t>
            </a:r>
            <a:r>
              <a:rPr lang="ru-RU" sz="14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ограниченными возможностями здоровья</a:t>
            </a:r>
            <a:endParaRPr lang="ru-RU" sz="1400" b="1" dirty="0">
              <a:solidFill>
                <a:srgbClr val="BC356F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496CB">
                  <a:lumMod val="75000"/>
                </a:srgbClr>
              </a:buClr>
              <a:buNone/>
            </a:pPr>
            <a:endParaRPr lang="ru-RU" sz="1400" b="1" dirty="0">
              <a:solidFill>
                <a:srgbClr val="BC356F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496CB">
                  <a:lumMod val="75000"/>
                </a:srgbClr>
              </a:buClr>
              <a:buNone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мелкой моторики:</a:t>
            </a:r>
          </a:p>
          <a:p>
            <a:pPr marL="0" lvl="0" indent="0">
              <a:buClr>
                <a:srgbClr val="F496CB">
                  <a:lumMod val="75000"/>
                </a:srgbClr>
              </a:buClr>
              <a:buNone/>
            </a:pPr>
            <a:r>
              <a:rPr lang="ru-RU" sz="14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-развивать воображение, память, логическое мышление, внимание, зрительное и слуховое восприятие, связную речь</a:t>
            </a:r>
          </a:p>
          <a:p>
            <a:pPr marL="0" indent="0">
              <a:buClr>
                <a:srgbClr val="F496CB">
                  <a:lumMod val="75000"/>
                </a:srgbClr>
              </a:buClr>
              <a:buNone/>
            </a:pPr>
            <a:r>
              <a:rPr lang="ru-RU" sz="14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-формировать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 координированной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рук со зрительным восприятием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496CB">
                  <a:lumMod val="75000"/>
                </a:srgbClr>
              </a:buClr>
              <a:buNone/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-воспитывать </a:t>
            </a:r>
            <a:r>
              <a:rPr lang="ru-RU" sz="14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доброжелательность, усидчивость, умение работать в коллективе</a:t>
            </a:r>
          </a:p>
          <a:p>
            <a:endParaRPr lang="ru-RU" sz="1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41026" y="1561156"/>
            <a:ext cx="4184034" cy="319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мелкой моторики: 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-формировать  коммуникативные качества ребенка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развития мелкой моторики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пальчиковую моторику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 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традиционные и нетрадиционные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71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52067" y="17035"/>
            <a:ext cx="42500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Мелкая моторика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4348" y="923622"/>
            <a:ext cx="4398133" cy="6321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Lato"/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Коммуникативное взаимодействие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9095" y="940739"/>
            <a:ext cx="3103810" cy="63216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881496" y="1036337"/>
            <a:ext cx="311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Познавательное развитие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563" y="1665180"/>
            <a:ext cx="2041301" cy="272173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1029" y="1802006"/>
            <a:ext cx="2163028" cy="204956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348" y="1849634"/>
            <a:ext cx="2435327" cy="200193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4662" y="3851566"/>
            <a:ext cx="2820473" cy="176918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1729" y="1716653"/>
            <a:ext cx="2415431" cy="219844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7181" y="4058845"/>
            <a:ext cx="2204382" cy="167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59993" y="147733"/>
            <a:ext cx="42500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Мелкая моторика</a:t>
            </a:r>
            <a:endParaRPr lang="ru-RU" sz="24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766774" y="1035156"/>
            <a:ext cx="2987897" cy="66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физическое 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развитие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5017" y="1062133"/>
            <a:ext cx="2923505" cy="66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Речевое развитие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63" y="1916886"/>
            <a:ext cx="3412900" cy="239753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202" y="1085278"/>
            <a:ext cx="3347607" cy="38222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4102" y="1916886"/>
            <a:ext cx="3139846" cy="244793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8152" y="4084599"/>
            <a:ext cx="3205139" cy="281403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220007">
            <a:off x="339350" y="4170429"/>
            <a:ext cx="4081022" cy="264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9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086" y="0"/>
            <a:ext cx="4739427" cy="45759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2395468" cy="27522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5104" y="355700"/>
            <a:ext cx="2432067" cy="25034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4842" y="3012768"/>
            <a:ext cx="3040706" cy="312628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1293" y="2752229"/>
            <a:ext cx="2645703" cy="319781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4410" y="3856961"/>
            <a:ext cx="4199261" cy="253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63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83381" y="488257"/>
            <a:ext cx="5793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srgbClr val="BC356F">
                    <a:lumMod val="75000"/>
                  </a:srgbClr>
                </a:solidFill>
                <a:latin typeface="Roboto"/>
              </a:rPr>
              <a:t>Наша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Roboto"/>
              </a:rPr>
              <a:t>веселая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Roboto"/>
              </a:rPr>
              <a:t>пальчиковая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Roboto"/>
              </a:rPr>
              <a:t>гимнастика</a:t>
            </a:r>
            <a:endParaRPr lang="ru-RU" b="0" i="0" dirty="0">
              <a:solidFill>
                <a:srgbClr val="010101"/>
              </a:solidFill>
              <a:effectLst/>
              <a:latin typeface="Roboto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7728" y="949922"/>
            <a:ext cx="89379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своей </a:t>
            </a:r>
            <a:r>
              <a:rPr lang="ru-RU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использую традиционные и </a:t>
            </a:r>
            <a:r>
              <a:rPr lang="ru-RU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 </a:t>
            </a:r>
            <a:r>
              <a:rPr lang="ru-RU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</a:t>
            </a:r>
            <a:r>
              <a:rPr lang="ru-RU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игры.    </a:t>
            </a:r>
            <a:r>
              <a:rPr lang="ru-RU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игры требуют участия обеих рук, что дает возможность детям ориентироваться в понятиях «вправо», «влево», «вверх», «вниз</a:t>
            </a:r>
            <a:r>
              <a:rPr lang="ru-RU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rgbClr val="BC356F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Пальчиковый </a:t>
            </a:r>
            <a:r>
              <a:rPr lang="ru-RU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должен быть разнообразным, эмоционально-приятным, неутомительным и динамичным. С большим увлечением </a:t>
            </a:r>
            <a:r>
              <a:rPr lang="ru-RU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выполняют двигательные упражнения с использованием нетрадиционного </a:t>
            </a:r>
            <a:r>
              <a:rPr lang="ru-RU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материала, такие </a:t>
            </a:r>
            <a:r>
              <a:rPr lang="ru-RU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превращаются в занимательную игру: «пальчики-музыканты», «пальчики-фокусники», «пальчики-путешественники» </a:t>
            </a:r>
            <a:r>
              <a:rPr lang="ru-RU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546" y="3580646"/>
            <a:ext cx="2011854" cy="25300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189" y="3617771"/>
            <a:ext cx="2161767" cy="249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32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7772" y="127783"/>
            <a:ext cx="51380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1972" y="689572"/>
            <a:ext cx="93009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1600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Ежедневное </a:t>
            </a:r>
            <a:r>
              <a:rPr lang="ru-RU" sz="16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упражнений на релаксацию позволяет детскому организму сбрасывать излишки напряжения и восстанавливать равновесие, тем самым сохраняя психическое здоровье. </a:t>
            </a:r>
          </a:p>
          <a:p>
            <a:pPr lvl="0" algn="just">
              <a:lnSpc>
                <a:spcPct val="150000"/>
              </a:lnSpc>
            </a:pPr>
            <a:r>
              <a:rPr lang="ru-RU" sz="16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своей работе я использую релаксационные </a:t>
            </a:r>
            <a:r>
              <a:rPr lang="ru-RU" sz="16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упражнения:</a:t>
            </a:r>
          </a:p>
          <a:p>
            <a:pPr lvl="0" algn="just">
              <a:lnSpc>
                <a:spcPct val="150000"/>
              </a:lnSpc>
            </a:pPr>
            <a:r>
              <a:rPr lang="ru-RU" sz="16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дыхание:</a:t>
            </a:r>
            <a:r>
              <a:rPr lang="ru-RU" sz="16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Ленивая кошечка», </a:t>
            </a:r>
            <a:r>
              <a:rPr lang="ru-RU" sz="16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«Сдуй комочек», </a:t>
            </a:r>
            <a:r>
              <a:rPr lang="ru-RU" sz="16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«Озорные щечки</a:t>
            </a:r>
            <a:r>
              <a:rPr lang="ru-RU" sz="16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«Найди клад» </a:t>
            </a:r>
          </a:p>
          <a:p>
            <a:pPr lvl="0" algn="just">
              <a:lnSpc>
                <a:spcPct val="150000"/>
              </a:lnSpc>
            </a:pPr>
            <a:r>
              <a:rPr lang="ru-RU" sz="16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снятия напряжения с мышц </a:t>
            </a:r>
            <a:r>
              <a:rPr lang="ru-RU" sz="16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лица: «Улыбка», «</a:t>
            </a:r>
            <a:r>
              <a:rPr lang="ru-RU" sz="1600" b="1" dirty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Пчелка», «Бабочка», </a:t>
            </a:r>
            <a:r>
              <a:rPr lang="ru-RU" sz="1600" b="1" dirty="0" smtClean="0">
                <a:solidFill>
                  <a:srgbClr val="BC356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«Качели»</a:t>
            </a:r>
            <a:endParaRPr lang="ru-RU" sz="1600" b="1" dirty="0">
              <a:solidFill>
                <a:srgbClr val="BC356F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817" y="3559685"/>
            <a:ext cx="2803600" cy="26994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256" y="3559685"/>
            <a:ext cx="2333181" cy="269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6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095669350"/>
              </p:ext>
            </p:extLst>
          </p:nvPr>
        </p:nvGraphicFramePr>
        <p:xfrm>
          <a:off x="377371" y="1"/>
          <a:ext cx="8457537" cy="6091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9985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697" y="90152"/>
            <a:ext cx="9015212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/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хотелось  бы отметить, заданий и упражнений, направленных на развитие мелкой моторики очень много. При желании придумывать их можно бесконечно. И главное здесь - учитывать индивидуальные особенности каждого ребенка, его возраст, настроение, желание и возможности.</a:t>
            </a:r>
          </a:p>
          <a:p>
            <a:pPr lvl="0" indent="450850" algn="just"/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по развитию мелкой моторики 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придерживаюсь следующих </a:t>
            </a:r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правил:</a:t>
            </a:r>
          </a:p>
          <a:p>
            <a:pPr lvl="0" indent="450850" algn="just"/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подбираю задания с </a:t>
            </a:r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их постепенно возрастающей 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сложности</a:t>
            </a:r>
            <a:endParaRPr lang="ru-RU" sz="1400" dirty="0">
              <a:solidFill>
                <a:srgbClr val="BC356F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850" algn="just"/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провожу </a:t>
            </a:r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регулярно, систематически</a:t>
            </a:r>
          </a:p>
          <a:p>
            <a:pPr lvl="0" indent="450850" algn="just"/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соблюдаю </a:t>
            </a:r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временной регламент, чтобы не вызвать переутомления ребенка</a:t>
            </a:r>
          </a:p>
          <a:p>
            <a:pPr lvl="0" indent="450850" algn="just"/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повышаю </a:t>
            </a:r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 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интерес к упражнениям и заданиям, превратив их в занимательную 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игру</a:t>
            </a:r>
            <a:endParaRPr lang="ru-RU" sz="1400" dirty="0">
              <a:solidFill>
                <a:srgbClr val="BC356F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850" algn="just"/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стараюсь формировать у </a:t>
            </a:r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положительную 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мотивацию в процессе  выполнения заданий</a:t>
            </a:r>
            <a:endParaRPr lang="ru-RU" sz="1400" dirty="0">
              <a:solidFill>
                <a:srgbClr val="BC356F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850" algn="just"/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 </a:t>
            </a:r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систему </a:t>
            </a:r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мероприятий, </a:t>
            </a:r>
            <a:r>
              <a:rPr lang="ru-RU" sz="1400" dirty="0" smtClean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направленных на</a:t>
            </a:r>
            <a:r>
              <a:rPr lang="ru-RU" sz="1400" dirty="0">
                <a:solidFill>
                  <a:srgbClr val="BC356F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развитию речи, координации, точности, пластичности движений пальцев рук и мыслительных процессов.</a:t>
            </a:r>
          </a:p>
          <a:p>
            <a:pPr lvl="0" algn="just"/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зря существует выражение, что наш ум – находится на кончиках наших пальцев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794" y="3731996"/>
            <a:ext cx="3604962" cy="31303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577" y="3734874"/>
            <a:ext cx="3838881" cy="31231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0091" y="3731996"/>
            <a:ext cx="2404934" cy="313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1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2442</TotalTime>
  <Words>381</Words>
  <Application>Microsoft Office PowerPoint</Application>
  <PresentationFormat>Широкоэкранный</PresentationFormat>
  <Paragraphs>59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Aharoni</vt:lpstr>
      <vt:lpstr>Arial</vt:lpstr>
      <vt:lpstr>Calibri</vt:lpstr>
      <vt:lpstr>Helvetica Neue</vt:lpstr>
      <vt:lpstr>Lato</vt:lpstr>
      <vt:lpstr>Roboto</vt:lpstr>
      <vt:lpstr>Times New Roman</vt:lpstr>
      <vt:lpstr>Trebuchet MS</vt:lpstr>
      <vt:lpstr>Wingdings 3</vt:lpstr>
      <vt:lpstr>Грань</vt:lpstr>
      <vt:lpstr>Презентация PowerPoint</vt:lpstr>
      <vt:lpstr>«Ум ребенка находится на кончиках его пальцев» В. А. Сухомлинский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162</cp:revision>
  <dcterms:created xsi:type="dcterms:W3CDTF">2025-03-09T09:50:05Z</dcterms:created>
  <dcterms:modified xsi:type="dcterms:W3CDTF">2025-10-12T13:43:05Z</dcterms:modified>
</cp:coreProperties>
</file>