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61" r:id="rId4"/>
    <p:sldId id="259" r:id="rId5"/>
    <p:sldId id="267" r:id="rId6"/>
    <p:sldId id="277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856" autoAdjust="0"/>
  </p:normalViewPr>
  <p:slideViewPr>
    <p:cSldViewPr snapToGrid="0">
      <p:cViewPr varScale="1">
        <p:scale>
          <a:sx n="53" d="100"/>
          <a:sy n="53" d="100"/>
        </p:scale>
        <p:origin x="74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A9144-57C3-4710-8ABC-A6DA980A312A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D40107-44C5-472B-8D9C-F5463FCE14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842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D40107-44C5-472B-8D9C-F5463FCE141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706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D40107-44C5-472B-8D9C-F5463FCE141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729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E0B9024-C32F-4A9F-A94F-59395A4FF65B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1496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790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2269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55498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2965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82319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49762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7445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8626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24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0419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008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4805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2456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844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1905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9024-C32F-4A9F-A94F-59395A4FF65B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395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E0B9024-C32F-4A9F-A94F-59395A4FF65B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495AC49-CA2A-4240-A536-51BEBDF36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892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3CABC9-8D6F-42DA-AF52-3E3C2431B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133600"/>
          </a:xfrm>
          <a:solidFill>
            <a:schemeClr val="accent2">
              <a:lumMod val="75000"/>
            </a:schemeClr>
          </a:solidFill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«Архитекторы</a:t>
            </a:r>
            <a:r>
              <a:rPr lang="ru-RU" dirty="0"/>
              <a:t> </a:t>
            </a:r>
            <a:r>
              <a:rPr lang="ru-RU" b="1" dirty="0">
                <a:solidFill>
                  <a:schemeClr val="bg1"/>
                </a:solidFill>
              </a:rPr>
              <a:t>Петербурга»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2772351-FAC3-4A25-8D3A-142E082FA8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90057" y="3191069"/>
            <a:ext cx="8005665" cy="2407298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ru-RU" sz="2400" b="1" dirty="0"/>
              <a:t>Настольная игра  «Архитекторы Петербурга: 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ru-RU" sz="2200" b="1" dirty="0"/>
              <a:t>опыт </a:t>
            </a:r>
            <a:r>
              <a:rPr lang="ru-RU" sz="2200" b="1" dirty="0" err="1"/>
              <a:t>исследовательско</a:t>
            </a:r>
            <a:r>
              <a:rPr lang="ru-RU" sz="2200" b="1" dirty="0"/>
              <a:t>-краеведческой работы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ru-RU" sz="2200" b="1" dirty="0"/>
              <a:t> с детьми на занятиях ИЗО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ru-RU" sz="2200" b="1" dirty="0"/>
              <a:t>педагога ЭКЦ «</a:t>
            </a:r>
            <a:r>
              <a:rPr lang="ru-RU" sz="2200" b="1" dirty="0" err="1"/>
              <a:t>Китежград</a:t>
            </a:r>
            <a:r>
              <a:rPr lang="ru-RU" sz="2200" b="1" dirty="0"/>
              <a:t>» ДТ «Измайловский»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ru-RU" sz="2200" b="1" dirty="0"/>
              <a:t> Никольской Марианны Анатольевны</a:t>
            </a:r>
          </a:p>
        </p:txBody>
      </p:sp>
    </p:spTree>
    <p:extLst>
      <p:ext uri="{BB962C8B-B14F-4D97-AF65-F5344CB8AC3E}">
        <p14:creationId xmlns:p14="http://schemas.microsoft.com/office/powerpoint/2010/main" val="3287688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858C1C6-F47C-4E5B-B61F-75FA5939FCBF}"/>
              </a:ext>
            </a:extLst>
          </p:cNvPr>
          <p:cNvSpPr/>
          <p:nvPr/>
        </p:nvSpPr>
        <p:spPr>
          <a:xfrm>
            <a:off x="950976" y="658368"/>
            <a:ext cx="10232839" cy="5718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/>
              <a:t>Цели и задачи проекта</a:t>
            </a:r>
          </a:p>
          <a:p>
            <a:r>
              <a:rPr lang="ru-RU" sz="2200" b="1" dirty="0"/>
              <a:t>Цели: привлечь внимание детей и подростков к архитектурным шедеврам Петербурга, привить любовь к родному городу и уважение к архитекторам, его строившим. Развить в детях желание поделиться своими знаниями о городе со сверстниками</a:t>
            </a:r>
          </a:p>
          <a:p>
            <a:r>
              <a:rPr lang="ru-RU" sz="2200" b="1" dirty="0"/>
              <a:t>Задачи: изучить архитектурные достопримечательности Петербурга, найти портреты архитекторов, исследовать их биографии и творчество, изучить архитектурные стили, создать настольную игру «Архитекторы Петербурга» .</a:t>
            </a:r>
          </a:p>
          <a:p>
            <a:r>
              <a:rPr lang="ru-RU" sz="2200" b="1" dirty="0"/>
              <a:t>В проекте участвовали учащиеся от 8 до 12 лет трёх возрастных групп.</a:t>
            </a:r>
          </a:p>
          <a:p>
            <a:r>
              <a:rPr lang="ru-RU" sz="2200" b="1" dirty="0"/>
              <a:t>Работа над проектом заняла 1 месяц, занятия проходили 2 раза в неделю.</a:t>
            </a:r>
          </a:p>
          <a:p>
            <a:r>
              <a:rPr lang="ru-RU" sz="2200" b="1" dirty="0"/>
              <a:t>Участвовали 23 ученика, создано 18 карточек</a:t>
            </a:r>
            <a:br>
              <a:rPr lang="ru-RU" sz="2200" b="1" dirty="0"/>
            </a:br>
            <a:r>
              <a:rPr lang="ru-RU" sz="2200" b="1" dirty="0"/>
              <a:t>с именами 20 архитекторов</a:t>
            </a:r>
            <a:br>
              <a:rPr lang="ru-RU" sz="2200" b="1" dirty="0"/>
            </a:br>
            <a:r>
              <a:rPr lang="ru-RU" sz="2200" b="1" dirty="0"/>
              <a:t>Проект был представлен на городском конкурсе методических разработок «Круг друзей» 25.03.2023 </a:t>
            </a:r>
          </a:p>
          <a:p>
            <a:r>
              <a:rPr lang="ru-RU" sz="2200" b="1" dirty="0"/>
              <a:t>и получил первое место. Также проект получил диплом победителя на городской выставке-конкурсе «Юные – любимому городу 24.03.2024 г.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795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3EC3AE-2F8A-4E2B-B9A8-1FF3EE0CD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2294" y="1078935"/>
            <a:ext cx="9601196" cy="702974"/>
          </a:xfrm>
        </p:spPr>
        <p:txBody>
          <a:bodyPr>
            <a:noAutofit/>
          </a:bodyPr>
          <a:lstStyle/>
          <a:p>
            <a:r>
              <a:rPr lang="ru-RU" sz="2000" b="1" dirty="0"/>
              <a:t>НАЧАЛО РАБОТЫ - СБОР МАТЕРИАЛА</a:t>
            </a:r>
            <a:br>
              <a:rPr lang="ru-RU" sz="2000" b="1" dirty="0"/>
            </a:br>
            <a:r>
              <a:rPr lang="ru-RU" sz="2000" b="1" dirty="0"/>
              <a:t>Знакомство с памятниками, посвящённым петербургским архитекторам и градостроителям скульпторов </a:t>
            </a:r>
            <a:r>
              <a:rPr lang="ru-RU" sz="2000" b="1" dirty="0" err="1"/>
              <a:t>М.Шемякина</a:t>
            </a:r>
            <a:r>
              <a:rPr lang="ru-RU" sz="2000" b="1" dirty="0"/>
              <a:t> и </a:t>
            </a:r>
            <a:r>
              <a:rPr lang="ru-RU" sz="2000" b="1" dirty="0" err="1"/>
              <a:t>А.Таратынова</a:t>
            </a:r>
            <a:r>
              <a:rPr lang="ru-RU" sz="2000" b="1" dirty="0"/>
              <a:t>.</a:t>
            </a:r>
            <a:br>
              <a:rPr lang="ru-RU" sz="2000" b="1" dirty="0"/>
            </a:br>
            <a:r>
              <a:rPr lang="ru-RU" sz="2000" b="1" dirty="0"/>
              <a:t>Памятник </a:t>
            </a:r>
            <a:r>
              <a:rPr lang="ru-RU" sz="2000" b="1" dirty="0" err="1"/>
              <a:t>А.Таратынова</a:t>
            </a:r>
            <a:r>
              <a:rPr lang="ru-RU" sz="2000" b="1" dirty="0"/>
              <a:t> представляет </a:t>
            </a:r>
            <a:r>
              <a:rPr lang="ru-RU" sz="2000" b="1" dirty="0" err="1"/>
              <a:t>Трезини</a:t>
            </a:r>
            <a:r>
              <a:rPr lang="ru-RU" sz="2000" b="1" dirty="0"/>
              <a:t>, Росси, </a:t>
            </a:r>
            <a:r>
              <a:rPr lang="ru-RU" sz="2000" b="1" dirty="0" err="1"/>
              <a:t>Монферрана</a:t>
            </a:r>
            <a:r>
              <a:rPr lang="ru-RU" sz="2000" b="1" dirty="0"/>
              <a:t>, </a:t>
            </a:r>
            <a:br>
              <a:rPr lang="ru-RU" sz="2000" b="1" dirty="0"/>
            </a:br>
            <a:r>
              <a:rPr lang="ru-RU" sz="2000" b="1" dirty="0"/>
              <a:t>Тома де </a:t>
            </a:r>
            <a:r>
              <a:rPr lang="ru-RU" sz="2000" b="1" dirty="0" err="1"/>
              <a:t>Томона</a:t>
            </a:r>
            <a:r>
              <a:rPr lang="ru-RU" sz="2000" b="1" dirty="0"/>
              <a:t>, Растрелли, Воронихина, Баженова и Захарова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DC737DF1-A836-46AF-9BB7-A3254E9AEF0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3" y="2269156"/>
            <a:ext cx="4370654" cy="3601420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0564C9C0-90D4-4BE6-BB27-05A1F692E23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724" y="2261889"/>
            <a:ext cx="5306891" cy="3517176"/>
          </a:xfrm>
        </p:spPr>
      </p:pic>
    </p:spTree>
    <p:extLst>
      <p:ext uri="{BB962C8B-B14F-4D97-AF65-F5344CB8AC3E}">
        <p14:creationId xmlns:p14="http://schemas.microsoft.com/office/powerpoint/2010/main" val="1950554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A53B7E4-675C-4F4B-A7BC-E45A903200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658" y="3139164"/>
            <a:ext cx="4057556" cy="317364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459421B-1DAC-4821-A06F-B6710E4484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6711">
            <a:off x="7844440" y="471028"/>
            <a:ext cx="4005219" cy="300391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409312-2E96-4E25-BD8D-743C6A6CC1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7669">
            <a:off x="453551" y="534528"/>
            <a:ext cx="3835881" cy="287691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95C3F8-D3E0-4808-A9A2-115B792C02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724" y="516968"/>
            <a:ext cx="3882709" cy="291203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7602892-19CB-4DDC-98DA-A9A7198DFE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394" y="3429000"/>
            <a:ext cx="3882709" cy="2912032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2D6AA31-FC99-43CA-8C42-329DC3D51837}"/>
              </a:ext>
            </a:extLst>
          </p:cNvPr>
          <p:cNvSpPr/>
          <p:nvPr/>
        </p:nvSpPr>
        <p:spPr>
          <a:xfrm>
            <a:off x="342713" y="1"/>
            <a:ext cx="11684683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Начало работы.</a:t>
            </a:r>
          </a:p>
          <a:p>
            <a:pPr algn="ctr"/>
            <a:endParaRPr lang="ru-RU" sz="3200" b="1" dirty="0"/>
          </a:p>
          <a:p>
            <a:pPr algn="ctr"/>
            <a:endParaRPr lang="ru-RU" sz="3200" b="1" dirty="0"/>
          </a:p>
          <a:p>
            <a:pPr algn="ctr"/>
            <a:endParaRPr lang="ru-RU" sz="3200" b="1" dirty="0"/>
          </a:p>
          <a:p>
            <a:pPr algn="ctr"/>
            <a:endParaRPr lang="ru-RU" sz="3200" b="1" dirty="0"/>
          </a:p>
          <a:p>
            <a:pPr algn="ctr"/>
            <a:endParaRPr lang="ru-RU" sz="3200" b="1" dirty="0"/>
          </a:p>
          <a:p>
            <a:pPr algn="ctr"/>
            <a:endParaRPr lang="ru-RU" sz="3200" b="1" dirty="0"/>
          </a:p>
          <a:p>
            <a:pPr algn="ctr"/>
            <a:endParaRPr lang="ru-RU" sz="3200" b="1" dirty="0"/>
          </a:p>
          <a:p>
            <a:pPr algn="ctr"/>
            <a:endParaRPr lang="ru-RU" sz="3200" b="1" dirty="0"/>
          </a:p>
          <a:p>
            <a:pPr algn="ctr"/>
            <a:endParaRPr lang="ru-RU" sz="3200" b="1" dirty="0"/>
          </a:p>
          <a:p>
            <a:pPr algn="ctr"/>
            <a:endParaRPr lang="ru-RU" sz="3200" b="1" dirty="0"/>
          </a:p>
          <a:p>
            <a:pPr algn="ctr"/>
            <a:endParaRPr lang="ru-RU" sz="3200" b="1" dirty="0"/>
          </a:p>
          <a:p>
            <a:pPr algn="ctr"/>
            <a:endParaRPr lang="ru-RU" sz="3200" b="1" dirty="0"/>
          </a:p>
          <a:p>
            <a:pPr algn="ctr"/>
            <a:r>
              <a:rPr lang="ru-RU" sz="3200" b="1" dirty="0"/>
              <a:t>Условие рисунка: архитектор справа, его творение - слева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312F8B2-78D3-447E-9D9E-825F523662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4604" y="3027575"/>
            <a:ext cx="4822354" cy="388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03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21ED68C-D321-4646-BE89-11ED90587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742" y="583413"/>
            <a:ext cx="7588232" cy="5691174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8C41EEB-1F06-49B8-910E-61F94EFC1283}"/>
              </a:ext>
            </a:extLst>
          </p:cNvPr>
          <p:cNvSpPr/>
          <p:nvPr/>
        </p:nvSpPr>
        <p:spPr>
          <a:xfrm>
            <a:off x="8401975" y="1021976"/>
            <a:ext cx="316249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Сканирование,</a:t>
            </a:r>
          </a:p>
          <a:p>
            <a:r>
              <a:rPr lang="ru-RU" sz="2800" b="1" dirty="0"/>
              <a:t>печать карточек</a:t>
            </a:r>
          </a:p>
          <a:p>
            <a:r>
              <a:rPr lang="ru-RU" sz="2800" b="1" dirty="0"/>
              <a:t>на цветной бумаге,</a:t>
            </a:r>
          </a:p>
          <a:p>
            <a:r>
              <a:rPr lang="ru-RU" sz="2800" b="1" dirty="0"/>
              <a:t>разрезание напополам,</a:t>
            </a:r>
          </a:p>
          <a:p>
            <a:r>
              <a:rPr lang="ru-RU" sz="2800" b="1" dirty="0"/>
              <a:t>Наклеивание на картон,</a:t>
            </a:r>
          </a:p>
          <a:p>
            <a:r>
              <a:rPr lang="ru-RU" sz="2800" b="1" dirty="0"/>
              <a:t>Создание обложки и упаковки </a:t>
            </a:r>
          </a:p>
        </p:txBody>
      </p:sp>
    </p:spTree>
    <p:extLst>
      <p:ext uri="{BB962C8B-B14F-4D97-AF65-F5344CB8AC3E}">
        <p14:creationId xmlns:p14="http://schemas.microsoft.com/office/powerpoint/2010/main" val="723812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0109922-DE3F-4478-AD46-464A17429C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1759">
            <a:off x="7753121" y="487023"/>
            <a:ext cx="4255731" cy="319179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C95F84-5651-40C2-8A38-3C8BCC690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7455">
            <a:off x="379543" y="227730"/>
            <a:ext cx="4077798" cy="305834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9B9A7F2-766C-43AC-8AF5-BF6097CEF8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095" y="77380"/>
            <a:ext cx="3334885" cy="378337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A1F20E0-AF3E-49A7-8161-D1D5291622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621" y="3609597"/>
            <a:ext cx="3669019" cy="2751764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4047449-D432-4020-9FF3-7F26BDE3D858}"/>
              </a:ext>
            </a:extLst>
          </p:cNvPr>
          <p:cNvSpPr/>
          <p:nvPr/>
        </p:nvSpPr>
        <p:spPr>
          <a:xfrm>
            <a:off x="964275" y="3860752"/>
            <a:ext cx="660569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Участники проекта показывают, </a:t>
            </a:r>
          </a:p>
          <a:p>
            <a:r>
              <a:rPr lang="ru-RU" sz="2000" b="1" dirty="0"/>
              <a:t>как играть  в игру «Архитекторы Петербурга».</a:t>
            </a:r>
          </a:p>
          <a:p>
            <a:r>
              <a:rPr lang="ru-RU" sz="2000" b="1" dirty="0"/>
              <a:t>Принцип игры такой: </a:t>
            </a:r>
          </a:p>
          <a:p>
            <a:r>
              <a:rPr lang="ru-RU" sz="2000" b="1" dirty="0"/>
              <a:t>нужно вслепую достать карточку, чтобы архитектор</a:t>
            </a:r>
          </a:p>
          <a:p>
            <a:r>
              <a:rPr lang="ru-RU" sz="2000" b="1" dirty="0"/>
              <a:t>и его творение соединились в пару.</a:t>
            </a:r>
          </a:p>
          <a:p>
            <a:r>
              <a:rPr lang="ru-RU" sz="2000" b="1" dirty="0"/>
              <a:t>Кто больше наберёт пар архитектор – его здание, тот выиграл.</a:t>
            </a:r>
          </a:p>
        </p:txBody>
      </p:sp>
    </p:spTree>
    <p:extLst>
      <p:ext uri="{BB962C8B-B14F-4D97-AF65-F5344CB8AC3E}">
        <p14:creationId xmlns:p14="http://schemas.microsoft.com/office/powerpoint/2010/main" val="16284234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330</TotalTime>
  <Words>216</Words>
  <Application>Microsoft Office PowerPoint</Application>
  <PresentationFormat>Широкоэкранный</PresentationFormat>
  <Paragraphs>42</Paragraphs>
  <Slides>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Garamond</vt:lpstr>
      <vt:lpstr>Натуральные материалы</vt:lpstr>
      <vt:lpstr>«Архитекторы Петербурга»</vt:lpstr>
      <vt:lpstr>Презентация PowerPoint</vt:lpstr>
      <vt:lpstr>НАЧАЛО РАБОТЫ - СБОР МАТЕРИАЛА Знакомство с памятниками, посвящённым петербургским архитекторам и градостроителям скульпторов М.Шемякина и А.Таратынова. Памятник А.Таратынова представляет Трезини, Росси, Монферрана,  Тома де Томона, Растрелли, Воронихина, Баженова и Захарова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Архитекторы Петербурга</dc:title>
  <dc:creator>Марианна</dc:creator>
  <cp:lastModifiedBy>Марианна</cp:lastModifiedBy>
  <cp:revision>52</cp:revision>
  <dcterms:created xsi:type="dcterms:W3CDTF">2023-03-26T20:54:50Z</dcterms:created>
  <dcterms:modified xsi:type="dcterms:W3CDTF">2025-06-09T17:15:58Z</dcterms:modified>
</cp:coreProperties>
</file>