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83" r:id="rId6"/>
    <p:sldId id="284" r:id="rId7"/>
    <p:sldId id="262" r:id="rId8"/>
    <p:sldId id="287" r:id="rId9"/>
    <p:sldId id="288" r:id="rId10"/>
    <p:sldId id="289" r:id="rId11"/>
    <p:sldId id="263" r:id="rId12"/>
    <p:sldId id="297" r:id="rId13"/>
    <p:sldId id="29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42" autoAdjust="0"/>
  </p:normalViewPr>
  <p:slideViewPr>
    <p:cSldViewPr snapToGrid="0">
      <p:cViewPr varScale="1">
        <p:scale>
          <a:sx n="58" d="100"/>
          <a:sy n="58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A9144-57C3-4710-8ABC-A6DA980A312A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40107-44C5-472B-8D9C-F5463FCE1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84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40107-44C5-472B-8D9C-F5463FCE141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0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414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40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45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7572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246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154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17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182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361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34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79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88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518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2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0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64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95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E0B9024-C32F-4A9F-A94F-59395A4FF65B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5267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3CABC9-8D6F-42DA-AF52-3E3C2431B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0058" y="498764"/>
            <a:ext cx="7436328" cy="997527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«Град Китеж»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772351-FAC3-4A25-8D3A-142E082FA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5796" y="1928553"/>
            <a:ext cx="8944495" cy="4671752"/>
          </a:xfrm>
        </p:spPr>
        <p:txBody>
          <a:bodyPr>
            <a:no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/>
              <a:t>Тема «Град Китеж» на занятиях ИЗО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/>
              <a:t> в этнокультурном центре «</a:t>
            </a:r>
            <a:r>
              <a:rPr lang="ru-RU" sz="2400" b="1" dirty="0" err="1"/>
              <a:t>Китежград</a:t>
            </a:r>
            <a:r>
              <a:rPr lang="ru-RU" sz="2400" b="1" dirty="0"/>
              <a:t>» как Пример Высоких нравственных идеалов: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/>
              <a:t> </a:t>
            </a:r>
            <a:r>
              <a:rPr lang="ru-RU" b="1" dirty="0"/>
              <a:t>Формирование традиционной российской духовной ценности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b="1" dirty="0"/>
              <a:t>На примере занятий </a:t>
            </a:r>
            <a:r>
              <a:rPr lang="en-US" b="1" dirty="0"/>
              <a:t>III</a:t>
            </a:r>
            <a:r>
              <a:rPr lang="ru-RU" b="1" dirty="0"/>
              <a:t> года обучения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b="1" dirty="0"/>
              <a:t>«Переход в христианство».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b="1" dirty="0"/>
              <a:t>1 четверть - «Град </a:t>
            </a:r>
            <a:r>
              <a:rPr lang="ru-RU" b="1" dirty="0" err="1"/>
              <a:t>китеж</a:t>
            </a:r>
            <a:r>
              <a:rPr lang="ru-RU" b="1" dirty="0"/>
              <a:t>»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400" b="1" dirty="0"/>
              <a:t>педагог ИЗО ЭКЦ «</a:t>
            </a:r>
            <a:r>
              <a:rPr lang="ru-RU" sz="2400" b="1" dirty="0" err="1"/>
              <a:t>Китежград</a:t>
            </a:r>
            <a:r>
              <a:rPr lang="ru-RU" sz="2400" b="1" dirty="0"/>
              <a:t>» ДТ «Измайловский»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2800" b="1" dirty="0"/>
              <a:t>Никольская Марианна Анатольевна</a:t>
            </a:r>
          </a:p>
        </p:txBody>
      </p:sp>
    </p:spTree>
    <p:extLst>
      <p:ext uri="{BB962C8B-B14F-4D97-AF65-F5344CB8AC3E}">
        <p14:creationId xmlns:p14="http://schemas.microsoft.com/office/powerpoint/2010/main" val="3287688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A98DC-0F9D-447E-B8BE-F96F5B4F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116378"/>
            <a:ext cx="11405062" cy="107467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Создание живописных картин «Град Китеж»</a:t>
            </a:r>
            <a:br>
              <a:rPr lang="ru-RU" sz="2800" b="1" dirty="0"/>
            </a:br>
            <a:r>
              <a:rPr lang="ru-RU" sz="2800" b="1" dirty="0"/>
              <a:t>«Невидимый град Китеж»</a:t>
            </a:r>
            <a:br>
              <a:rPr lang="ru-RU" sz="2800" b="1" dirty="0"/>
            </a:br>
            <a:r>
              <a:rPr lang="ru-RU" sz="2000" b="1" dirty="0"/>
              <a:t>коллективная работа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EF62402-2DA8-420A-9E49-0B0989A663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928" y="1634250"/>
            <a:ext cx="5963446" cy="4622088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B86995FD-DDFC-49B2-B489-19FF71958CD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26" y="2223640"/>
            <a:ext cx="5617792" cy="3443307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2722152-7B46-4AB6-93FC-2FD0923A4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5107" y="1736644"/>
            <a:ext cx="4395597" cy="357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9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B49C46-7E34-463F-A5F2-B5BFCF07D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282633"/>
            <a:ext cx="9601196" cy="768491"/>
          </a:xfrm>
        </p:spPr>
        <p:txBody>
          <a:bodyPr>
            <a:noAutofit/>
          </a:bodyPr>
          <a:lstStyle/>
          <a:p>
            <a:r>
              <a:rPr lang="ru-RU" sz="2800" b="1" dirty="0"/>
              <a:t>Создание живописных картин «Град Китеж»:</a:t>
            </a:r>
            <a:br>
              <a:rPr lang="ru-RU" sz="2800" b="1" dirty="0"/>
            </a:br>
            <a:r>
              <a:rPr lang="ru-RU" sz="2800" b="1" dirty="0"/>
              <a:t>работа над коллективной композицией «Сокровенный град Китеж»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72604E8C-1CD2-412A-AEE4-4E8F666D3CF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0109" y="2131089"/>
            <a:ext cx="5373715" cy="4030285"/>
          </a:xfrm>
        </p:spPr>
      </p:pic>
      <p:pic>
        <p:nvPicPr>
          <p:cNvPr id="7" name="Объект 13">
            <a:extLst>
              <a:ext uri="{FF2B5EF4-FFF2-40B4-BE49-F238E27FC236}">
                <a16:creationId xmlns:a16="http://schemas.microsoft.com/office/drawing/2014/main" id="{E595C9C2-8E1F-4195-BEA7-F16A2C7702C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90" y="1955050"/>
            <a:ext cx="5796420" cy="4345997"/>
          </a:xfrm>
        </p:spPr>
      </p:pic>
    </p:spTree>
    <p:extLst>
      <p:ext uri="{BB962C8B-B14F-4D97-AF65-F5344CB8AC3E}">
        <p14:creationId xmlns:p14="http://schemas.microsoft.com/office/powerpoint/2010/main" val="834511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A98DC-0F9D-447E-B8BE-F96F5B4F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77" y="84757"/>
            <a:ext cx="6483927" cy="1991342"/>
          </a:xfrm>
        </p:spPr>
        <p:txBody>
          <a:bodyPr>
            <a:noAutofit/>
          </a:bodyPr>
          <a:lstStyle/>
          <a:p>
            <a:r>
              <a:rPr lang="ru-RU" sz="2800" b="1" dirty="0"/>
              <a:t>Презентация коллективной</a:t>
            </a:r>
            <a:br>
              <a:rPr lang="ru-RU" sz="2800" b="1" dirty="0"/>
            </a:br>
            <a:r>
              <a:rPr lang="ru-RU" sz="2800" b="1" dirty="0"/>
              <a:t> композиции</a:t>
            </a:r>
            <a:br>
              <a:rPr lang="ru-RU" sz="2800" b="1" dirty="0"/>
            </a:br>
            <a:r>
              <a:rPr lang="ru-RU" sz="2400" b="1" dirty="0"/>
              <a:t>«Сокровенный град Китеж»</a:t>
            </a:r>
            <a:br>
              <a:rPr lang="ru-RU" sz="2400" b="1" dirty="0"/>
            </a:br>
            <a:r>
              <a:rPr lang="ru-RU" sz="2400" b="1" dirty="0"/>
              <a:t>в ЭКЦ «</a:t>
            </a:r>
            <a:r>
              <a:rPr lang="ru-RU" sz="2400" b="1" dirty="0" err="1"/>
              <a:t>Китежград</a:t>
            </a:r>
            <a:r>
              <a:rPr lang="ru-RU" sz="2400" b="1" dirty="0"/>
              <a:t>» ДТ «Измайловский»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A0E1362F-2FF0-4A05-8808-F95A29E15B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2076098"/>
            <a:ext cx="5676765" cy="4466018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D7024D9-9C45-49DB-A71B-7918B9B58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627" y="84757"/>
            <a:ext cx="4889416" cy="677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0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FB1CA-DFD0-4F04-826B-A4B97937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35" y="2693324"/>
            <a:ext cx="9592887" cy="1429788"/>
          </a:xfrm>
        </p:spPr>
        <p:txBody>
          <a:bodyPr/>
          <a:lstStyle/>
          <a:p>
            <a:pPr algn="ctr"/>
            <a:r>
              <a:rPr lang="ru-RU" b="1" dirty="0"/>
              <a:t>       Благодарю за внимание!</a:t>
            </a: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r>
              <a:rPr lang="ru-RU" sz="2400" b="1" dirty="0"/>
              <a:t>Педагог ИЗО </a:t>
            </a:r>
            <a:r>
              <a:rPr lang="ru-RU" sz="2400" b="1" dirty="0" err="1"/>
              <a:t>доп.образования</a:t>
            </a:r>
            <a:r>
              <a:rPr lang="ru-RU" sz="2400" b="1" dirty="0"/>
              <a:t> Никольская М.А.</a:t>
            </a:r>
            <a:br>
              <a:rPr lang="ru-RU" b="1" dirty="0"/>
            </a:br>
            <a:r>
              <a:rPr lang="ru-RU" sz="2000" b="1" dirty="0"/>
              <a:t>ЭКЦ «</a:t>
            </a:r>
            <a:r>
              <a:rPr lang="ru-RU" sz="2000" b="1" dirty="0" err="1"/>
              <a:t>Китежград</a:t>
            </a:r>
            <a:r>
              <a:rPr lang="ru-RU" sz="2000" b="1" dirty="0"/>
              <a:t>» ДТ «Измайловский»</a:t>
            </a:r>
            <a:br>
              <a:rPr lang="ru-RU" sz="2000" b="1" dirty="0"/>
            </a:br>
            <a:r>
              <a:rPr lang="ru-RU" sz="2400" b="1" dirty="0"/>
              <a:t>С-Петербург-2025</a:t>
            </a:r>
            <a:br>
              <a:rPr lang="ru-RU" b="1" dirty="0"/>
            </a:br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0683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58C1C6-F47C-4E5B-B61F-75FA5939FCBF}"/>
              </a:ext>
            </a:extLst>
          </p:cNvPr>
          <p:cNvSpPr/>
          <p:nvPr/>
        </p:nvSpPr>
        <p:spPr>
          <a:xfrm>
            <a:off x="764771" y="867508"/>
            <a:ext cx="110393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Цели и задачи</a:t>
            </a:r>
            <a:endParaRPr lang="ru-RU" sz="2800" dirty="0"/>
          </a:p>
          <a:p>
            <a:r>
              <a:rPr lang="ru-RU" sz="2800" b="1" dirty="0"/>
              <a:t>Цели:</a:t>
            </a:r>
            <a:r>
              <a:rPr lang="ru-RU" sz="2800" dirty="0"/>
              <a:t> воспитание у детей стремления к высоким нравственным идеалам, показ духовных ориентиров на примере традиционных ценностей наших предков. </a:t>
            </a:r>
          </a:p>
          <a:p>
            <a:r>
              <a:rPr lang="ru-RU" sz="2800" dirty="0"/>
              <a:t>Введение ребенка в мир христианской культуры, приобщение его к истинной духовности в русской традиции.</a:t>
            </a:r>
          </a:p>
          <a:p>
            <a:r>
              <a:rPr lang="ru-RU" sz="2800" b="1" dirty="0"/>
              <a:t>Задачи:</a:t>
            </a:r>
            <a:r>
              <a:rPr lang="ru-RU" sz="2800" dirty="0"/>
              <a:t> познакомить детей с легендой о граде Китеже, рассказать о самопожертвовании и силе духа его жителей, привить любовь и уважение к российской истории, христианским ценностям, к нашему народу.</a:t>
            </a:r>
          </a:p>
          <a:p>
            <a:r>
              <a:rPr lang="ru-RU" sz="2800" dirty="0"/>
              <a:t>Создание живописных работ на тему града Китежа</a:t>
            </a:r>
          </a:p>
        </p:txBody>
      </p:sp>
    </p:spTree>
    <p:extLst>
      <p:ext uri="{BB962C8B-B14F-4D97-AF65-F5344CB8AC3E}">
        <p14:creationId xmlns:p14="http://schemas.microsoft.com/office/powerpoint/2010/main" val="253795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045DAFA-6878-47FC-B69C-F9B1C367CEA4}"/>
              </a:ext>
            </a:extLst>
          </p:cNvPr>
          <p:cNvSpPr/>
          <p:nvPr/>
        </p:nvSpPr>
        <p:spPr>
          <a:xfrm>
            <a:off x="1031631" y="1125415"/>
            <a:ext cx="100818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 историю града Китежа дети погружаются на 3 году обучения, то есть, в 10 лет. </a:t>
            </a:r>
          </a:p>
          <a:p>
            <a:r>
              <a:rPr lang="ru-RU" sz="3600" dirty="0"/>
              <a:t>Но знакомство с легендой и сокровенным градом происходит как только ребёнок попадает в ЭКЦ «</a:t>
            </a:r>
            <a:r>
              <a:rPr lang="ru-RU" sz="3600" dirty="0" err="1"/>
              <a:t>Китежград</a:t>
            </a:r>
            <a:r>
              <a:rPr lang="ru-RU" sz="3600" dirty="0"/>
              <a:t>».</a:t>
            </a:r>
          </a:p>
          <a:p>
            <a:r>
              <a:rPr lang="ru-RU" sz="3600" dirty="0"/>
              <a:t>На протяжении всего обучения, дети не раз возвращаются к этой теме.</a:t>
            </a:r>
          </a:p>
        </p:txBody>
      </p:sp>
    </p:spTree>
    <p:extLst>
      <p:ext uri="{BB962C8B-B14F-4D97-AF65-F5344CB8AC3E}">
        <p14:creationId xmlns:p14="http://schemas.microsoft.com/office/powerpoint/2010/main" val="4114660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C3AE-2F8A-4E2B-B9A8-1FF3EE0CD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265" y="182880"/>
            <a:ext cx="11405062" cy="6168044"/>
          </a:xfrm>
        </p:spPr>
        <p:txBody>
          <a:bodyPr>
            <a:noAutofit/>
          </a:bodyPr>
          <a:lstStyle/>
          <a:p>
            <a:r>
              <a:rPr lang="ru-RU" sz="2800" b="1" dirty="0"/>
              <a:t>ВВЕДЕНИЕ В ТЕМУ. СБОР МАТЕРИАЛА: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2400" b="1" dirty="0"/>
              <a:t>Знакомство с легендой о граде Китеже.</a:t>
            </a:r>
            <a:br>
              <a:rPr lang="ru-RU" sz="2400" b="1" dirty="0"/>
            </a:br>
            <a:r>
              <a:rPr lang="ru-RU" sz="2400" b="1" dirty="0"/>
              <a:t>Знакомство с древнерусской архитектурой. Псково-новгородский стиль, владимиро-суздальский, московский. Образцы иконописи. Образ Богородицы.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Личность князя Георгия Всеволодовича, основателя града Китежа. Образ русского воина – защитника.</a:t>
            </a:r>
            <a:br>
              <a:rPr lang="ru-RU" sz="2400" b="1" dirty="0"/>
            </a:br>
            <a:r>
              <a:rPr lang="ru-RU" sz="2400" b="1" dirty="0"/>
              <a:t>История нижегородской земли и строительство Малого Китежа (ныне </a:t>
            </a:r>
            <a:r>
              <a:rPr lang="ru-RU" sz="2400" b="1" dirty="0" err="1"/>
              <a:t>г.Городец</a:t>
            </a:r>
            <a:r>
              <a:rPr lang="ru-RU" sz="2400" b="1" dirty="0"/>
              <a:t>) и Большого Китежа. Нападение хана Батыя. Подвиг народа.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 err="1"/>
              <a:t>Китежские</a:t>
            </a:r>
            <a:r>
              <a:rPr lang="ru-RU" sz="2400" b="1" dirty="0"/>
              <a:t> звоны. Культура колокольных звонов. Ростовские звоны.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Легенды села Владимирского. Старообрядчество. Озеро </a:t>
            </a:r>
            <a:r>
              <a:rPr lang="ru-RU" sz="2400" b="1" dirty="0" err="1"/>
              <a:t>Светлояр</a:t>
            </a:r>
            <a:r>
              <a:rPr lang="ru-RU" sz="2400" b="1" dirty="0"/>
              <a:t>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5055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C3AE-2F8A-4E2B-B9A8-1FF3EE0CD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62" y="332508"/>
            <a:ext cx="5602778" cy="6525492"/>
          </a:xfrm>
        </p:spPr>
        <p:txBody>
          <a:bodyPr>
            <a:noAutofit/>
          </a:bodyPr>
          <a:lstStyle/>
          <a:p>
            <a:r>
              <a:rPr lang="ru-RU" sz="2800" b="1" dirty="0"/>
              <a:t>КЛЮЧЕВЫЕ ПОНЯТИЯ: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2800" b="1" dirty="0"/>
              <a:t>Духовность, </a:t>
            </a:r>
            <a:br>
              <a:rPr lang="ru-RU" sz="2800" b="1" dirty="0"/>
            </a:br>
            <a:r>
              <a:rPr lang="ru-RU" sz="2800" b="1" dirty="0"/>
              <a:t>град Китеж, </a:t>
            </a:r>
            <a:br>
              <a:rPr lang="ru-RU" sz="2800" b="1" dirty="0"/>
            </a:br>
            <a:r>
              <a:rPr lang="ru-RU" sz="2800" b="1" dirty="0"/>
              <a:t>сокровенный град, </a:t>
            </a:r>
            <a:br>
              <a:rPr lang="ru-RU" sz="2800" b="1" dirty="0"/>
            </a:br>
            <a:r>
              <a:rPr lang="ru-RU" sz="2800" b="1" dirty="0"/>
              <a:t>благовест,</a:t>
            </a:r>
            <a:br>
              <a:rPr lang="ru-RU" sz="2800" b="1" dirty="0"/>
            </a:br>
            <a:r>
              <a:rPr lang="ru-RU" sz="2800" b="1" dirty="0"/>
              <a:t>христианские ценности,</a:t>
            </a:r>
            <a:br>
              <a:rPr lang="ru-RU" sz="2800" b="1" dirty="0"/>
            </a:br>
            <a:r>
              <a:rPr lang="ru-RU" sz="2800" b="1" dirty="0"/>
              <a:t>иконопись</a:t>
            </a:r>
            <a:br>
              <a:rPr lang="ru-RU" sz="2800" b="1" dirty="0"/>
            </a:br>
            <a:r>
              <a:rPr lang="ru-RU" sz="2800" b="1" dirty="0"/>
              <a:t>православная культура,</a:t>
            </a:r>
            <a:br>
              <a:rPr lang="ru-RU" sz="2800" b="1" dirty="0"/>
            </a:br>
            <a:r>
              <a:rPr lang="ru-RU" sz="2800" b="1" dirty="0"/>
              <a:t>старцы-скрытники, </a:t>
            </a:r>
            <a:br>
              <a:rPr lang="ru-RU" sz="2800" b="1" dirty="0"/>
            </a:br>
            <a:r>
              <a:rPr lang="ru-RU" sz="2800" b="1" dirty="0"/>
              <a:t>старообрядцы,</a:t>
            </a:r>
            <a:br>
              <a:rPr lang="ru-RU" sz="2800" b="1" dirty="0"/>
            </a:br>
            <a:r>
              <a:rPr lang="ru-RU" sz="2800" b="1" dirty="0"/>
              <a:t>паломники</a:t>
            </a:r>
            <a:br>
              <a:rPr lang="ru-RU" sz="28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39603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C3AE-2F8A-4E2B-B9A8-1FF3EE0CD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265" y="182880"/>
            <a:ext cx="11405062" cy="6168044"/>
          </a:xfrm>
        </p:spPr>
        <p:txBody>
          <a:bodyPr>
            <a:noAutofit/>
          </a:bodyPr>
          <a:lstStyle/>
          <a:p>
            <a:r>
              <a:rPr lang="ru-RU" sz="2800" b="1" dirty="0"/>
              <a:t>ВВЕДЕНИЕ В ТЕМУ. СБОР МАТЕРИАЛА: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2400" b="1" dirty="0"/>
              <a:t>Знакомство с легендой о граде Китеже. Беседы о духовности и высоких моральных идеалах.</a:t>
            </a:r>
            <a:br>
              <a:rPr lang="ru-RU" sz="2400" b="1" dirty="0"/>
            </a:br>
            <a:r>
              <a:rPr lang="ru-RU" sz="2400" b="1" dirty="0"/>
              <a:t>Знакомство с древнерусской архитектурой. Псково-новгородский стиль, владимиро-суздальский, московский. Образцы иконописи. Образ Богородицы.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Личность князя Георгия Всеволодовича, основателя града Китежа. Образ русского воина – защитника.</a:t>
            </a:r>
            <a:br>
              <a:rPr lang="ru-RU" sz="2400" b="1" dirty="0"/>
            </a:br>
            <a:r>
              <a:rPr lang="ru-RU" sz="2400" b="1" dirty="0"/>
              <a:t>История нижегородской земли и строительство Малого Китежа (ныне </a:t>
            </a:r>
            <a:r>
              <a:rPr lang="ru-RU" sz="2400" b="1" dirty="0" err="1"/>
              <a:t>г.Городец</a:t>
            </a:r>
            <a:r>
              <a:rPr lang="ru-RU" sz="2400" b="1" dirty="0"/>
              <a:t>) и Большого Китежа. Нападение хана Батыя. Подвиг народа.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 err="1"/>
              <a:t>Китежские</a:t>
            </a:r>
            <a:r>
              <a:rPr lang="ru-RU" sz="2400" b="1" dirty="0"/>
              <a:t> звоны. Культура колокольных звонов. Ростовские звоны.</a:t>
            </a: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Легенды села Владимирского. Старообрядчество. Озеро </a:t>
            </a:r>
            <a:r>
              <a:rPr lang="ru-RU" sz="2400" b="1" dirty="0" err="1"/>
              <a:t>Светлояр</a:t>
            </a:r>
            <a:r>
              <a:rPr lang="ru-RU" sz="2400" b="1" dirty="0"/>
              <a:t>.</a:t>
            </a:r>
            <a:br>
              <a:rPr lang="ru-RU" sz="24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72584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C20249-D167-45E2-8F5B-FF81F82B8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116378"/>
            <a:ext cx="11255432" cy="6600305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                     СОПРОВОЖДАЮЩИЙ РЯД: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2800" b="1" dirty="0"/>
              <a:t>- Тексты: </a:t>
            </a:r>
            <a:br>
              <a:rPr lang="ru-RU" sz="2800" b="1" dirty="0"/>
            </a:br>
            <a:r>
              <a:rPr lang="ru-RU" sz="2800" b="1" dirty="0"/>
              <a:t>«Град Сокровенный», «</a:t>
            </a:r>
            <a:r>
              <a:rPr lang="ru-RU" sz="2800" b="1" dirty="0" err="1"/>
              <a:t>Китежский</a:t>
            </a:r>
            <a:r>
              <a:rPr lang="ru-RU" sz="2800" b="1" dirty="0"/>
              <a:t> летописец»,</a:t>
            </a:r>
            <a:br>
              <a:rPr lang="ru-RU" sz="2800" b="1" dirty="0"/>
            </a:br>
            <a:r>
              <a:rPr lang="ru-RU" sz="2800" b="1" dirty="0"/>
              <a:t>«Легенды о граде Китеже» в иллюстрациях </a:t>
            </a:r>
            <a:r>
              <a:rPr lang="ru-RU" sz="2800" b="1" dirty="0" err="1"/>
              <a:t>Кофанова</a:t>
            </a:r>
            <a:r>
              <a:rPr lang="ru-RU" sz="2800" b="1" dirty="0"/>
              <a:t>, </a:t>
            </a:r>
            <a:br>
              <a:rPr lang="ru-RU" sz="2800" b="1" dirty="0"/>
            </a:br>
            <a:r>
              <a:rPr lang="ru-RU" sz="2800" b="1" dirty="0"/>
              <a:t>«История государства Российского» Нечволодова.</a:t>
            </a:r>
            <a:br>
              <a:rPr lang="ru-RU" sz="2800" b="1" dirty="0"/>
            </a:br>
            <a:r>
              <a:rPr lang="ru-RU" sz="2800" b="1" dirty="0"/>
              <a:t>- Иллюстративный ряд: </a:t>
            </a:r>
            <a:br>
              <a:rPr lang="ru-RU" sz="2800" b="1" dirty="0"/>
            </a:br>
            <a:r>
              <a:rPr lang="ru-RU" sz="2800" b="1" dirty="0"/>
              <a:t>Картины Рериха, Васнецова, Билибина. </a:t>
            </a:r>
            <a:br>
              <a:rPr lang="ru-RU" sz="2800" b="1" dirty="0"/>
            </a:br>
            <a:r>
              <a:rPr lang="ru-RU" sz="2800" b="1" dirty="0"/>
              <a:t>Иконопись </a:t>
            </a:r>
            <a:r>
              <a:rPr lang="ru-RU" sz="2800" b="1" dirty="0" err="1"/>
              <a:t>А.Рублёва</a:t>
            </a:r>
            <a:r>
              <a:rPr lang="ru-RU" sz="2800" b="1" dirty="0"/>
              <a:t> и Дионисия, «Архитектура Древней Руси»</a:t>
            </a:r>
            <a:br>
              <a:rPr lang="ru-RU" sz="2800" b="1" dirty="0"/>
            </a:br>
            <a:r>
              <a:rPr lang="ru-RU" sz="2800" b="1" dirty="0"/>
              <a:t>- </a:t>
            </a:r>
            <a:r>
              <a:rPr lang="ru-RU" sz="2800" b="1" dirty="0" err="1"/>
              <a:t>Аудиоряд</a:t>
            </a:r>
            <a:r>
              <a:rPr lang="ru-RU" sz="2800" b="1" dirty="0"/>
              <a:t>:</a:t>
            </a:r>
            <a:br>
              <a:rPr lang="ru-RU" sz="2800" b="1" dirty="0"/>
            </a:br>
            <a:r>
              <a:rPr lang="ru-RU" sz="2800" b="1" dirty="0"/>
              <a:t>духовные стихи,</a:t>
            </a:r>
            <a:br>
              <a:rPr lang="ru-RU" sz="2800" b="1" dirty="0"/>
            </a:br>
            <a:r>
              <a:rPr lang="ru-RU" sz="2800" b="1" dirty="0"/>
              <a:t>гусельная музыка Егора Стрельникова «Град Китеж»,</a:t>
            </a:r>
            <a:br>
              <a:rPr lang="ru-RU" sz="2800" b="1" dirty="0"/>
            </a:br>
            <a:r>
              <a:rPr lang="ru-RU" sz="2800" b="1" dirty="0"/>
              <a:t>музыка </a:t>
            </a:r>
            <a:r>
              <a:rPr lang="ru-RU" sz="2800" b="1" dirty="0" err="1"/>
              <a:t>Бортнянского</a:t>
            </a:r>
            <a:r>
              <a:rPr lang="ru-RU" sz="2800" b="1" dirty="0"/>
              <a:t>, </a:t>
            </a:r>
            <a:r>
              <a:rPr lang="ru-RU" sz="2800" b="1" dirty="0" err="1"/>
              <a:t>Чеснокова</a:t>
            </a:r>
            <a:r>
              <a:rPr lang="ru-RU" sz="2800" b="1" dirty="0"/>
              <a:t> и Рахманинова, </a:t>
            </a:r>
            <a:br>
              <a:rPr lang="ru-RU" sz="2800" b="1" dirty="0"/>
            </a:br>
            <a:r>
              <a:rPr lang="ru-RU" sz="2800" b="1" dirty="0"/>
              <a:t>духовные стихи в исполнении ансамбля «Сирин», </a:t>
            </a:r>
            <a:br>
              <a:rPr lang="ru-RU" sz="2800" b="1" dirty="0"/>
            </a:br>
            <a:r>
              <a:rPr lang="ru-RU" sz="2800" b="1" dirty="0"/>
              <a:t>«Ростовские звоны», «Колокола Московского Кремля»,</a:t>
            </a:r>
            <a:br>
              <a:rPr lang="ru-RU" sz="2800" b="1" dirty="0"/>
            </a:br>
            <a:r>
              <a:rPr lang="ru-RU" sz="2800" b="1" dirty="0"/>
              <a:t>опера Н. Римского-Корсакова «Сказание о невидимом граде Китеже и деве </a:t>
            </a:r>
            <a:r>
              <a:rPr lang="ru-RU" sz="2800" b="1" dirty="0" err="1"/>
              <a:t>Февронии</a:t>
            </a:r>
            <a:r>
              <a:rPr lang="ru-RU" sz="2800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77387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A98DC-0F9D-447E-B8BE-F96F5B4F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315884"/>
            <a:ext cx="11405062" cy="16605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Экспедиция педагогов и учеников ЭКЦ «</a:t>
            </a:r>
            <a:r>
              <a:rPr lang="ru-RU" sz="2800" b="1" dirty="0" err="1"/>
              <a:t>Китежград</a:t>
            </a:r>
            <a:r>
              <a:rPr lang="ru-RU" sz="2800" b="1" dirty="0"/>
              <a:t>» на озеро </a:t>
            </a:r>
            <a:r>
              <a:rPr lang="ru-RU" sz="2800" b="1" dirty="0" err="1"/>
              <a:t>Светлояр</a:t>
            </a:r>
            <a:r>
              <a:rPr lang="ru-RU" sz="2800" b="1" dirty="0"/>
              <a:t> ко Граду Китежу.</a:t>
            </a:r>
            <a:br>
              <a:rPr lang="ru-RU" sz="2800" b="1" dirty="0"/>
            </a:br>
            <a:r>
              <a:rPr lang="ru-RU" sz="2800" b="1" dirty="0"/>
              <a:t>Демонстрация фильма по итогам поездки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95B5D45-C737-4A54-9C66-9DFF4D923C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37" y="1976440"/>
            <a:ext cx="5567420" cy="4175564"/>
          </a:xfrm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166D1C25-BBD2-4590-84C6-BBE3EC10940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056" y="1976440"/>
            <a:ext cx="6116147" cy="4175564"/>
          </a:xfrm>
        </p:spPr>
      </p:pic>
    </p:spTree>
    <p:extLst>
      <p:ext uri="{BB962C8B-B14F-4D97-AF65-F5344CB8AC3E}">
        <p14:creationId xmlns:p14="http://schemas.microsoft.com/office/powerpoint/2010/main" val="1696890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DA98DC-0F9D-447E-B8BE-F96F5B4F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0" y="315884"/>
            <a:ext cx="11405062" cy="1313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Создание живописных картин «Град Китеж»</a:t>
            </a:r>
            <a:br>
              <a:rPr lang="ru-RU" sz="3200" b="1" dirty="0"/>
            </a:br>
            <a:r>
              <a:rPr lang="ru-RU" sz="2400" b="1" dirty="0"/>
              <a:t>Работа над коллективной композицией «Невидимый град Китеж»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FA83BB0F-3FF3-4CFD-84F2-58E48369AB4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265" y="2678213"/>
            <a:ext cx="5151870" cy="3863903"/>
          </a:xfr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F9045286-EB3D-4A99-AE93-13DA7C2665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7" y="1446413"/>
            <a:ext cx="5784124" cy="4338093"/>
          </a:xfrm>
        </p:spPr>
      </p:pic>
    </p:spTree>
    <p:extLst>
      <p:ext uri="{BB962C8B-B14F-4D97-AF65-F5344CB8AC3E}">
        <p14:creationId xmlns:p14="http://schemas.microsoft.com/office/powerpoint/2010/main" val="1923737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429</TotalTime>
  <Words>256</Words>
  <Application>Microsoft Office PowerPoint</Application>
  <PresentationFormat>Широкоэкранный</PresentationFormat>
  <Paragraphs>28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Wingdings 3</vt:lpstr>
      <vt:lpstr>Ион</vt:lpstr>
      <vt:lpstr>«Град Китеж»</vt:lpstr>
      <vt:lpstr>Презентация PowerPoint</vt:lpstr>
      <vt:lpstr>Презентация PowerPoint</vt:lpstr>
      <vt:lpstr>ВВЕДЕНИЕ В ТЕМУ. СБОР МАТЕРИАЛА:  Знакомство с легендой о граде Китеже. Знакомство с древнерусской архитектурой. Псково-новгородский стиль, владимиро-суздальский, московский. Образцы иконописи. Образ Богородицы.  Личность князя Георгия Всеволодовича, основателя града Китежа. Образ русского воина – защитника. История нижегородской земли и строительство Малого Китежа (ныне г.Городец) и Большого Китежа. Нападение хана Батыя. Подвиг народа.  Китежские звоны. Культура колокольных звонов. Ростовские звоны.  Легенды села Владимирского. Старообрядчество. Озеро Светлояр. </vt:lpstr>
      <vt:lpstr>КЛЮЧЕВЫЕ ПОНЯТИЯ:  Духовность,  град Китеж,  сокровенный град,  благовест, христианские ценности, иконопись православная культура, старцы-скрытники,  старообрядцы, паломники </vt:lpstr>
      <vt:lpstr>ВВЕДЕНИЕ В ТЕМУ. СБОР МАТЕРИАЛА:  Знакомство с легендой о граде Китеже. Беседы о духовности и высоких моральных идеалах. Знакомство с древнерусской архитектурой. Псково-новгородский стиль, владимиро-суздальский, московский. Образцы иконописи. Образ Богородицы.  Личность князя Георгия Всеволодовича, основателя града Китежа. Образ русского воина – защитника. История нижегородской земли и строительство Малого Китежа (ныне г.Городец) и Большого Китежа. Нападение хана Батыя. Подвиг народа.  Китежские звоны. Культура колокольных звонов. Ростовские звоны.  Легенды села Владимирского. Старообрядчество. Озеро Светлояр. </vt:lpstr>
      <vt:lpstr>                     СОПРОВОЖДАЮЩИЙ РЯД:  - Тексты:  «Град Сокровенный», «Китежский летописец», «Легенды о граде Китеже» в иллюстрациях Кофанова,  «История государства Российского» Нечволодова. - Иллюстративный ряд:  Картины Рериха, Васнецова, Билибина.  Иконопись А.Рублёва и Дионисия, «Архитектура Древней Руси» - Аудиоряд: духовные стихи, гусельная музыка Егора Стрельникова «Град Китеж», музыка Бортнянского, Чеснокова и Рахманинова,  духовные стихи в исполнении ансамбля «Сирин»,  «Ростовские звоны», «Колокола Московского Кремля», опера Н. Римского-Корсакова «Сказание о невидимом граде Китеже и деве Февронии»</vt:lpstr>
      <vt:lpstr>Экспедиция педагогов и учеников ЭКЦ «Китежград» на озеро Светлояр ко Граду Китежу. Демонстрация фильма по итогам поездки</vt:lpstr>
      <vt:lpstr>Создание живописных картин «Град Китеж» Работа над коллективной композицией «Невидимый град Китеж»</vt:lpstr>
      <vt:lpstr>Создание живописных картин «Град Китеж» «Невидимый град Китеж» коллективная работа</vt:lpstr>
      <vt:lpstr>Создание живописных картин «Град Китеж»: работа над коллективной композицией «Сокровенный град Китеж»</vt:lpstr>
      <vt:lpstr>Презентация коллективной  композиции «Сокровенный град Китеж» в ЭКЦ «Китежград» ДТ «Измайловский»</vt:lpstr>
      <vt:lpstr>       Благодарю за внимание!    Педагог ИЗО доп.образования Никольская М.А. ЭКЦ «Китежград» ДТ «Измайловский» С-Петербург-2025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Архитекторы Петербурга</dc:title>
  <dc:creator>Марианна</dc:creator>
  <cp:lastModifiedBy>Марианна</cp:lastModifiedBy>
  <cp:revision>56</cp:revision>
  <dcterms:created xsi:type="dcterms:W3CDTF">2023-03-26T20:54:50Z</dcterms:created>
  <dcterms:modified xsi:type="dcterms:W3CDTF">2025-06-08T11:56:32Z</dcterms:modified>
</cp:coreProperties>
</file>