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86" r:id="rId4"/>
    <p:sldId id="260" r:id="rId5"/>
    <p:sldId id="287" r:id="rId6"/>
    <p:sldId id="288" r:id="rId7"/>
    <p:sldId id="289" r:id="rId8"/>
    <p:sldId id="292" r:id="rId9"/>
    <p:sldId id="293" r:id="rId10"/>
    <p:sldId id="29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762" y="-33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129798/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" y="0"/>
            <a:ext cx="9388188" cy="7047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404664"/>
            <a:ext cx="734481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+mj-lt"/>
                <a:cs typeface="Times New Roman" panose="02020603050405020304" pitchFamily="18" charset="0"/>
              </a:rPr>
              <a:t>МКДОУ Детский сад «Сказка» г. Игарки</a:t>
            </a:r>
          </a:p>
          <a:p>
            <a:pPr algn="ctr"/>
            <a:endParaRPr lang="ru-RU" sz="16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endParaRPr lang="ru-RU" sz="1600" b="1" dirty="0">
              <a:latin typeface="+mj-lt"/>
              <a:cs typeface="Times New Roman" panose="02020603050405020304" pitchFamily="18" charset="0"/>
            </a:endParaRPr>
          </a:p>
          <a:p>
            <a:pPr algn="ctr"/>
            <a:endParaRPr lang="ru-RU" sz="1600" b="1" dirty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4400" b="1" dirty="0" smtClean="0">
                <a:latin typeface="+mj-lt"/>
                <a:cs typeface="Times New Roman" panose="02020603050405020304" pitchFamily="18" charset="0"/>
              </a:rPr>
              <a:t>Методическое </a:t>
            </a:r>
            <a:r>
              <a:rPr lang="ru-RU" sz="4400" b="1" dirty="0">
                <a:latin typeface="+mj-lt"/>
                <a:cs typeface="Times New Roman" panose="02020603050405020304" pitchFamily="18" charset="0"/>
              </a:rPr>
              <a:t>пособие</a:t>
            </a:r>
          </a:p>
          <a:p>
            <a:pPr algn="ctr"/>
            <a:r>
              <a:rPr lang="ru-RU" sz="4400" b="1" dirty="0" smtClean="0">
                <a:latin typeface="+mj-lt"/>
                <a:cs typeface="Times New Roman" panose="02020603050405020304" pitchFamily="18" charset="0"/>
              </a:rPr>
              <a:t>«Лепбук </a:t>
            </a:r>
            <a:r>
              <a:rPr lang="ru-RU" sz="4400" b="1" dirty="0">
                <a:latin typeface="+mj-lt"/>
                <a:cs typeface="Times New Roman" panose="02020603050405020304" pitchFamily="18" charset="0"/>
              </a:rPr>
              <a:t>«День Победы»</a:t>
            </a:r>
          </a:p>
          <a:p>
            <a:pPr algn="ctr"/>
            <a:r>
              <a:rPr lang="ru-RU" sz="2000" b="1" dirty="0">
                <a:latin typeface="+mj-lt"/>
                <a:cs typeface="Times New Roman" panose="02020603050405020304" pitchFamily="18" charset="0"/>
              </a:rPr>
              <a:t>Опыт использования лепбука в патриотическом воспитании детей старшего дошкольного возраста </a:t>
            </a:r>
            <a:endParaRPr lang="ru-RU" sz="2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+mj-lt"/>
                <a:cs typeface="Times New Roman" panose="02020603050405020304" pitchFamily="18" charset="0"/>
              </a:rPr>
              <a:t>и </a:t>
            </a:r>
            <a:r>
              <a:rPr lang="ru-RU" sz="2000" b="1" dirty="0">
                <a:latin typeface="+mj-lt"/>
                <a:cs typeface="Times New Roman" panose="02020603050405020304" pitchFamily="18" charset="0"/>
              </a:rPr>
              <a:t>формировании их </a:t>
            </a:r>
            <a:r>
              <a:rPr lang="ru-RU" sz="2000" b="1" dirty="0" smtClean="0">
                <a:latin typeface="+mj-lt"/>
                <a:cs typeface="Times New Roman" panose="02020603050405020304" pitchFamily="18" charset="0"/>
              </a:rPr>
              <a:t>представлений </a:t>
            </a:r>
          </a:p>
          <a:p>
            <a:pPr algn="ctr"/>
            <a:r>
              <a:rPr lang="ru-RU" sz="2000" b="1" dirty="0" smtClean="0">
                <a:latin typeface="+mj-lt"/>
                <a:cs typeface="Times New Roman" panose="02020603050405020304" pitchFamily="18" charset="0"/>
              </a:rPr>
              <a:t>о </a:t>
            </a:r>
            <a:r>
              <a:rPr lang="ru-RU" sz="2000" b="1" dirty="0">
                <a:latin typeface="+mj-lt"/>
                <a:cs typeface="Times New Roman" panose="02020603050405020304" pitchFamily="18" charset="0"/>
              </a:rPr>
              <a:t>Великой Отечественной войне 1941-1945 гг.</a:t>
            </a:r>
          </a:p>
          <a:p>
            <a:pPr algn="ctr"/>
            <a:endParaRPr lang="ru-RU" sz="2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+mj-lt"/>
                <a:cs typeface="Times New Roman" panose="02020603050405020304" pitchFamily="18" charset="0"/>
              </a:rPr>
              <a:t>                                  </a:t>
            </a:r>
            <a:r>
              <a:rPr lang="ru-RU" sz="2000" b="1" dirty="0" smtClean="0">
                <a:latin typeface="+mj-lt"/>
                <a:cs typeface="Times New Roman" panose="02020603050405020304" pitchFamily="18" charset="0"/>
              </a:rPr>
              <a:t>Авторы-составители:</a:t>
            </a:r>
          </a:p>
          <a:p>
            <a:pPr algn="ctr"/>
            <a:r>
              <a:rPr lang="ru-RU" sz="2000" b="1" dirty="0" smtClean="0">
                <a:latin typeface="+mj-lt"/>
                <a:cs typeface="Times New Roman" panose="02020603050405020304" pitchFamily="18" charset="0"/>
              </a:rPr>
              <a:t>                       Александрова </a:t>
            </a:r>
            <a:r>
              <a:rPr lang="ru-RU" sz="2000" b="1" dirty="0">
                <a:latin typeface="+mj-lt"/>
                <a:cs typeface="Times New Roman" panose="02020603050405020304" pitchFamily="18" charset="0"/>
              </a:rPr>
              <a:t>О.С.</a:t>
            </a:r>
          </a:p>
          <a:p>
            <a:pPr algn="ctr"/>
            <a:r>
              <a:rPr lang="ru-RU" sz="20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+mj-lt"/>
                <a:cs typeface="Times New Roman" panose="02020603050405020304" pitchFamily="18" charset="0"/>
              </a:rPr>
              <a:t>         </a:t>
            </a:r>
            <a:r>
              <a:rPr lang="ru-RU" sz="2000" b="1" dirty="0" smtClean="0">
                <a:cs typeface="Times New Roman" panose="02020603050405020304" pitchFamily="18" charset="0"/>
              </a:rPr>
              <a:t>     Гуслярова </a:t>
            </a:r>
            <a:r>
              <a:rPr lang="ru-RU" sz="2000" b="1" dirty="0">
                <a:cs typeface="Times New Roman" panose="02020603050405020304" pitchFamily="18" charset="0"/>
              </a:rPr>
              <a:t>С.С</a:t>
            </a:r>
            <a:r>
              <a:rPr lang="ru-RU" sz="2000" b="1" dirty="0" smtClean="0"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+mj-lt"/>
                <a:cs typeface="Times New Roman" panose="02020603050405020304" pitchFamily="18" charset="0"/>
              </a:rPr>
              <a:t>Г. Игарка</a:t>
            </a:r>
          </a:p>
          <a:p>
            <a:pPr algn="ctr"/>
            <a:r>
              <a:rPr lang="ru-RU" sz="1600" b="1" dirty="0" smtClean="0">
                <a:latin typeface="+mj-lt"/>
                <a:cs typeface="Times New Roman" panose="02020603050405020304" pitchFamily="18" charset="0"/>
              </a:rPr>
              <a:t>2025г.</a:t>
            </a:r>
          </a:p>
        </p:txBody>
      </p:sp>
    </p:spTree>
    <p:extLst>
      <p:ext uri="{BB962C8B-B14F-4D97-AF65-F5344CB8AC3E}">
        <p14:creationId xmlns:p14="http://schemas.microsoft.com/office/powerpoint/2010/main" val="23548226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b73/000f9bd2-9cc0d9df/hello_html_7691339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1124744"/>
            <a:ext cx="7283152" cy="352839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5400" b="1" dirty="0" smtClean="0"/>
              <a:t>Спасибо за внимание.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5550277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b73/000f9bd2-9cc0d9df/hello_html_7691339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691680" y="188641"/>
            <a:ext cx="6766520" cy="504055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Актуальность</a:t>
            </a:r>
            <a:endParaRPr lang="ru-RU" sz="54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908720"/>
            <a:ext cx="7520880" cy="5832648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chemeClr val="tx1"/>
                </a:solidFill>
              </a:rPr>
              <a:t>Актуальность пособия обусловлена его направленностью на патриотическое и нравственное воспитание детей. </a:t>
            </a:r>
            <a:r>
              <a:rPr lang="ru-RU" sz="1400" dirty="0" smtClean="0">
                <a:solidFill>
                  <a:schemeClr val="tx1"/>
                </a:solidFill>
              </a:rPr>
              <a:t>Воспитание </a:t>
            </a:r>
            <a:r>
              <a:rPr lang="ru-RU" sz="1400" dirty="0">
                <a:solidFill>
                  <a:schemeClr val="tx1"/>
                </a:solidFill>
              </a:rPr>
              <a:t>патриотических чувств необходимо начинать с дошкольного детства, потому что именно на данном этапе закладываются нравственные основы личности человека. </a:t>
            </a:r>
            <a:r>
              <a:rPr lang="ru-RU" sz="1400" dirty="0" smtClean="0">
                <a:solidFill>
                  <a:schemeClr val="tx1"/>
                </a:solidFill>
              </a:rPr>
              <a:t>В </a:t>
            </a:r>
            <a:r>
              <a:rPr lang="ru-RU" sz="1400" dirty="0">
                <a:solidFill>
                  <a:schemeClr val="tx1"/>
                </a:solidFill>
              </a:rPr>
              <a:t>старшем дошкольном возрасте начинается процесс национально-культурной самоидентификации ребенка, осознания себя в окружающем мире, понимание исторических и культурных событий и особенностей малой Родины и Отечества. </a:t>
            </a:r>
          </a:p>
          <a:p>
            <a:r>
              <a:rPr lang="ru-RU" sz="1400" dirty="0">
                <a:solidFill>
                  <a:schemeClr val="tx1"/>
                </a:solidFill>
              </a:rPr>
              <a:t>В содержании федерального образовательного стандарта дошкольного образования  (ФГОС ДО) отмечается острая необходимость активизации процесса воспитания патриотизма дошкольника. 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Тема </a:t>
            </a:r>
            <a:r>
              <a:rPr lang="ru-RU" sz="1400" dirty="0">
                <a:solidFill>
                  <a:schemeClr val="tx1"/>
                </a:solidFill>
              </a:rPr>
              <a:t>Великой Отечественной войны особенно  актуальна в год защитника Отечества и 80-летнего юбилея Победы в Великой Отечественной войны </a:t>
            </a:r>
            <a:r>
              <a:rPr lang="ru-RU" sz="1400" dirty="0" smtClean="0">
                <a:solidFill>
                  <a:schemeClr val="tx1"/>
                </a:solidFill>
              </a:rPr>
              <a:t>1941-1945гг. </a:t>
            </a:r>
            <a:r>
              <a:rPr lang="ru-RU" sz="1400" dirty="0">
                <a:solidFill>
                  <a:schemeClr val="tx1"/>
                </a:solidFill>
              </a:rPr>
              <a:t>Этот праздник объединяет и сплачивает народы России – он несет в себе культурный код нации – то, что формирует национальную идентичность, гордость, историческую память. </a:t>
            </a:r>
          </a:p>
          <a:p>
            <a:r>
              <a:rPr lang="ru-RU" sz="1400" dirty="0">
                <a:solidFill>
                  <a:schemeClr val="tx1"/>
                </a:solidFill>
              </a:rPr>
              <a:t>Великая Отечественная война и День Победы имеют большой потенциал для решения целей по патриотическому воспитанию, поставленных в ФГОС </a:t>
            </a:r>
            <a:r>
              <a:rPr lang="ru-RU" sz="1400" dirty="0" smtClean="0">
                <a:solidFill>
                  <a:schemeClr val="tx1"/>
                </a:solidFill>
              </a:rPr>
              <a:t>ДО.</a:t>
            </a:r>
            <a:endParaRPr lang="ru-RU" sz="1400" dirty="0">
              <a:solidFill>
                <a:schemeClr val="tx1"/>
              </a:solidFill>
            </a:endParaRPr>
          </a:p>
          <a:p>
            <a:r>
              <a:rPr lang="ru-RU" sz="1400" dirty="0">
                <a:solidFill>
                  <a:schemeClr val="tx1"/>
                </a:solidFill>
              </a:rPr>
              <a:t>Формирование представлений у старших дошкольников о Великой Отечественной войне процесс сложный и длительный, требующий  применения в практической деятельности наиболее эффективных методов, приемов и </a:t>
            </a:r>
            <a:r>
              <a:rPr lang="ru-RU" sz="1400" dirty="0" smtClean="0">
                <a:solidFill>
                  <a:schemeClr val="tx1"/>
                </a:solidFill>
              </a:rPr>
              <a:t>средств. Одним </a:t>
            </a:r>
            <a:r>
              <a:rPr lang="ru-RU" sz="1400" dirty="0">
                <a:solidFill>
                  <a:schemeClr val="tx1"/>
                </a:solidFill>
              </a:rPr>
              <a:t>из таких средств, </a:t>
            </a:r>
            <a:r>
              <a:rPr lang="ru-RU" sz="1400" dirty="0" smtClean="0">
                <a:solidFill>
                  <a:schemeClr val="tx1"/>
                </a:solidFill>
              </a:rPr>
              <a:t>показавшем </a:t>
            </a:r>
            <a:r>
              <a:rPr lang="ru-RU" sz="1400" dirty="0">
                <a:solidFill>
                  <a:schemeClr val="tx1"/>
                </a:solidFill>
              </a:rPr>
              <a:t>свою эффективность в работе по различным направлениям с </a:t>
            </a:r>
            <a:r>
              <a:rPr lang="ru-RU" sz="1400" dirty="0" smtClean="0">
                <a:solidFill>
                  <a:schemeClr val="tx1"/>
                </a:solidFill>
              </a:rPr>
              <a:t>детьми, является </a:t>
            </a:r>
            <a:r>
              <a:rPr lang="ru-RU" sz="1400" dirty="0">
                <a:solidFill>
                  <a:schemeClr val="tx1"/>
                </a:solidFill>
              </a:rPr>
              <a:t>лэпбук.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Интерактивное </a:t>
            </a:r>
            <a:r>
              <a:rPr lang="ru-RU" sz="1400" dirty="0">
                <a:solidFill>
                  <a:schemeClr val="tx1"/>
                </a:solidFill>
              </a:rPr>
              <a:t>пособие «Лэпбук» дает возможность размещать информацию дозировано в любой форме и на различную тематику</a:t>
            </a:r>
            <a:r>
              <a:rPr lang="ru-RU" sz="1400" dirty="0" smtClean="0">
                <a:solidFill>
                  <a:schemeClr val="tx1"/>
                </a:solidFill>
              </a:rPr>
              <a:t>. </a:t>
            </a:r>
            <a:endParaRPr lang="ru-RU" sz="1400" dirty="0">
              <a:solidFill>
                <a:schemeClr val="tx1"/>
              </a:solidFill>
            </a:endParaRPr>
          </a:p>
          <a:p>
            <a:r>
              <a:rPr lang="ru-RU" sz="1400" dirty="0">
                <a:solidFill>
                  <a:schemeClr val="tx1"/>
                </a:solidFill>
              </a:rPr>
              <a:t>В настоящее время патриотическому воспитанию детей дошкольного возраста уделяется большое внимание. Несмотря на разработанность вопросов патриотического воспитания детей в период дошкольного возраста, проблема поиска новых технологий и дидактических средств в этом направлении, в том числе использование лэпбука, является актуальной. </a:t>
            </a:r>
          </a:p>
          <a:p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7787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b73/000f9bd2-9cc0d9df/hello_html_7691339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691680" y="188641"/>
            <a:ext cx="6766520" cy="1296143"/>
          </a:xfrm>
        </p:spPr>
        <p:txBody>
          <a:bodyPr>
            <a:normAutofit/>
          </a:bodyPr>
          <a:lstStyle/>
          <a:p>
            <a:r>
              <a:rPr lang="ru-RU" sz="5400" b="1" dirty="0"/>
              <a:t>Цель пособия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7520880" cy="5112568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Формирование  у детей основ патриотизма, ценностного отношения к историческому прошлому своей Родины на основе знакомства с событиями Великой Отечественной войны 1941-1945 гг. 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506929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b73/000f9bd2-9cc0d9df/hello_html_7691339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" y="0"/>
            <a:ext cx="91325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331640" y="116633"/>
            <a:ext cx="7126560" cy="936104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Задачи</a:t>
            </a:r>
            <a:endParaRPr lang="ru-RU" sz="54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980728"/>
            <a:ext cx="7448872" cy="5616624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Обучающие: </a:t>
            </a:r>
          </a:p>
          <a:p>
            <a:pPr algn="l"/>
            <a:r>
              <a:rPr lang="ru-RU" sz="3400" dirty="0">
                <a:solidFill>
                  <a:schemeClr val="tx1"/>
                </a:solidFill>
              </a:rPr>
              <a:t>- Вызвать интерес у детей к истории Великой Отечественной войны 1941-1945 гг.</a:t>
            </a:r>
          </a:p>
          <a:p>
            <a:pPr algn="l"/>
            <a:r>
              <a:rPr lang="ru-RU" sz="3400" dirty="0">
                <a:solidFill>
                  <a:schemeClr val="tx1"/>
                </a:solidFill>
              </a:rPr>
              <a:t>- Способствовать накоплению знаний об исторических фактах и явлениях Великой Отечественной войны 1941-1945 гг.</a:t>
            </a:r>
          </a:p>
          <a:p>
            <a:pPr algn="l"/>
            <a:r>
              <a:rPr lang="ru-RU" sz="3400" dirty="0">
                <a:solidFill>
                  <a:schemeClr val="tx1"/>
                </a:solidFill>
              </a:rPr>
              <a:t>- Формировать представления о культурном наследии, посвященном событиям Великой Отечественной войны 1941-1945 гг.: литературные произведения, художественное творчество, скульптурные сооружения.</a:t>
            </a:r>
          </a:p>
          <a:p>
            <a:r>
              <a:rPr lang="ru-RU" sz="3400" b="1" dirty="0">
                <a:solidFill>
                  <a:schemeClr val="tx1"/>
                </a:solidFill>
              </a:rPr>
              <a:t>Развивающие: </a:t>
            </a:r>
          </a:p>
          <a:p>
            <a:pPr algn="l"/>
            <a:r>
              <a:rPr lang="ru-RU" sz="3400" dirty="0">
                <a:solidFill>
                  <a:schemeClr val="tx1"/>
                </a:solidFill>
              </a:rPr>
              <a:t>- Развивать патриотические чувства детей. </a:t>
            </a:r>
          </a:p>
          <a:p>
            <a:pPr algn="l"/>
            <a:r>
              <a:rPr lang="ru-RU" sz="3400" dirty="0">
                <a:solidFill>
                  <a:schemeClr val="tx1"/>
                </a:solidFill>
              </a:rPr>
              <a:t>- Развивать монологическую, диалогическую речь детей.</a:t>
            </a:r>
          </a:p>
          <a:p>
            <a:pPr algn="l"/>
            <a:r>
              <a:rPr lang="ru-RU" sz="3400" dirty="0">
                <a:solidFill>
                  <a:schemeClr val="tx1"/>
                </a:solidFill>
              </a:rPr>
              <a:t>- Развивать память, мышление, воображение, восприятие.</a:t>
            </a:r>
          </a:p>
          <a:p>
            <a:r>
              <a:rPr lang="ru-RU" sz="3400" b="1" dirty="0">
                <a:solidFill>
                  <a:schemeClr val="tx1"/>
                </a:solidFill>
              </a:rPr>
              <a:t>Воспитательные: </a:t>
            </a:r>
          </a:p>
          <a:p>
            <a:pPr algn="l"/>
            <a:r>
              <a:rPr lang="ru-RU" sz="3400" dirty="0">
                <a:solidFill>
                  <a:schemeClr val="tx1"/>
                </a:solidFill>
              </a:rPr>
              <a:t>- Воспитывать чувство гордости за свой народ, его боевые </a:t>
            </a:r>
            <a:r>
              <a:rPr lang="ru-RU" sz="3400" dirty="0" smtClean="0">
                <a:solidFill>
                  <a:schemeClr val="tx1"/>
                </a:solidFill>
              </a:rPr>
              <a:t>  заслуги</a:t>
            </a:r>
            <a:r>
              <a:rPr lang="ru-RU" sz="3400" dirty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3400" dirty="0">
                <a:solidFill>
                  <a:schemeClr val="tx1"/>
                </a:solidFill>
              </a:rPr>
              <a:t>- Воспитывать ценностное отношение к героическому прошлому своей Родины;  к историческому и культурному наследию России.</a:t>
            </a:r>
          </a:p>
          <a:p>
            <a:endParaRPr lang="ru-RU" sz="34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47787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b73/000f9bd2-9cc0d9df/hello_html_7691339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691680" y="188641"/>
            <a:ext cx="7056784" cy="1296143"/>
          </a:xfrm>
        </p:spPr>
        <p:txBody>
          <a:bodyPr>
            <a:normAutofit fontScale="90000"/>
          </a:bodyPr>
          <a:lstStyle/>
          <a:p>
            <a:r>
              <a:rPr lang="ru-RU" sz="5400" b="1" dirty="0"/>
              <a:t>Предполагаемые </a:t>
            </a:r>
            <a:r>
              <a:rPr lang="ru-RU" sz="5400" b="1" dirty="0" smtClean="0"/>
              <a:t>результаты</a:t>
            </a:r>
            <a:endParaRPr lang="ru-RU" sz="54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7520880" cy="5112568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schemeClr val="tx1"/>
                </a:solidFill>
              </a:rPr>
              <a:t>- </a:t>
            </a:r>
            <a:r>
              <a:rPr lang="ru-RU" sz="2100" dirty="0">
                <a:solidFill>
                  <a:schemeClr val="tx1"/>
                </a:solidFill>
              </a:rPr>
              <a:t>Наличие у детей интереса к событиям Великой Отечественной войны 1941-1945 гг. </a:t>
            </a:r>
          </a:p>
          <a:p>
            <a:pPr algn="just"/>
            <a:r>
              <a:rPr lang="ru-RU" sz="2100" dirty="0">
                <a:solidFill>
                  <a:schemeClr val="tx1"/>
                </a:solidFill>
              </a:rPr>
              <a:t>- Умение детей обобщать свои знания и рассказывать об основных  событиях и явлениях  Великой Отечественной войны 1941-1945 гг. с опорой на материалы лепбука «День Победы», вести диалог, отвечать на вопросы педагога по теме. </a:t>
            </a:r>
          </a:p>
          <a:p>
            <a:pPr algn="just"/>
            <a:r>
              <a:rPr lang="ru-RU" sz="2100" dirty="0" smtClean="0">
                <a:solidFill>
                  <a:schemeClr val="tx1"/>
                </a:solidFill>
              </a:rPr>
              <a:t>- </a:t>
            </a:r>
            <a:r>
              <a:rPr lang="ru-RU" sz="2100" dirty="0">
                <a:solidFill>
                  <a:schemeClr val="tx1"/>
                </a:solidFill>
              </a:rPr>
              <a:t>Наличие у детей представлений о празднике День Победы.</a:t>
            </a:r>
          </a:p>
          <a:p>
            <a:pPr algn="just"/>
            <a:r>
              <a:rPr lang="ru-RU" sz="2100" dirty="0" smtClean="0">
                <a:solidFill>
                  <a:schemeClr val="tx1"/>
                </a:solidFill>
              </a:rPr>
              <a:t>-</a:t>
            </a:r>
            <a:r>
              <a:rPr lang="ru-RU" sz="2100" dirty="0">
                <a:solidFill>
                  <a:schemeClr val="tx1"/>
                </a:solidFill>
              </a:rPr>
              <a:t>Знакомство детей с произведениями искусства, отображающих события Великой Отечественной войны 1941-1945 гг.: литературные произведения, художественное творчество, скульптурные сооружения  и т.д. </a:t>
            </a:r>
          </a:p>
          <a:p>
            <a:pPr algn="just"/>
            <a:r>
              <a:rPr lang="ru-RU" sz="2100" dirty="0" smtClean="0">
                <a:solidFill>
                  <a:schemeClr val="tx1"/>
                </a:solidFill>
              </a:rPr>
              <a:t>- </a:t>
            </a:r>
            <a:r>
              <a:rPr lang="ru-RU" sz="2100" dirty="0">
                <a:solidFill>
                  <a:schemeClr val="tx1"/>
                </a:solidFill>
              </a:rPr>
              <a:t>Наличие у детей чувства гордости и уважения к героям-победителям – участникам Великой Отечественной войны 1941-1945 гг. </a:t>
            </a:r>
          </a:p>
          <a:p>
            <a:r>
              <a:rPr lang="ru-RU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49567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b73/000f9bd2-9cc0d9df/hello_html_7691339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691680" y="188641"/>
            <a:ext cx="7056784" cy="1296143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Содержание пособия</a:t>
            </a:r>
            <a:endParaRPr lang="ru-RU" sz="54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7520880" cy="5184576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1.</a:t>
            </a:r>
            <a:r>
              <a:rPr lang="ru-RU" sz="2000" dirty="0" smtClean="0">
                <a:solidFill>
                  <a:schemeClr val="tx1"/>
                </a:solidFill>
              </a:rPr>
              <a:t>Теоретические </a:t>
            </a:r>
            <a:r>
              <a:rPr lang="ru-RU" sz="2000" dirty="0">
                <a:solidFill>
                  <a:schemeClr val="tx1"/>
                </a:solidFill>
              </a:rPr>
              <a:t>основы использования лепбука в работе по патриотическому воспитанию детей старшего дошкольного возраста. 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        1.1</a:t>
            </a:r>
            <a:r>
              <a:rPr lang="ru-RU" sz="2000" dirty="0">
                <a:solidFill>
                  <a:schemeClr val="tx1"/>
                </a:solidFill>
              </a:rPr>
              <a:t>. Понятие и сущность патриотического </a:t>
            </a:r>
            <a:r>
              <a:rPr lang="ru-RU" sz="2000" dirty="0" smtClean="0">
                <a:solidFill>
                  <a:schemeClr val="tx1"/>
                </a:solidFill>
              </a:rPr>
              <a:t>воспитания.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        </a:t>
            </a:r>
            <a:r>
              <a:rPr lang="ru-RU" sz="2000" dirty="0">
                <a:solidFill>
                  <a:schemeClr val="tx1"/>
                </a:solidFill>
              </a:rPr>
              <a:t>1.2.	Специфика и педагогические условия патриотического воспитания детей старшего дошкольного </a:t>
            </a:r>
            <a:r>
              <a:rPr lang="ru-RU" sz="2000" dirty="0" smtClean="0">
                <a:solidFill>
                  <a:schemeClr val="tx1"/>
                </a:solidFill>
              </a:rPr>
              <a:t>возраста.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       1.3</a:t>
            </a:r>
            <a:r>
              <a:rPr lang="ru-RU" sz="2000" dirty="0">
                <a:solidFill>
                  <a:schemeClr val="tx1"/>
                </a:solidFill>
              </a:rPr>
              <a:t>.	Лэпбук как средство формирования патриотических основ у детей старшего дошкольного </a:t>
            </a:r>
            <a:r>
              <a:rPr lang="ru-RU" sz="2000" dirty="0" smtClean="0">
                <a:solidFill>
                  <a:schemeClr val="tx1"/>
                </a:solidFill>
              </a:rPr>
              <a:t>возраста.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2. Практическая </a:t>
            </a:r>
            <a:r>
              <a:rPr lang="ru-RU" sz="2000" dirty="0">
                <a:solidFill>
                  <a:schemeClr val="tx1"/>
                </a:solidFill>
              </a:rPr>
              <a:t>часть. «Лепбук «День Победы» как форма работы с детьми старшего дошкольного возраста по формированию представлений о Великой Отечественной войне 1941-1945 </a:t>
            </a:r>
            <a:r>
              <a:rPr lang="ru-RU" sz="2000" dirty="0" smtClean="0">
                <a:solidFill>
                  <a:schemeClr val="tx1"/>
                </a:solidFill>
              </a:rPr>
              <a:t>гг.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      2.1</a:t>
            </a:r>
            <a:r>
              <a:rPr lang="ru-RU" sz="2000" dirty="0">
                <a:solidFill>
                  <a:schemeClr val="tx1"/>
                </a:solidFill>
              </a:rPr>
              <a:t>.	Конспекты тематических бесед с детьми старшего дошкольного возраста по теме «Великая Отечественная войны 1941-1945гг.»</a:t>
            </a:r>
          </a:p>
          <a:p>
            <a:pPr algn="just"/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3331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b73/000f9bd2-9cc0d9df/hello_html_7691339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691680" y="404664"/>
            <a:ext cx="7344816" cy="100811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Дидактическая </a:t>
            </a:r>
            <a:r>
              <a:rPr lang="ru-RU" sz="3200" b="1" dirty="0"/>
              <a:t>составляющая пособия</a:t>
            </a:r>
            <a:br>
              <a:rPr lang="ru-RU" sz="3200" b="1" dirty="0"/>
            </a:br>
            <a:r>
              <a:rPr lang="ru-RU" sz="3200" b="1" dirty="0"/>
              <a:t>«Лепбук «День Победы»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7520880" cy="4968552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Лепбук является папкой-раскладушкой, </a:t>
            </a:r>
            <a:r>
              <a:rPr lang="ru-RU" sz="1800" dirty="0">
                <a:solidFill>
                  <a:schemeClr val="tx1"/>
                </a:solidFill>
              </a:rPr>
              <a:t>в которой собраны  материалы о </a:t>
            </a:r>
            <a:r>
              <a:rPr lang="ru-RU" sz="1800" dirty="0" smtClean="0">
                <a:solidFill>
                  <a:schemeClr val="tx1"/>
                </a:solidFill>
              </a:rPr>
              <a:t>Великой Отечественной войне </a:t>
            </a:r>
            <a:r>
              <a:rPr lang="ru-RU" sz="1800" dirty="0">
                <a:solidFill>
                  <a:schemeClr val="tx1"/>
                </a:solidFill>
              </a:rPr>
              <a:t>для развивающих занятий с детьми старшего дошкольного возраста.  В нее входят 9 тематических разделов в форме карманов с карточками или карточек на липучках. 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</a:rPr>
              <a:t>Содержание лепбука позволяет в доступной форме представить детям основные факты и явления Великой </a:t>
            </a:r>
            <a:r>
              <a:rPr lang="ru-RU" sz="1800" dirty="0" smtClean="0">
                <a:solidFill>
                  <a:schemeClr val="tx1"/>
                </a:solidFill>
              </a:rPr>
              <a:t>Отечественной </a:t>
            </a:r>
            <a:r>
              <a:rPr lang="ru-RU" sz="1800" dirty="0">
                <a:solidFill>
                  <a:schemeClr val="tx1"/>
                </a:solidFill>
              </a:rPr>
              <a:t>войны 1941-1945 </a:t>
            </a:r>
            <a:r>
              <a:rPr lang="ru-RU" sz="1800" dirty="0" smtClean="0">
                <a:solidFill>
                  <a:schemeClr val="tx1"/>
                </a:solidFill>
              </a:rPr>
              <a:t>гг.</a:t>
            </a:r>
          </a:p>
          <a:p>
            <a:pPr algn="just">
              <a:tabLst>
                <a:tab pos="185738" algn="l"/>
              </a:tabLst>
            </a:pPr>
            <a:r>
              <a:rPr lang="ru-RU" sz="1800" dirty="0" smtClean="0">
                <a:solidFill>
                  <a:schemeClr val="tx1"/>
                </a:solidFill>
              </a:rPr>
              <a:t>1</a:t>
            </a:r>
            <a:r>
              <a:rPr lang="ru-RU" sz="1800" dirty="0">
                <a:solidFill>
                  <a:schemeClr val="tx1"/>
                </a:solidFill>
              </a:rPr>
              <a:t>.	Раздел «Хронология событий». </a:t>
            </a:r>
          </a:p>
          <a:p>
            <a:pPr algn="just">
              <a:tabLst>
                <a:tab pos="185738" algn="l"/>
              </a:tabLst>
            </a:pPr>
            <a:r>
              <a:rPr lang="ru-RU" sz="1800" dirty="0">
                <a:solidFill>
                  <a:schemeClr val="tx1"/>
                </a:solidFill>
              </a:rPr>
              <a:t>2.	Раздел «Военная техника».</a:t>
            </a:r>
          </a:p>
          <a:p>
            <a:pPr algn="just">
              <a:tabLst>
                <a:tab pos="185738" algn="l"/>
              </a:tabLst>
            </a:pPr>
            <a:r>
              <a:rPr lang="ru-RU" sz="1800" dirty="0" smtClean="0">
                <a:solidFill>
                  <a:schemeClr val="tx1"/>
                </a:solidFill>
              </a:rPr>
              <a:t>3</a:t>
            </a:r>
            <a:r>
              <a:rPr lang="ru-RU" sz="1800" dirty="0">
                <a:solidFill>
                  <a:schemeClr val="tx1"/>
                </a:solidFill>
              </a:rPr>
              <a:t>.	Раздел «Военные награды».</a:t>
            </a:r>
          </a:p>
          <a:p>
            <a:pPr algn="just">
              <a:tabLst>
                <a:tab pos="185738" algn="l"/>
              </a:tabLst>
            </a:pPr>
            <a:r>
              <a:rPr lang="ru-RU" sz="1800" dirty="0" smtClean="0">
                <a:solidFill>
                  <a:schemeClr val="tx1"/>
                </a:solidFill>
              </a:rPr>
              <a:t>4</a:t>
            </a:r>
            <a:r>
              <a:rPr lang="ru-RU" sz="1800" dirty="0">
                <a:solidFill>
                  <a:schemeClr val="tx1"/>
                </a:solidFill>
              </a:rPr>
              <a:t>.	Раздел «Военные символы».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5</a:t>
            </a:r>
            <a:r>
              <a:rPr lang="ru-RU" sz="1800" dirty="0">
                <a:solidFill>
                  <a:schemeClr val="tx1"/>
                </a:solidFill>
              </a:rPr>
              <a:t>. Раздел «Города-герои».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6</a:t>
            </a:r>
            <a:r>
              <a:rPr lang="ru-RU" sz="1800" dirty="0">
                <a:solidFill>
                  <a:schemeClr val="tx1"/>
                </a:solidFill>
              </a:rPr>
              <a:t>. Раздел «Знаменитые памятники».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7</a:t>
            </a:r>
            <a:r>
              <a:rPr lang="ru-RU" sz="1800" dirty="0">
                <a:solidFill>
                  <a:schemeClr val="tx1"/>
                </a:solidFill>
              </a:rPr>
              <a:t>. Раздел «Стихи».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8</a:t>
            </a:r>
            <a:r>
              <a:rPr lang="ru-RU" sz="1800" dirty="0">
                <a:solidFill>
                  <a:schemeClr val="tx1"/>
                </a:solidFill>
              </a:rPr>
              <a:t>. Раздел «Художники о войне».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9</a:t>
            </a:r>
            <a:r>
              <a:rPr lang="ru-RU" sz="1800" dirty="0">
                <a:solidFill>
                  <a:schemeClr val="tx1"/>
                </a:solidFill>
              </a:rPr>
              <a:t>. Раздел «Карты Великой </a:t>
            </a:r>
            <a:r>
              <a:rPr lang="ru-RU" sz="1800" dirty="0" smtClean="0">
                <a:solidFill>
                  <a:schemeClr val="tx1"/>
                </a:solidFill>
              </a:rPr>
              <a:t>Отечественной </a:t>
            </a:r>
            <a:r>
              <a:rPr lang="ru-RU" sz="1800" dirty="0">
                <a:solidFill>
                  <a:schemeClr val="tx1"/>
                </a:solidFill>
              </a:rPr>
              <a:t>войны».</a:t>
            </a:r>
          </a:p>
          <a:p>
            <a:pPr algn="just"/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3921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b73/000f9bd2-9cc0d9df/hello_html_7691339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331640" y="188640"/>
            <a:ext cx="7560840" cy="64807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Заключение/ выводы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836712"/>
            <a:ext cx="7520880" cy="5760640"/>
          </a:xfrm>
        </p:spPr>
        <p:txBody>
          <a:bodyPr>
            <a:noAutofit/>
          </a:bodyPr>
          <a:lstStyle/>
          <a:p>
            <a:pPr algn="just"/>
            <a:r>
              <a:rPr lang="ru-RU" sz="1800" dirty="0">
                <a:solidFill>
                  <a:schemeClr val="tx1"/>
                </a:solidFill>
              </a:rPr>
              <a:t>1.  </a:t>
            </a:r>
            <a:r>
              <a:rPr lang="ru-RU" sz="1400" dirty="0">
                <a:solidFill>
                  <a:schemeClr val="tx1"/>
                </a:solidFill>
              </a:rPr>
              <a:t>Необычная форма лепбука привлекает детей, что позволяет стимулировать их активный интерес к сложной для понимания старших дошкольников теме Великой Отечественной войны.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</a:rPr>
              <a:t>2. Систематическое использование лэпбука в образовательной деятельности, свободный доступ к нему детей повышает познавательную активность дошкольников. Применение в ДОУ интерактивной технологии «Лэпбук» создает определенные условия для поддержки детской инициативы, </a:t>
            </a:r>
            <a:r>
              <a:rPr lang="ru-RU" sz="1400" b="1" dirty="0" smtClean="0">
                <a:solidFill>
                  <a:schemeClr val="tx1"/>
                </a:solidFill>
              </a:rPr>
              <a:t>а </a:t>
            </a:r>
            <a:r>
              <a:rPr lang="ru-RU" sz="1400" b="1" dirty="0">
                <a:solidFill>
                  <a:schemeClr val="tx1"/>
                </a:solidFill>
              </a:rPr>
              <a:t>значит, выполняются требования ФГОС ДО</a:t>
            </a:r>
            <a:r>
              <a:rPr lang="ru-RU" sz="1400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</a:rPr>
              <a:t>3. Лепбук как инновационная игровая технология эффективна для совместной работы взрослых и детей и позволяет логично структурировать материал по определенной теме. Дидактический материал может дополняться, быть изготовлен самими детьми; подвижен и легко приспосабливается к выполнению различных дидактических задач.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</a:rPr>
              <a:t>4. Благодаря  работе с лепбуком «День Победы» дети узнали много фактов Великой Отечественной войны 1941-1945 гг.: знают и с удовольствием читают наизусть некоторые стихи о </a:t>
            </a:r>
            <a:r>
              <a:rPr lang="ru-RU" sz="1400" b="1" dirty="0" smtClean="0">
                <a:solidFill>
                  <a:schemeClr val="tx1"/>
                </a:solidFill>
              </a:rPr>
              <a:t>войне, </a:t>
            </a:r>
            <a:r>
              <a:rPr lang="ru-RU" sz="1400" b="1" dirty="0">
                <a:solidFill>
                  <a:schemeClr val="tx1"/>
                </a:solidFill>
              </a:rPr>
              <a:t>рассуждают </a:t>
            </a:r>
            <a:r>
              <a:rPr lang="ru-RU" sz="1400" b="1" dirty="0" smtClean="0">
                <a:solidFill>
                  <a:schemeClr val="tx1"/>
                </a:solidFill>
              </a:rPr>
              <a:t>над их смыслом; </a:t>
            </a:r>
            <a:r>
              <a:rPr lang="ru-RU" sz="1400" b="1" dirty="0">
                <a:solidFill>
                  <a:schemeClr val="tx1"/>
                </a:solidFill>
              </a:rPr>
              <a:t>знают названия городов-героев, узнают картины художников и памятники, посвященные героям-защитникам на картинках;  имеют </a:t>
            </a:r>
            <a:r>
              <a:rPr lang="ru-RU" sz="1400" b="1" dirty="0" smtClean="0">
                <a:solidFill>
                  <a:schemeClr val="tx1"/>
                </a:solidFill>
              </a:rPr>
              <a:t>представления </a:t>
            </a:r>
            <a:r>
              <a:rPr lang="ru-RU" sz="1400" b="1" dirty="0">
                <a:solidFill>
                  <a:schemeClr val="tx1"/>
                </a:solidFill>
              </a:rPr>
              <a:t>о военной технике, оружии, медалях и орденах Великой Отечественной войны; владеют расширенным словарным запасом по теме.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</a:rPr>
              <a:t>5. Дети понимают важность праздника День Победы для нашего народа; проявляют уважение и гордость к героям-защитникам Отечества.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</a:rPr>
              <a:t>6. В результате систематической, целенаправленной работы с использованием лепбука «День Победы» у детей наблюдается положительная динамика в формировании элементарных основ </a:t>
            </a:r>
            <a:r>
              <a:rPr lang="ru-RU" sz="1400" b="1" dirty="0" smtClean="0">
                <a:solidFill>
                  <a:schemeClr val="tx1"/>
                </a:solidFill>
              </a:rPr>
              <a:t>патриотизма</a:t>
            </a:r>
            <a:r>
              <a:rPr lang="ru-RU" sz="1400" b="1" dirty="0">
                <a:solidFill>
                  <a:schemeClr val="tx1"/>
                </a:solidFill>
              </a:rPr>
              <a:t>, а также в систематизации знаний о Великой Отечественной войне 1941-1945 гг.  Однако эта работа должна продолжаться с детьми в </a:t>
            </a:r>
            <a:r>
              <a:rPr lang="ru-RU" sz="1400" b="1" dirty="0" smtClean="0">
                <a:solidFill>
                  <a:schemeClr val="tx1"/>
                </a:solidFill>
              </a:rPr>
              <a:t>ДОУ </a:t>
            </a:r>
            <a:r>
              <a:rPr lang="ru-RU" sz="1400" b="1" dirty="0">
                <a:solidFill>
                  <a:schemeClr val="tx1"/>
                </a:solidFill>
              </a:rPr>
              <a:t>еще глубже и обширнее, чтобы закрепить результат и расширить полученные знания. В дополнение целесообразно изготовить тематические </a:t>
            </a:r>
            <a:r>
              <a:rPr lang="ru-RU" sz="1400" b="1" dirty="0" err="1">
                <a:solidFill>
                  <a:schemeClr val="tx1"/>
                </a:solidFill>
              </a:rPr>
              <a:t>лепбуки</a:t>
            </a:r>
            <a:r>
              <a:rPr lang="ru-RU" sz="1400" b="1" dirty="0">
                <a:solidFill>
                  <a:schemeClr val="tx1"/>
                </a:solidFill>
              </a:rPr>
              <a:t>, конкретизирующие отдельные события Великой Отечественной войны. </a:t>
            </a:r>
          </a:p>
          <a:p>
            <a:pPr algn="just"/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936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b73/000f9bd2-9cc0d9df/hello_html_7691339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331640" y="188640"/>
            <a:ext cx="7560840" cy="50405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Список </a:t>
            </a:r>
            <a:r>
              <a:rPr lang="ru-RU" sz="3200" b="1" dirty="0"/>
              <a:t>используемых источников</a:t>
            </a:r>
            <a:br>
              <a:rPr lang="ru-RU" sz="3200" b="1" dirty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836712"/>
            <a:ext cx="7520880" cy="6021288"/>
          </a:xfrm>
        </p:spPr>
        <p:txBody>
          <a:bodyPr>
            <a:noAutofit/>
          </a:bodyPr>
          <a:lstStyle/>
          <a:p>
            <a:pPr algn="just">
              <a:tabLst>
                <a:tab pos="357188" algn="l"/>
              </a:tabLst>
            </a:pPr>
            <a:r>
              <a:rPr lang="ru-RU" sz="1600" dirty="0" smtClean="0">
                <a:solidFill>
                  <a:schemeClr val="tx1"/>
                </a:solidFill>
              </a:rPr>
              <a:t>1.Алешина </a:t>
            </a:r>
            <a:r>
              <a:rPr lang="ru-RU" sz="1600" dirty="0">
                <a:solidFill>
                  <a:schemeClr val="tx1"/>
                </a:solidFill>
              </a:rPr>
              <a:t>Н.В. Патриотическое воспитание дошкольников. - М: ЦГЛ, 2005. - 253 с.</a:t>
            </a:r>
          </a:p>
          <a:p>
            <a:pPr algn="just">
              <a:tabLst>
                <a:tab pos="357188" algn="l"/>
              </a:tabLst>
            </a:pPr>
            <a:r>
              <a:rPr lang="ru-RU" sz="1600" dirty="0" smtClean="0">
                <a:solidFill>
                  <a:schemeClr val="tx1"/>
                </a:solidFill>
              </a:rPr>
              <a:t>2.</a:t>
            </a: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err="1">
                <a:solidFill>
                  <a:schemeClr val="tx1"/>
                </a:solidFill>
              </a:rPr>
              <a:t>Гатовская</a:t>
            </a:r>
            <a:r>
              <a:rPr lang="ru-RU" sz="1600" dirty="0">
                <a:solidFill>
                  <a:schemeClr val="tx1"/>
                </a:solidFill>
              </a:rPr>
              <a:t> Д.А. </a:t>
            </a:r>
            <a:r>
              <a:rPr lang="ru-RU" sz="1600" dirty="0" err="1">
                <a:solidFill>
                  <a:schemeClr val="tx1"/>
                </a:solidFill>
              </a:rPr>
              <a:t>Лэпбук</a:t>
            </a:r>
            <a:r>
              <a:rPr lang="ru-RU" sz="1600" dirty="0">
                <a:solidFill>
                  <a:schemeClr val="tx1"/>
                </a:solidFill>
              </a:rPr>
              <a:t> как средство обучения в условиях ФГОС. // Проблемы и перспективы развития образования: материалы VI </a:t>
            </a:r>
            <a:r>
              <a:rPr lang="ru-RU" sz="1600" dirty="0" err="1">
                <a:solidFill>
                  <a:schemeClr val="tx1"/>
                </a:solidFill>
              </a:rPr>
              <a:t>междунар</a:t>
            </a:r>
            <a:r>
              <a:rPr lang="ru-RU" sz="1600" dirty="0">
                <a:solidFill>
                  <a:schemeClr val="tx1"/>
                </a:solidFill>
              </a:rPr>
              <a:t>. науч. </a:t>
            </a:r>
            <a:r>
              <a:rPr lang="ru-RU" sz="1600" dirty="0" err="1">
                <a:solidFill>
                  <a:schemeClr val="tx1"/>
                </a:solidFill>
              </a:rPr>
              <a:t>конф</a:t>
            </a:r>
            <a:r>
              <a:rPr lang="ru-RU" sz="1600" dirty="0">
                <a:solidFill>
                  <a:schemeClr val="tx1"/>
                </a:solidFill>
              </a:rPr>
              <a:t>. Пермь, апрель 2015 г. - Пермь: Меркурий, 2015. - С.162-164.</a:t>
            </a:r>
          </a:p>
          <a:p>
            <a:pPr algn="just">
              <a:tabLst>
                <a:tab pos="357188" algn="l"/>
              </a:tabLst>
            </a:pPr>
            <a:r>
              <a:rPr lang="ru-RU" sz="1600" dirty="0" smtClean="0">
                <a:solidFill>
                  <a:schemeClr val="tx1"/>
                </a:solidFill>
              </a:rPr>
              <a:t>3.</a:t>
            </a:r>
            <a:r>
              <a:rPr lang="ru-RU" sz="1600" dirty="0">
                <a:solidFill>
                  <a:schemeClr val="tx1"/>
                </a:solidFill>
              </a:rPr>
              <a:t>	Государственная программа «Патриотическое воспитание граждан Российской Федерации на 2011-2015 годы». URL:	/http://gospatriotprogramma.ru</a:t>
            </a:r>
          </a:p>
          <a:p>
            <a:pPr algn="just">
              <a:tabLst>
                <a:tab pos="357188" algn="l"/>
              </a:tabLst>
            </a:pPr>
            <a:r>
              <a:rPr lang="ru-RU" sz="1600" dirty="0" smtClean="0">
                <a:solidFill>
                  <a:schemeClr val="tx1"/>
                </a:solidFill>
              </a:rPr>
              <a:t>4.</a:t>
            </a: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err="1">
                <a:solidFill>
                  <a:schemeClr val="tx1"/>
                </a:solidFill>
              </a:rPr>
              <a:t>Колпакова</a:t>
            </a:r>
            <a:r>
              <a:rPr lang="ru-RU" sz="1600" dirty="0">
                <a:solidFill>
                  <a:schemeClr val="tx1"/>
                </a:solidFill>
              </a:rPr>
              <a:t> Н. Развитие эмоционально-нравственной сферы и навыков дошкольного возраста. // Дошкольное воспитание. - 1999. - №10. - С. 8-13.</a:t>
            </a:r>
          </a:p>
          <a:p>
            <a:pPr algn="just">
              <a:tabLst>
                <a:tab pos="357188" algn="l"/>
              </a:tabLst>
            </a:pPr>
            <a:r>
              <a:rPr lang="ru-RU" sz="1600" dirty="0" smtClean="0">
                <a:solidFill>
                  <a:schemeClr val="tx1"/>
                </a:solidFill>
              </a:rPr>
              <a:t>5.</a:t>
            </a: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err="1">
                <a:solidFill>
                  <a:schemeClr val="tx1"/>
                </a:solidFill>
              </a:rPr>
              <a:t>Кондрыкинская</a:t>
            </a:r>
            <a:r>
              <a:rPr lang="ru-RU" sz="1600" dirty="0">
                <a:solidFill>
                  <a:schemeClr val="tx1"/>
                </a:solidFill>
              </a:rPr>
              <a:t> Л.А. С чего начинается Родина? - М.: ТЦ Сфера, 2004. - 203 с.</a:t>
            </a:r>
          </a:p>
          <a:p>
            <a:pPr algn="just">
              <a:tabLst>
                <a:tab pos="357188" algn="l"/>
              </a:tabLst>
            </a:pPr>
            <a:r>
              <a:rPr lang="ru-RU" sz="1600" dirty="0" smtClean="0">
                <a:solidFill>
                  <a:schemeClr val="tx1"/>
                </a:solidFill>
              </a:rPr>
              <a:t>6.</a:t>
            </a: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err="1">
                <a:solidFill>
                  <a:schemeClr val="tx1"/>
                </a:solidFill>
              </a:rPr>
              <a:t>Маханева</a:t>
            </a:r>
            <a:r>
              <a:rPr lang="ru-RU" sz="1600" dirty="0">
                <a:solidFill>
                  <a:schemeClr val="tx1"/>
                </a:solidFill>
              </a:rPr>
              <a:t> М.Д. Нравственно-патриотическое воспитание детей старшего дошкольного возраста. - М.:АРКТИ, 2004. - 180 с.</a:t>
            </a:r>
          </a:p>
          <a:p>
            <a:pPr algn="just">
              <a:tabLst>
                <a:tab pos="357188" algn="l"/>
              </a:tabLst>
            </a:pPr>
            <a:r>
              <a:rPr lang="ru-RU" sz="1600" dirty="0" smtClean="0">
                <a:solidFill>
                  <a:schemeClr val="tx1"/>
                </a:solidFill>
              </a:rPr>
              <a:t>7.</a:t>
            </a: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err="1">
                <a:solidFill>
                  <a:schemeClr val="tx1"/>
                </a:solidFill>
              </a:rPr>
              <a:t>Нурисламова</a:t>
            </a:r>
            <a:r>
              <a:rPr lang="ru-RU" sz="1600" dirty="0">
                <a:solidFill>
                  <a:schemeClr val="tx1"/>
                </a:solidFill>
              </a:rPr>
              <a:t> А.Д. </a:t>
            </a:r>
            <a:r>
              <a:rPr lang="ru-RU" sz="1600" dirty="0" err="1">
                <a:solidFill>
                  <a:schemeClr val="tx1"/>
                </a:solidFill>
              </a:rPr>
              <a:t>Лэпбук</a:t>
            </a:r>
            <a:r>
              <a:rPr lang="ru-RU" sz="1600" dirty="0">
                <a:solidFill>
                  <a:schemeClr val="tx1"/>
                </a:solidFill>
              </a:rPr>
              <a:t> в работе педагогов дошкольного образования. / А.Д. </a:t>
            </a:r>
            <a:r>
              <a:rPr lang="ru-RU" sz="1600" dirty="0" err="1">
                <a:solidFill>
                  <a:schemeClr val="tx1"/>
                </a:solidFill>
              </a:rPr>
              <a:t>Нурисламова</a:t>
            </a:r>
            <a:r>
              <a:rPr lang="ru-RU" sz="1600" dirty="0">
                <a:solidFill>
                  <a:schemeClr val="tx1"/>
                </a:solidFill>
              </a:rPr>
              <a:t>, Н.С. Давыдова, Ю.С. </a:t>
            </a:r>
            <a:r>
              <a:rPr lang="ru-RU" sz="1600" dirty="0" err="1">
                <a:solidFill>
                  <a:schemeClr val="tx1"/>
                </a:solidFill>
              </a:rPr>
              <a:t>Тазова</a:t>
            </a:r>
            <a:r>
              <a:rPr lang="ru-RU" sz="1600" dirty="0">
                <a:solidFill>
                  <a:schemeClr val="tx1"/>
                </a:solidFill>
              </a:rPr>
              <a:t>. // Актуальные вопросы современной педагогики: материалы VIII </a:t>
            </a:r>
            <a:r>
              <a:rPr lang="ru-RU" sz="1600" dirty="0" err="1">
                <a:solidFill>
                  <a:schemeClr val="tx1"/>
                </a:solidFill>
              </a:rPr>
              <a:t>междунар</a:t>
            </a:r>
            <a:r>
              <a:rPr lang="ru-RU" sz="1600" dirty="0">
                <a:solidFill>
                  <a:schemeClr val="tx1"/>
                </a:solidFill>
              </a:rPr>
              <a:t>. науч. </a:t>
            </a:r>
            <a:r>
              <a:rPr lang="ru-RU" sz="1600" dirty="0" err="1">
                <a:solidFill>
                  <a:schemeClr val="tx1"/>
                </a:solidFill>
              </a:rPr>
              <a:t>конф</a:t>
            </a:r>
            <a:r>
              <a:rPr lang="ru-RU" sz="1600" dirty="0">
                <a:solidFill>
                  <a:schemeClr val="tx1"/>
                </a:solidFill>
              </a:rPr>
              <a:t>. Самара, март 2016 г. - Самара: ООО «Издательство АСГАРД», 2016. - С. 89-91.</a:t>
            </a:r>
          </a:p>
          <a:p>
            <a:pPr algn="just">
              <a:tabLst>
                <a:tab pos="357188" algn="l"/>
              </a:tabLst>
            </a:pPr>
            <a:r>
              <a:rPr lang="ru-RU" sz="1600" dirty="0">
                <a:solidFill>
                  <a:schemeClr val="tx1"/>
                </a:solidFill>
              </a:rPr>
              <a:t>8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r>
              <a:rPr lang="ru-RU" sz="1600" dirty="0">
                <a:solidFill>
                  <a:schemeClr val="tx1"/>
                </a:solidFill>
              </a:rPr>
              <a:t>	От рождения до школы. Основная общеобразовательная программа дошкольного образования. / Под ред. Н.Е. </a:t>
            </a:r>
            <a:r>
              <a:rPr lang="ru-RU" sz="1600" dirty="0" err="1">
                <a:solidFill>
                  <a:schemeClr val="tx1"/>
                </a:solidFill>
              </a:rPr>
              <a:t>Вераксы</a:t>
            </a:r>
            <a:r>
              <a:rPr lang="ru-RU" sz="1600" dirty="0">
                <a:solidFill>
                  <a:schemeClr val="tx1"/>
                </a:solidFill>
              </a:rPr>
              <a:t>, Т.С. Комаровой, М.А. Васильевой. - М.: Мозаика-синтез, 2010. - 304 с.</a:t>
            </a:r>
          </a:p>
          <a:p>
            <a:pPr algn="just">
              <a:tabLst>
                <a:tab pos="357188" algn="l"/>
              </a:tabLst>
            </a:pPr>
            <a:r>
              <a:rPr lang="ru-RU" sz="1600" dirty="0">
                <a:solidFill>
                  <a:schemeClr val="tx1"/>
                </a:solidFill>
              </a:rPr>
              <a:t>9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r>
              <a:rPr lang="ru-RU" sz="1600" dirty="0">
                <a:solidFill>
                  <a:schemeClr val="tx1"/>
                </a:solidFill>
              </a:rPr>
              <a:t>	Патриотическое воспитание детей дошкольного возраста URL: http://pedsovet.su/load/310-1-0-26888</a:t>
            </a:r>
          </a:p>
          <a:p>
            <a:pPr algn="just">
              <a:tabLst>
                <a:tab pos="357188" algn="l"/>
              </a:tabLst>
            </a:pPr>
            <a:r>
              <a:rPr lang="ru-RU" sz="1600" dirty="0" smtClean="0">
                <a:solidFill>
                  <a:schemeClr val="tx1"/>
                </a:solidFill>
              </a:rPr>
              <a:t>10.</a:t>
            </a:r>
            <a:r>
              <a:rPr lang="ru-RU" sz="1600" dirty="0">
                <a:solidFill>
                  <a:schemeClr val="tx1"/>
                </a:solidFill>
              </a:rPr>
              <a:t>	Федеральный государственный образовательный стандарт дошкольного образования. Приказы и письма </a:t>
            </a:r>
            <a:r>
              <a:rPr lang="ru-RU" sz="1600" dirty="0" err="1">
                <a:solidFill>
                  <a:schemeClr val="tx1"/>
                </a:solidFill>
              </a:rPr>
              <a:t>Минобрнауки</a:t>
            </a:r>
            <a:r>
              <a:rPr lang="ru-RU" sz="1600" dirty="0">
                <a:solidFill>
                  <a:schemeClr val="tx1"/>
                </a:solidFill>
              </a:rPr>
              <a:t> РФ. - М.: ТЦ Сфера, </a:t>
            </a:r>
            <a:r>
              <a:rPr lang="ru-RU" sz="1600" dirty="0" smtClean="0">
                <a:solidFill>
                  <a:schemeClr val="tx1"/>
                </a:solidFill>
              </a:rPr>
              <a:t>- </a:t>
            </a:r>
            <a:r>
              <a:rPr lang="ru-RU" sz="1600" dirty="0">
                <a:solidFill>
                  <a:schemeClr val="tx1"/>
                </a:solidFill>
              </a:rPr>
              <a:t>80 с.</a:t>
            </a:r>
          </a:p>
          <a:p>
            <a:pPr algn="just"/>
            <a:endParaRPr lang="ru-RU" sz="1800" dirty="0">
              <a:solidFill>
                <a:schemeClr val="tx1"/>
              </a:solidFill>
            </a:endParaRPr>
          </a:p>
          <a:p>
            <a:pPr algn="just"/>
            <a:endParaRPr lang="ru-RU" sz="1800" dirty="0">
              <a:solidFill>
                <a:schemeClr val="tx1"/>
              </a:solidFill>
            </a:endParaRPr>
          </a:p>
          <a:p>
            <a:pPr algn="just"/>
            <a:endParaRPr lang="ru-RU" sz="1800" dirty="0">
              <a:solidFill>
                <a:schemeClr val="tx1"/>
              </a:solidFill>
            </a:endParaRPr>
          </a:p>
          <a:p>
            <a:pPr algn="just"/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1370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942</Words>
  <Application>Microsoft Office PowerPoint</Application>
  <PresentationFormat>Экран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Актуальность</vt:lpstr>
      <vt:lpstr>Цель пособия</vt:lpstr>
      <vt:lpstr>Задачи</vt:lpstr>
      <vt:lpstr>Предполагаемые результаты</vt:lpstr>
      <vt:lpstr>Содержание пособия</vt:lpstr>
      <vt:lpstr> Дидактическая составляющая пособия «Лепбук «День Победы» </vt:lpstr>
      <vt:lpstr> Заключение/ выводы </vt:lpstr>
      <vt:lpstr>   Список используемых источников   </vt:lpstr>
      <vt:lpstr> Спасибо за внимание.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ДОУ Сказка</cp:lastModifiedBy>
  <cp:revision>57</cp:revision>
  <dcterms:modified xsi:type="dcterms:W3CDTF">2025-05-20T07:14:00Z</dcterms:modified>
</cp:coreProperties>
</file>