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22" r:id="rId3"/>
    <p:sldId id="333" r:id="rId4"/>
    <p:sldId id="335" r:id="rId5"/>
    <p:sldId id="336" r:id="rId6"/>
    <p:sldId id="337" r:id="rId7"/>
    <p:sldId id="338" r:id="rId8"/>
    <p:sldId id="340" r:id="rId9"/>
    <p:sldId id="328" r:id="rId10"/>
    <p:sldId id="342" r:id="rId11"/>
    <p:sldId id="343" r:id="rId12"/>
    <p:sldId id="341" r:id="rId13"/>
    <p:sldId id="332" r:id="rId14"/>
    <p:sldId id="34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77" y="-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743B9-B4D4-4D5E-9780-B2A355DB7791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9ACE6-9AA4-44D2-96DD-30962C91B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16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62664" cy="1802631"/>
          </a:xfrm>
        </p:spPr>
        <p:txBody>
          <a:bodyPr>
            <a:normAutofit fontScale="90000"/>
          </a:bodyPr>
          <a:lstStyle/>
          <a:p>
            <a:r>
              <a:rPr lang="ru-RU" dirty="0"/>
              <a:t>Функциональная грамотность на уроках математики в 5-6 классах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3886200"/>
            <a:ext cx="4143404" cy="1752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err="1">
                <a:solidFill>
                  <a:schemeClr val="tx1"/>
                </a:solidFill>
              </a:rPr>
              <a:t>Куйсали</a:t>
            </a:r>
            <a:r>
              <a:rPr lang="ru-RU" dirty="0">
                <a:solidFill>
                  <a:schemeClr val="tx1"/>
                </a:solidFill>
              </a:rPr>
              <a:t> В.Ю.,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учитель математики Баранова М.Н.,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учитель 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30197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FD89F0CE-912C-49E1-BAD5-BE84C099DB2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403648" y="692696"/>
            <a:ext cx="6648450" cy="4525963"/>
          </a:xfrm>
        </p:spPr>
      </p:pic>
    </p:spTree>
    <p:extLst>
      <p:ext uri="{BB962C8B-B14F-4D97-AF65-F5344CB8AC3E}">
        <p14:creationId xmlns:p14="http://schemas.microsoft.com/office/powerpoint/2010/main" val="170991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48DFF26-496C-4079-8E22-0AE5DC8EC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620688"/>
            <a:ext cx="7832779" cy="532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5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049688F7-60D9-4EC8-AE10-DEB5D863FF3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83568" y="980728"/>
            <a:ext cx="3941763" cy="431958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B85134F-34B1-4D3A-A2C2-D45B08441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6854" y="332656"/>
            <a:ext cx="427100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/>
              <a:t>    	Математическая грамотность становится фактором, содействующим развитию способностей школьников творчески мыслить и находить стандартные решения, умений выбирать профессиональный путь, использовать информационно-коммуникационные технологии в различных сферах жизнедеятельности, а также обучению на протяжении всей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b="1" dirty="0"/>
          </a:p>
          <a:p>
            <a:pPr marL="0" indent="0" algn="ctr">
              <a:buNone/>
            </a:pPr>
            <a:endParaRPr lang="ru-RU" sz="5400" b="1" dirty="0" smtClean="0"/>
          </a:p>
          <a:p>
            <a:pPr marL="0" indent="0" algn="ctr">
              <a:buNone/>
            </a:pPr>
            <a:r>
              <a:rPr lang="ru-RU" sz="5400" b="1" smtClean="0"/>
              <a:t>Спасибо </a:t>
            </a:r>
            <a:r>
              <a:rPr lang="ru-RU" sz="5400" b="1" dirty="0" smtClean="0"/>
              <a:t>за внимание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178154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4525963"/>
          </a:xfrm>
        </p:spPr>
        <p:txBody>
          <a:bodyPr>
            <a:noAutofit/>
          </a:bodyPr>
          <a:lstStyle/>
          <a:p>
            <a:pPr marL="800100" indent="-457200" algn="just">
              <a:spcAft>
                <a:spcPts val="10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Функциональные грамотность - способность человека решать стандартные жизненные задачи в различных сферах жизни и деятельности.</a:t>
            </a:r>
            <a:endParaRPr lang="ru-RU" b="1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ru-RU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Функционально грамотная личность - это человек, ориентирующийся в мире и действующий в соответствии с общественными ценностями, ожиданиями и интересами.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/>
              <a:t>Математическая грамотность </a:t>
            </a:r>
            <a:r>
              <a:rPr lang="ru-RU" dirty="0"/>
              <a:t>– это способность человека мыслить математически, формулировать, применять и интерпретировать математику для решения задач в разнообразных практических контекстах.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9024A6-1CD8-4B90-B3EB-EC4AECA64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328" y="-1993366"/>
            <a:ext cx="7406640" cy="8131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068ECDA-7410-437C-9A48-F8F9ECE21E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Математическую грамотность составляют три составляющие:</a:t>
            </a:r>
            <a:endParaRPr lang="ru-RU" sz="2800" b="1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1) умение находить и отбирать информацию;</a:t>
            </a:r>
            <a:endParaRPr lang="ru-RU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2) производить арифметические действия и применять их для решения конкретных задач;</a:t>
            </a:r>
            <a:endParaRPr lang="ru-RU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3) интерпретировать, оценивать и анализировать данные.</a:t>
            </a:r>
            <a:endParaRPr lang="ru-RU" sz="2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AD75285F-1AA1-4171-B9F6-EB5F99128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8229600" cy="79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2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04DAC3A-2022-456C-87B2-7848E406B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Образовательные технологии:</a:t>
            </a:r>
            <a:r>
              <a:rPr lang="ru-RU" sz="36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ru-RU" sz="36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endParaRPr lang="ru-RU" sz="36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93A945C-1FB8-447B-A357-0FCC27F374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58140" algn="just"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ru-RU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ru-RU" sz="2800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технология критического мышления</a:t>
            </a:r>
            <a:endParaRPr lang="ru-RU" sz="2800" i="1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358140" algn="just"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2. технология проблемного обучения.</a:t>
            </a:r>
            <a:endParaRPr lang="ru-RU" sz="2800" i="1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358140" algn="just"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3. проектная технология</a:t>
            </a:r>
            <a:endParaRPr lang="ru-RU" sz="2800" i="1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358140" algn="just"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4. игровая технология</a:t>
            </a:r>
            <a:endParaRPr lang="ru-RU" sz="2800" i="1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358140" algn="just"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ru-RU" sz="2800" i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здоровьесберегающая</a:t>
            </a:r>
            <a:r>
              <a:rPr lang="ru-RU" sz="2800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технология</a:t>
            </a:r>
            <a:endParaRPr lang="ru-RU" sz="2800" i="1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ru-RU" sz="2800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    6. личностно-ориентированная технология.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69295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124229-922F-454F-A32C-4858C8516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SimSun" panose="02010600030101010101" pitchFamily="2" charset="-122"/>
              </a:rPr>
              <a:t>Типы заданий: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5815EE2-1CA9-47F3-9AD1-7A0EAD26A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5417344"/>
          </a:xfrm>
        </p:spPr>
        <p:txBody>
          <a:bodyPr>
            <a:normAutofit fontScale="250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1. пространственные представления; </a:t>
            </a:r>
            <a:endParaRPr lang="ru-RU" sz="6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2. пространственное воображение;  </a:t>
            </a:r>
            <a:endParaRPr lang="ru-RU" sz="6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3. свойства пространственных фигур;  </a:t>
            </a:r>
            <a:endParaRPr lang="ru-RU" sz="6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4. умение читать и интерпретировать количественную информацию, представленную в различной форме (в форме таблиц, диаграмм, графиков реальных зависимостей), характерную для средств массовой информации;  </a:t>
            </a:r>
            <a:endParaRPr lang="ru-RU" sz="6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5. умение работать с формулами; </a:t>
            </a:r>
            <a:endParaRPr lang="ru-RU" sz="6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6. знаковые и числовые последовательности; </a:t>
            </a:r>
            <a:endParaRPr lang="ru-RU" sz="6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7. нахождение периметра и площадей нестандартных фигур;  </a:t>
            </a:r>
            <a:endParaRPr lang="ru-RU" sz="6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8. действия с процентами;</a:t>
            </a:r>
            <a:endParaRPr lang="ru-RU" sz="6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9. использование масштаба; </a:t>
            </a:r>
            <a:endParaRPr lang="ru-RU" sz="6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10. использование статистических показателей для характеристики реальных явлений и процессов; </a:t>
            </a:r>
            <a:endParaRPr lang="ru-RU" sz="6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11. умение выполнять действия с различными единицами измерения (длины, массы, времени, скорости) и др.</a:t>
            </a:r>
            <a:endParaRPr lang="ru-RU" sz="6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33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C77E6E-2574-4BFA-A42A-39FE92C55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БАНК ЗАДАНИЙ: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D8D8BFD-A315-4FA1-B890-40E7002A5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1. Банк заданий по формированию функциональной грамотности http://skiv.instrao.ru/. </a:t>
            </a:r>
          </a:p>
          <a:p>
            <a:endParaRPr lang="ru-RU" dirty="0"/>
          </a:p>
          <a:p>
            <a:r>
              <a:rPr lang="ru-RU" dirty="0"/>
              <a:t>2. Математическая грамотность. Сборник эталонных заданий. Выпуски 1 и 2. /Л.О. Рослова и др.– М.: Просвещение, 2019. и далее. </a:t>
            </a:r>
          </a:p>
          <a:p>
            <a:endParaRPr lang="ru-RU" dirty="0"/>
          </a:p>
          <a:p>
            <a:r>
              <a:rPr lang="ru-RU" dirty="0"/>
              <a:t>3. Математическая грамотность: пособие по развитию функциональной грамотности старшеклассников» /Под общей ред. Р.Ш. Мошниной. – Москва: Академия </a:t>
            </a:r>
            <a:r>
              <a:rPr lang="ru-RU" dirty="0" err="1"/>
              <a:t>Минпросвещения</a:t>
            </a:r>
            <a:r>
              <a:rPr lang="ru-RU" dirty="0"/>
              <a:t> России, 2021.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4. Методические рекомендации по формированию математической грамотности обучающихся 5-9-х классов с использованием открытого банка заданий на цифровой платформе /Под ред. Г.С. Ковалевой, Л.О. Рословой. – М.: Академия </a:t>
            </a:r>
            <a:r>
              <a:rPr lang="ru-RU" dirty="0" err="1"/>
              <a:t>Минпросвещения</a:t>
            </a:r>
            <a:r>
              <a:rPr lang="ru-RU" dirty="0"/>
              <a:t> России, 2021. </a:t>
            </a:r>
          </a:p>
          <a:p>
            <a:endParaRPr lang="ru-RU" dirty="0"/>
          </a:p>
          <a:p>
            <a:r>
              <a:rPr lang="ru-RU" dirty="0"/>
              <a:t>5. РЭШ (Российская электронная школа) https://resh.edu.ru/. Представлены варианты работ для оценки сформированности математической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119733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5095CF-C25F-4F76-82E8-DF37EB182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920" y="274638"/>
            <a:ext cx="483488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2DF4EF89-E06A-4845-A1BA-89FFB6F0DF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1920" y="136854"/>
            <a:ext cx="4769159" cy="2083715"/>
          </a:xfr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9FA02EE6-805C-433A-A14D-DD64A0859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6854"/>
            <a:ext cx="2840809" cy="133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D34CC6F-9C8D-409D-9007-B1424B3ABD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1988840"/>
            <a:ext cx="6948264" cy="430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4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4-03-25_11-40-3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500042"/>
            <a:ext cx="7996749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</TotalTime>
  <Words>403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Функциональная грамотность на уроках математики в 5-6 классах </vt:lpstr>
      <vt:lpstr>Презентация PowerPoint</vt:lpstr>
      <vt:lpstr>Презентация PowerPoint</vt:lpstr>
      <vt:lpstr>Презентация PowerPoint</vt:lpstr>
      <vt:lpstr>Образовательные технологии: </vt:lpstr>
      <vt:lpstr>Типы заданий:</vt:lpstr>
      <vt:lpstr>БАНК ЗАДАНИЙ: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Электризация тел.  Закон Кулона.</dc:title>
  <dc:creator>Asus-PC</dc:creator>
  <cp:lastModifiedBy>TV</cp:lastModifiedBy>
  <cp:revision>121</cp:revision>
  <dcterms:created xsi:type="dcterms:W3CDTF">2022-12-04T14:05:02Z</dcterms:created>
  <dcterms:modified xsi:type="dcterms:W3CDTF">2024-03-27T12:03:24Z</dcterms:modified>
</cp:coreProperties>
</file>