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64" r:id="rId5"/>
    <p:sldId id="258" r:id="rId6"/>
    <p:sldId id="287" r:id="rId7"/>
    <p:sldId id="259" r:id="rId8"/>
    <p:sldId id="272" r:id="rId9"/>
    <p:sldId id="260" r:id="rId10"/>
    <p:sldId id="295" r:id="rId11"/>
    <p:sldId id="288" r:id="rId12"/>
    <p:sldId id="261" r:id="rId13"/>
    <p:sldId id="289" r:id="rId14"/>
    <p:sldId id="296" r:id="rId15"/>
    <p:sldId id="265" r:id="rId16"/>
    <p:sldId id="277" r:id="rId17"/>
    <p:sldId id="279" r:id="rId18"/>
    <p:sldId id="278" r:id="rId19"/>
    <p:sldId id="290" r:id="rId20"/>
    <p:sldId id="292" r:id="rId21"/>
    <p:sldId id="281" r:id="rId22"/>
    <p:sldId id="298" r:id="rId23"/>
    <p:sldId id="280" r:id="rId24"/>
    <p:sldId id="299" r:id="rId25"/>
    <p:sldId id="283" r:id="rId26"/>
    <p:sldId id="284" r:id="rId27"/>
    <p:sldId id="276" r:id="rId28"/>
    <p:sldId id="297" r:id="rId29"/>
    <p:sldId id="300" r:id="rId30"/>
    <p:sldId id="301" r:id="rId31"/>
    <p:sldId id="302" r:id="rId32"/>
    <p:sldId id="303" r:id="rId33"/>
    <p:sldId id="285" r:id="rId34"/>
    <p:sldId id="266" r:id="rId35"/>
    <p:sldId id="273" r:id="rId36"/>
    <p:sldId id="293" r:id="rId37"/>
    <p:sldId id="304" r:id="rId38"/>
    <p:sldId id="268" r:id="rId39"/>
    <p:sldId id="269" r:id="rId40"/>
    <p:sldId id="274" r:id="rId41"/>
    <p:sldId id="271" r:id="rId42"/>
    <p:sldId id="286" r:id="rId43"/>
    <p:sldId id="305" r:id="rId44"/>
    <p:sldId id="270" r:id="rId45"/>
    <p:sldId id="306" r:id="rId46"/>
    <p:sldId id="294" r:id="rId47"/>
    <p:sldId id="308" r:id="rId48"/>
    <p:sldId id="307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17996541474558"/>
          <c:y val="5.6016557541237473E-2"/>
          <c:w val="0.60369679853312352"/>
          <c:h val="0.790789558493315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немецкая армия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Орудия и миномёты</c:v>
                </c:pt>
                <c:pt idx="1">
                  <c:v>Танки и САУ</c:v>
                </c:pt>
                <c:pt idx="2">
                  <c:v>Самолёты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10400</c:v>
                </c:pt>
                <c:pt idx="1">
                  <c:v>1500</c:v>
                </c:pt>
                <c:pt idx="2">
                  <c:v>3300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Красная Армия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Орудия и миномёты</c:v>
                </c:pt>
                <c:pt idx="1">
                  <c:v>Танки и САУ</c:v>
                </c:pt>
                <c:pt idx="2">
                  <c:v>Самолёты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41600</c:v>
                </c:pt>
                <c:pt idx="1">
                  <c:v>6250</c:v>
                </c:pt>
                <c:pt idx="2">
                  <c:v>7500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340920"/>
        <c:axId val="250342096"/>
      </c:barChart>
      <c:catAx>
        <c:axId val="2503409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250342096"/>
        <c:crosses val="autoZero"/>
        <c:auto val="1"/>
        <c:lblAlgn val="ctr"/>
        <c:lblOffset val="100"/>
        <c:noMultiLvlLbl val="0"/>
      </c:catAx>
      <c:valAx>
        <c:axId val="250342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5034092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185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033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73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725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574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953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477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010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957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71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112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775E0-0324-4792-BCF0-7EA0A552BFE8}" type="datetimeFigureOut">
              <a:rPr lang="ru-RU" smtClean="0"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DC90B-4317-4B76-8B24-41F168DEAF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358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yaOvKvWUK6A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ориентируясь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иллюстрации, сформулируйте тему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Users\kozlovav\Desktop\Битва за Берлин\изображения\Целеполагание\Battle_Kenigsberg_1945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39" y="1825137"/>
            <a:ext cx="3024336" cy="199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kozlovav\Desktop\Битва за Берлин\изображения\Целеполагание\план взятия Берли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9874"/>
            <a:ext cx="2888011" cy="225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kozlovav\Desktop\Битва за Берлин\изображения\Целеполагание\снаряд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963" y="1718508"/>
            <a:ext cx="2892484" cy="230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kozlovav\Desktop\Битва за Берлин\изображения\Целеполагание\флаг над Рейхстагом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768" y="4334764"/>
            <a:ext cx="3216679" cy="180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kozlovav\Desktop\Битва за Берлин\изображения\Целеполагание\вперед на берлин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539" y="1756303"/>
            <a:ext cx="1658040" cy="223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kozlovav\Desktop\Битва за Берлин\изображения\Целеполагание\Красной армии - слава!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31" y="4132362"/>
            <a:ext cx="1559285" cy="221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42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ответы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участников битвы за Берлин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1.1. Цели советских вооружённых сил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1; 2;5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1.2. Цели Германии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02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ответы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63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86409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Соотношение сил сторон в битве за Берлин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29600" cy="15407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силам, которые были направлены на штурм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Берлина; на основе содержания диаграммы заполните таблицу.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83665852"/>
              </p:ext>
            </p:extLst>
          </p:nvPr>
        </p:nvGraphicFramePr>
        <p:xfrm>
          <a:off x="251520" y="2164102"/>
          <a:ext cx="8784976" cy="4361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0217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таблицы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625412"/>
              </p:ext>
            </p:extLst>
          </p:nvPr>
        </p:nvGraphicFramePr>
        <p:xfrm>
          <a:off x="457200" y="1600199"/>
          <a:ext cx="8579295" cy="4853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765"/>
                <a:gridCol w="2859765"/>
                <a:gridCol w="2859765"/>
              </a:tblGrid>
              <a:tr h="11804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Виды оружия</a:t>
                      </a:r>
                    </a:p>
                    <a:p>
                      <a:pPr algn="ctr"/>
                      <a:r>
                        <a:rPr lang="ru-RU" sz="2400" dirty="0" smtClean="0"/>
                        <a:t>(тыс. </a:t>
                      </a:r>
                      <a:r>
                        <a:rPr lang="ru-RU" sz="2400" dirty="0" err="1" smtClean="0"/>
                        <a:t>шт</a:t>
                      </a:r>
                      <a:r>
                        <a:rPr lang="ru-RU" sz="240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СССР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Германия</a:t>
                      </a:r>
                      <a:endParaRPr lang="ru-RU" sz="2400" dirty="0"/>
                    </a:p>
                  </a:txBody>
                  <a:tcPr/>
                </a:tc>
              </a:tr>
              <a:tr h="131167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Орудия и миномёты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804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Танки и САУ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804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Самолёты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6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Проверим результат</a:t>
            </a:r>
            <a:b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Соотношение сил сторон в битве за Берлин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544851"/>
              </p:ext>
            </p:extLst>
          </p:nvPr>
        </p:nvGraphicFramePr>
        <p:xfrm>
          <a:off x="457200" y="1600199"/>
          <a:ext cx="8579295" cy="4853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765"/>
                <a:gridCol w="2859765"/>
                <a:gridCol w="2859765"/>
              </a:tblGrid>
              <a:tr h="11804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оружия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(тыс. </a:t>
                      </a:r>
                      <a:r>
                        <a:rPr lang="ru-RU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СССР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Германия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1167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Орудия и миномёты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804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Танки и САУ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8048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Самолёты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31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Ход и итоги битвы за Берлин.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51722"/>
          </a:xfrm>
        </p:spPr>
        <p:txBody>
          <a:bodyPr>
            <a:normAutofit fontScale="8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	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Задание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: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п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рочитайте на слайдах (в раздаточном материале) описание битвы за Берлин; запишите ответы на вопросы, дополняя пропущенные слова в предложенных формулировках.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Вопросы:</a:t>
            </a:r>
            <a:endParaRPr lang="ru-RU" b="1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А. Какие 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рода войск 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штурмовали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Берлин?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Б. Какими были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этапы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операции?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В.  Каким был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масштаб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операции?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Какими были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потери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немецкой   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стороны?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Каковы </a:t>
            </a: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итоги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битвы?</a:t>
            </a:r>
          </a:p>
          <a:p>
            <a:pPr marL="0" indent="0">
              <a:spcAft>
                <a:spcPts val="0"/>
              </a:spcAft>
              <a:buNone/>
            </a:pPr>
            <a:endParaRPr lang="ru-RU" sz="40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09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битве участвовали: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7638"/>
            <a:ext cx="8291264" cy="5440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1-го и 2-го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Б……..х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1-го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У………о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 в целях овладения Берлином и выхода на Эльбу для соединения с войсками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союзников; 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Днепровская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ф……..я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часть сил Балтийского флота, 1-я и 2-я армии Войска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П……..о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введены 28-я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31-я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29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Этапы операции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аступление ……. войск 16 апреля 1945 г.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……..войск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противника.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ничтожение ……. группировки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взятие Берлина 29 апреля 1945 г.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28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Масштаб операции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3…..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фронта –…..км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…..-….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Среднесуточные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темпы наступления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5-…..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89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 Потери немецкой стороны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Вооружение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70……,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танковых, 11 моторизованных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дивизий, основная часть…….</a:t>
            </a:r>
          </a:p>
          <a:p>
            <a:pPr marL="0" indent="0">
              <a:buNone/>
            </a:pP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Пленные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около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тысяч ……,</a:t>
            </a:r>
          </a:p>
          <a:p>
            <a:pPr marL="0" indent="0">
              <a:buNone/>
            </a:pP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Трофеи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тысяч орудий и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минометов; 1 тысяча …..и САУ;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4,5 тысячи самолетов.</a:t>
            </a:r>
          </a:p>
          <a:p>
            <a:endParaRPr lang="ru-RU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78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08823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№ 27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Битва за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Берлин. Капитуляция Германии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636912"/>
            <a:ext cx="3384376" cy="396044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196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Итоги битвы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30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апреля 1945 г. фюрер Германии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А…..ф ….. покончил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жизнь самоубийством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Боевые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в Берлине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прекратились …... </a:t>
            </a:r>
          </a:p>
          <a:p>
            <a:pPr marL="0" indent="0">
              <a:buNone/>
            </a:pP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Красная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 заняла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столицу…..,   победила в Великой Отечественной войне.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29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Ход битвы за Берлин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507288" cy="5832648"/>
          </a:xfrm>
        </p:spPr>
        <p:txBody>
          <a:bodyPr>
            <a:normAutofit fontScale="77500" lnSpcReduction="20000"/>
          </a:bodyPr>
          <a:lstStyle/>
          <a:p>
            <a:pPr marL="457200" lvl="1" indent="0">
              <a:buNone/>
            </a:pPr>
            <a:r>
              <a:rPr lang="ru-RU" altLang="ru-RU" sz="3100" dirty="0">
                <a:latin typeface="Constantia" panose="02030602050306030303" pitchFamily="18" charset="0"/>
              </a:rPr>
              <a:t>Конец апреля и первые дни мая 1945 года — время решительного штурма фашистской столицы. </a:t>
            </a:r>
          </a:p>
          <a:p>
            <a:pPr marL="457200" lvl="1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проводилась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войсками 1-го и 2-го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Белорусских,</a:t>
            </a:r>
          </a:p>
          <a:p>
            <a:pPr marL="457200" lvl="1" indent="0">
              <a:buNone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1-го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Украинского фронтов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овладения Берлином и выхода на Эльбу для соединения с войсками союзников. </a:t>
            </a:r>
          </a:p>
          <a:p>
            <a:pPr marL="0" indent="0"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принимали участие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Днепровская военная флотилия, часть сил Балтийского флота, 1-я и 2-я армии Войска Польского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Дополнительно были введены 28-я армия  и 31-я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армия.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3100" dirty="0" smtClean="0">
                <a:latin typeface="Constantia" panose="02030602050306030303" pitchFamily="18" charset="0"/>
              </a:rPr>
              <a:t>     Несмотря </a:t>
            </a:r>
            <a:r>
              <a:rPr lang="ru-RU" altLang="ru-RU" sz="3100" dirty="0">
                <a:latin typeface="Constantia" panose="02030602050306030303" pitchFamily="18" charset="0"/>
              </a:rPr>
              <a:t>на значительный перевес в силах перед советскими войсками стояла трудная задача. </a:t>
            </a:r>
            <a:endParaRPr lang="ru-RU" altLang="ru-RU" sz="3100" dirty="0" smtClean="0">
              <a:latin typeface="Constantia" panose="02030602050306030303" pitchFamily="18" charset="0"/>
            </a:endParaRPr>
          </a:p>
          <a:p>
            <a:pPr marL="0" indent="0">
              <a:buNone/>
            </a:pPr>
            <a:r>
              <a:rPr lang="ru-RU" altLang="ru-RU" sz="3100" dirty="0">
                <a:latin typeface="Constantia" panose="02030602050306030303" pitchFamily="18" charset="0"/>
              </a:rPr>
              <a:t> </a:t>
            </a:r>
            <a:r>
              <a:rPr lang="ru-RU" altLang="ru-RU" sz="3100" dirty="0" smtClean="0">
                <a:latin typeface="Constantia" panose="02030602050306030303" pitchFamily="18" charset="0"/>
              </a:rPr>
              <a:t>   </a:t>
            </a:r>
            <a:r>
              <a:rPr lang="ru-RU" altLang="ru-RU" sz="3100" b="1" dirty="0" smtClean="0">
                <a:latin typeface="Constantia" panose="02030602050306030303" pitchFamily="18" charset="0"/>
              </a:rPr>
              <a:t>Наступление советских войск </a:t>
            </a:r>
            <a:r>
              <a:rPr lang="ru-RU" altLang="ru-RU" sz="3100" dirty="0" smtClean="0">
                <a:latin typeface="Constantia" panose="02030602050306030303" pitchFamily="18" charset="0"/>
              </a:rPr>
              <a:t>началось </a:t>
            </a:r>
            <a:r>
              <a:rPr lang="ru-RU" altLang="ru-RU" sz="3100" dirty="0">
                <a:latin typeface="Constantia" panose="02030602050306030303" pitchFamily="18" charset="0"/>
              </a:rPr>
              <a:t>в 5 часов утра </a:t>
            </a:r>
            <a:r>
              <a:rPr lang="ru-RU" altLang="ru-RU" sz="3100" b="1" dirty="0">
                <a:latin typeface="Constantia" panose="02030602050306030303" pitchFamily="18" charset="0"/>
              </a:rPr>
              <a:t>16 апреля 1945 года</a:t>
            </a:r>
            <a:r>
              <a:rPr lang="ru-RU" altLang="ru-RU" sz="3100" dirty="0">
                <a:latin typeface="Constantia" panose="02030602050306030303" pitchFamily="18" charset="0"/>
              </a:rPr>
              <a:t>. Артиллерия и бомбардировщики обрушили на врага сокрушительные удары. </a:t>
            </a:r>
          </a:p>
          <a:p>
            <a:pPr marL="0" indent="0">
              <a:buNone/>
            </a:pPr>
            <a:r>
              <a:rPr lang="ru-RU" altLang="ru-RU" sz="3100" dirty="0" smtClean="0">
                <a:latin typeface="Constantia" panose="02030602050306030303" pitchFamily="18" charset="0"/>
              </a:rPr>
              <a:t>   В </a:t>
            </a:r>
            <a:r>
              <a:rPr lang="ru-RU" altLang="ru-RU" sz="3100" dirty="0">
                <a:latin typeface="Constantia" panose="02030602050306030303" pitchFamily="18" charset="0"/>
              </a:rPr>
              <a:t>атаку двинулись </a:t>
            </a:r>
            <a:r>
              <a:rPr lang="ru-RU" altLang="ru-RU" sz="3100" dirty="0" smtClean="0">
                <a:latin typeface="Constantia" panose="02030602050306030303" pitchFamily="18" charset="0"/>
              </a:rPr>
              <a:t>советские </a:t>
            </a:r>
            <a:r>
              <a:rPr lang="ru-RU" altLang="ru-RU" sz="3100" dirty="0">
                <a:latin typeface="Constantia" panose="02030602050306030303" pitchFamily="18" charset="0"/>
              </a:rPr>
              <a:t>танки и </a:t>
            </a:r>
            <a:r>
              <a:rPr lang="ru-RU" altLang="ru-RU" sz="3100" dirty="0" smtClean="0">
                <a:latin typeface="Constantia" panose="02030602050306030303" pitchFamily="18" charset="0"/>
              </a:rPr>
              <a:t>пехота. Одновременно  вспыхнули </a:t>
            </a:r>
            <a:r>
              <a:rPr lang="ru-RU" altLang="ru-RU" sz="3100" dirty="0">
                <a:latin typeface="Constantia" panose="02030602050306030303" pitchFamily="18" charset="0"/>
              </a:rPr>
              <a:t>140  </a:t>
            </a:r>
            <a:r>
              <a:rPr lang="ru-RU" altLang="ru-RU" sz="3100" dirty="0" smtClean="0">
                <a:latin typeface="Constantia" panose="02030602050306030303" pitchFamily="18" charset="0"/>
              </a:rPr>
              <a:t>прожекторов</a:t>
            </a:r>
            <a:r>
              <a:rPr lang="ru-RU" altLang="ru-RU" sz="3100" dirty="0">
                <a:latin typeface="Constantia" panose="02030602050306030303" pitchFamily="18" charset="0"/>
              </a:rPr>
              <a:t>, ослепляя  </a:t>
            </a:r>
            <a:r>
              <a:rPr lang="ru-RU" altLang="ru-RU" sz="3100" dirty="0" smtClean="0">
                <a:latin typeface="Constantia" panose="02030602050306030303" pitchFamily="18" charset="0"/>
              </a:rPr>
              <a:t>врага. </a:t>
            </a:r>
            <a:endParaRPr lang="ru-RU" altLang="ru-RU" sz="28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8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620688"/>
            <a:ext cx="8229599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29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609214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altLang="ru-RU" sz="2600" dirty="0" smtClean="0">
                <a:latin typeface="Constantia" panose="02030602050306030303" pitchFamily="18" charset="0"/>
              </a:rPr>
              <a:t>	</a:t>
            </a: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продвижением советских войск к центральной части города сопротивление гитлеровцев резко усилилось. 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 противника были окружены  и расчленены. </a:t>
            </a:r>
            <a:endParaRPr lang="ru-RU" alt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воины подошли к рейхстагу. Два дня продолжался его штурм. </a:t>
            </a:r>
            <a:r>
              <a:rPr lang="ru-RU" alt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части берлинской группировки были уничтожены.</a:t>
            </a:r>
          </a:p>
          <a:p>
            <a:pPr marL="0" indent="0">
              <a:buNone/>
            </a:pP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 на 1 мая на самой высокой точке поверженного рейхстага взвилось Знамя Победы, водруженное русскими разведчиками </a:t>
            </a: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Егоровым и </a:t>
            </a:r>
            <a:r>
              <a:rPr lang="ru-RU" alt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Кантарией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 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день гарнизон  </a:t>
            </a:r>
            <a:r>
              <a:rPr lang="ru-RU" alt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капитулировал</a:t>
            </a:r>
            <a:r>
              <a:rPr lang="ru-RU" alt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04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620688"/>
            <a:ext cx="8280920" cy="612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77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507288" cy="58326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была одной из крупнейших в истории Великой Отечественной войны. Наступление охватывало полосу шириной свыше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километров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Советские войска продвинулись на 100-220 км., преодолевая в сутки 5-10 км.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войска разгромили 70 пехотных, 12 танковых, 11 моторизованных дивизий и основную часть немецкой авиации.</a:t>
            </a:r>
          </a:p>
          <a:p>
            <a:pPr marL="0" indent="0"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взято в плен около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тысяч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немецких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солдат, в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трофеев -       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тысяч орудий и минометов, более 1 тысячи танков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САУ, 4,5 тысячи самолетов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13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Если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вспомнить высказывание Гитлера  "лучшие немцы уже погибли в боях, немецкий народ оказался недостоин своей миссии", понятно, что Гитлеру участь мирных жителей была абсолютно безразлична. Сам он покончил с собой 30 апреля, боевые действия в Берлине прекратились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2-го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3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операция второй мировой войны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Европе,  23 суточная Берлинская операция занимает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место.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взятии Берлина получили окончательное решение важнейшие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военно-политические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которых во многом зависело послевоенное устройство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её место в политической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Европы.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9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3541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правильность выполнения задания.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битве участвовали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91264" cy="5229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Операция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проводилась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войсками 1-го и 2-го Белорусских, 1-го Украинского фронтов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овладения Берлином и выхода на Эльбу для соединения с войсками союзников.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принимали участие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Днепровская военная флотилия, часть сил Балтийского флота, 1-я и 2-я армии Войска Польского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введены 28-я армия  и 31-я армия 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77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Этапы операции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аступление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1-го 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2-го Украинских 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Белорусских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 16 апреля 1945 г.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кружение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асчленение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противника.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ничтожение берлинской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группировки 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взятие Берлина 29 апреля 1945 г.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04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507288" cy="528945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endParaRPr lang="ru-RU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Задание: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посмотрите видеофрагмент и  ответьте на вопросы: </a:t>
            </a:r>
          </a:p>
          <a:p>
            <a:pPr marL="0" indent="0" algn="ctr">
              <a:spcAft>
                <a:spcPts val="0"/>
              </a:spcAft>
              <a:buNone/>
            </a:pPr>
            <a:endParaRPr lang="ru-RU" sz="26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1.  Почему битва за Берлин должна была      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состояться?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Каков был план взятия Берлина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чем была опасность для советской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стороны  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при капитуляции Германии? 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Calibri" panose="020F0502020204030204" pitchFamily="34" charset="0"/>
              <a:ea typeface="Times New Roman"/>
              <a:hlinkClick r:id="rId2"/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/>
                <a:hlinkClick r:id="rId2"/>
              </a:rPr>
              <a:t>https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Times New Roman"/>
                <a:hlinkClick r:id="rId2"/>
              </a:rPr>
              <a:t>://youtu.be/yaOvKvWUK6A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84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Масштаб операции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 количестве 23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суток.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фронта–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 км.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продвижения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 - 100-220 км.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Среднесуточные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темпы наступления – 5-10 км.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28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 Потери немецкой стороны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Вооружение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- 70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пехотных, 12 танковых, 11 моторизованных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дивизий, основная часть авиации</a:t>
            </a:r>
          </a:p>
          <a:p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Пленные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около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тысяч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солдат,</a:t>
            </a:r>
          </a:p>
          <a:p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рофеи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тысяч орудий и минометов,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тысяча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танков и САУ, 4,5 тысячи самолетов.</a:t>
            </a:r>
          </a:p>
          <a:p>
            <a:endParaRPr lang="ru-RU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400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Итоги битвы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532859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30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апреля 1945 г. фюрер Германии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Адольф Гитлер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покончил жизнь самоубийством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Боевые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в Берлине прекратились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2-го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1945г. </a:t>
            </a:r>
          </a:p>
          <a:p>
            <a:pPr marL="0" indent="0">
              <a:buNone/>
            </a:pP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Красная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 заняла столицу 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Германии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победила в Великой Отечественной войне.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77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Значение битвы за Берлин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43528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Задание: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 высказывания исторических личностей о Берлинской операции и опишите её  значение – продолжите формулировку. </a:t>
            </a:r>
          </a:p>
          <a:p>
            <a:pPr marL="0" indent="0">
              <a:buNone/>
            </a:pPr>
            <a:r>
              <a:rPr lang="ru-RU" b="1" dirty="0" smtClean="0"/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Берлинская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превосходство советских  войск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 немецко-фашистской армией в….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3789040"/>
            <a:ext cx="4211960" cy="290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37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6532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чём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превосходили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советские войска немецкую 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армию?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2374495"/>
            <a:ext cx="6357392" cy="1159054"/>
          </a:xfrm>
        </p:spPr>
        <p:txBody>
          <a:bodyPr>
            <a:no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r>
              <a:rPr lang="ru-RU" sz="2200" dirty="0" smtClean="0">
                <a:solidFill>
                  <a:srgbClr val="000000"/>
                </a:solidFill>
                <a:effectLst/>
                <a:ea typeface="Times New Roman"/>
              </a:rPr>
              <a:t>«Советы действительно какие-то </a:t>
            </a:r>
            <a:r>
              <a:rPr lang="ru-RU" sz="2200" b="1" dirty="0" smtClean="0">
                <a:solidFill>
                  <a:srgbClr val="000000"/>
                </a:solidFill>
                <a:effectLst/>
                <a:ea typeface="Times New Roman"/>
              </a:rPr>
              <a:t>моторизованные роботы</a:t>
            </a:r>
            <a:r>
              <a:rPr lang="ru-RU" sz="2200" dirty="0" smtClean="0">
                <a:solidFill>
                  <a:srgbClr val="000000"/>
                </a:solidFill>
                <a:effectLst/>
                <a:ea typeface="Times New Roman"/>
              </a:rPr>
              <a:t>. Это смертельная опасность!» </a:t>
            </a:r>
            <a:r>
              <a:rPr lang="ru-RU" sz="2200" b="1" i="1" dirty="0" smtClean="0">
                <a:solidFill>
                  <a:srgbClr val="000000"/>
                </a:solidFill>
                <a:effectLst/>
                <a:ea typeface="Times New Roman"/>
              </a:rPr>
              <a:t>(Й. Геббельс, имперский комиссар обороны Берлина)</a:t>
            </a:r>
            <a:r>
              <a:rPr lang="ru-RU" sz="2200" dirty="0" smtClean="0">
                <a:solidFill>
                  <a:srgbClr val="000000"/>
                </a:solidFill>
                <a:effectLst/>
                <a:ea typeface="Times New Roman"/>
              </a:rPr>
              <a:t> 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2035091" cy="2503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ic.pics.livejournal.com/ntv/14201556/800649/800649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189853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4541929"/>
            <a:ext cx="62646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«Решив взять штурмом город с населением четыре с половиной миллиона человек, русские взвалили на себя </a:t>
            </a:r>
            <a:r>
              <a:rPr lang="ru-RU" sz="2200" b="1" dirty="0"/>
              <a:t>колоссальное бремя</a:t>
            </a:r>
            <a:r>
              <a:rPr lang="ru-RU" sz="2200" dirty="0" smtClean="0"/>
              <a:t>» </a:t>
            </a:r>
          </a:p>
          <a:p>
            <a:pPr algn="just"/>
            <a:r>
              <a:rPr lang="ru-RU" sz="2200" b="1" i="1" dirty="0" smtClean="0"/>
              <a:t>(</a:t>
            </a:r>
            <a:r>
              <a:rPr lang="ru-RU" sz="2200" b="1" i="1" dirty="0"/>
              <a:t>А. Гитлер, фюрер Германии)</a:t>
            </a:r>
          </a:p>
        </p:txBody>
      </p:sp>
    </p:spTree>
    <p:extLst>
      <p:ext uri="{BB962C8B-B14F-4D97-AF65-F5344CB8AC3E}">
        <p14:creationId xmlns:p14="http://schemas.microsoft.com/office/powerpoint/2010/main" val="410609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4" y="404664"/>
            <a:ext cx="8856982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чём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превосходили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советские войска немецкую армию, чтобы одержать победу в битве за Берлин?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90873" y="1998875"/>
            <a:ext cx="6419056" cy="1828799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buNone/>
            </a:pPr>
            <a:r>
              <a:rPr lang="ru-RU" sz="2000" dirty="0">
                <a:solidFill>
                  <a:srgbClr val="000000"/>
                </a:solidFill>
                <a:ea typeface="Times New Roman"/>
              </a:rPr>
              <a:t>«Мы понимали, что там, в центре Берлина, зарылись в каменные руины не просто солдаты, что там сосредоточились фашистские </a:t>
            </a: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маньяки, преступники</a:t>
            </a:r>
            <a:r>
              <a:rPr lang="ru-RU" sz="2000" dirty="0">
                <a:solidFill>
                  <a:srgbClr val="000000"/>
                </a:solidFill>
                <a:ea typeface="Times New Roman"/>
              </a:rPr>
              <a:t>, которые обагрили свои руки невинной кровью. Им было безразлично, где умирать, в Берлине под пулями советских войск или со скамьи подсудимых идти на смертную казнь» </a:t>
            </a:r>
            <a:r>
              <a:rPr lang="ru-RU" sz="2000" b="1" i="1" dirty="0">
                <a:solidFill>
                  <a:srgbClr val="000000"/>
                </a:solidFill>
                <a:ea typeface="Times New Roman"/>
              </a:rPr>
              <a:t>(Маршал В.И. Чуйков)</a:t>
            </a:r>
          </a:p>
          <a:p>
            <a:pPr marL="0" lvl="0" indent="0" algn="just">
              <a:buNone/>
            </a:pPr>
            <a:endParaRPr lang="ru-RU" sz="2000" dirty="0">
              <a:solidFill>
                <a:srgbClr val="000000"/>
              </a:solidFill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90873" y="4437112"/>
            <a:ext cx="64807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sz="2000" dirty="0">
                <a:solidFill>
                  <a:srgbClr val="000000"/>
                </a:solidFill>
                <a:ea typeface="Times New Roman"/>
              </a:rPr>
              <a:t>«Штурм столицы нацистской Германии – одна из самых </a:t>
            </a: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сложных операций </a:t>
            </a:r>
            <a:r>
              <a:rPr lang="ru-RU" sz="2000" dirty="0">
                <a:solidFill>
                  <a:srgbClr val="000000"/>
                </a:solidFill>
                <a:ea typeface="Times New Roman"/>
              </a:rPr>
              <a:t>советских войск ходе второй мировой войны…» </a:t>
            </a:r>
            <a:r>
              <a:rPr lang="ru-RU" sz="2000" b="1" i="1" dirty="0">
                <a:solidFill>
                  <a:srgbClr val="000000"/>
                </a:solidFill>
                <a:ea typeface="Times New Roman"/>
              </a:rPr>
              <a:t>(Генерал Дж. Маршалл, начальник штаба армии США)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547664"/>
            <a:ext cx="1859155" cy="250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293096"/>
            <a:ext cx="19899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68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712968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Берлинская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показала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превосходство советских  войск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немецко-фашистской армией 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иле, выносливости, смелости, выучке.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2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размышления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 и рассмотрите иллюстрации на следующих слайдах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ответьте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поставленные вопросы.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34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4664"/>
            <a:ext cx="208597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933" y="404664"/>
            <a:ext cx="206692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892" y="404663"/>
            <a:ext cx="2080105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565" y="419618"/>
            <a:ext cx="1886032" cy="289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7" y="3429000"/>
            <a:ext cx="20859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Артур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Аксман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Гитлерюгенда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издал приказ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детей в боях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91933" y="3429000"/>
            <a:ext cx="20669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Эрнст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Заукель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существлял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депортации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оккупированных стран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принудительного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98892" y="3501008"/>
            <a:ext cx="20801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Йозеф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Геббельс,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идеолог расизма,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призывал к расовой вражде, агрессии, ненависти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народам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68563" y="3510671"/>
            <a:ext cx="19519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Юлиус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Штрейхер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идеолог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расизма, осуществлял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антисемитскую пропаганду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призывал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геноциду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2266" y="5737324"/>
            <a:ext cx="8488203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преступлениям фашистов противостояли советские воины?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03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978" y="503428"/>
            <a:ext cx="1967655" cy="290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16999"/>
            <a:ext cx="2181075" cy="2902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1" y="515469"/>
            <a:ext cx="1872208" cy="291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3645024"/>
            <a:ext cx="20882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Масалов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взятия Берлина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 трехлетнюю немецкую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4886" y="3646303"/>
            <a:ext cx="19707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Архип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Манита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закрыл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своим телом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амбразуру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пулемёта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7" y="3635581"/>
            <a:ext cx="2016224" cy="1795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Михаил Егоров </a:t>
            </a:r>
            <a:endParaRPr lang="ru-RU" sz="1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водрузил Знамя Победы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крыше немецкого Рейхстага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утром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мая 1945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68136" y="3646303"/>
            <a:ext cx="22469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Мелитон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Кантария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водрузил Знамя Победы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крыше немецкого Рейхстага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1 мая 1945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0423" y="5733256"/>
            <a:ext cx="8784621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рисковали своей жизнью советские солдаты в последние дни войны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57" y="503429"/>
            <a:ext cx="2067303" cy="293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45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20271" y="404664"/>
            <a:ext cx="2123729" cy="612068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Задание.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Рассмотрите карту.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Найдите г. Берлин. Ответьте на вопросы.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Почему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битва за Берлин должна была состояться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  <a:endParaRPr lang="ru-RU" sz="2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Каков </a:t>
            </a:r>
            <a:r>
              <a:rPr lang="ru-RU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был план взятия Берлина?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ea typeface="Times New Roman"/>
              </a:rPr>
              <a:t>3. </a:t>
            </a:r>
            <a:r>
              <a:rPr lang="ru-RU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чем была опасность для советской стороны? </a:t>
            </a:r>
          </a:p>
          <a:p>
            <a:pPr>
              <a:spcAft>
                <a:spcPts val="0"/>
              </a:spcAft>
            </a:pPr>
            <a:endParaRPr lang="ru-RU" sz="2200" dirty="0" smtClean="0">
              <a:solidFill>
                <a:srgbClr val="000000"/>
              </a:solidFill>
              <a:effectLst/>
              <a:ea typeface="Times New Roman"/>
            </a:endParaRPr>
          </a:p>
        </p:txBody>
      </p:sp>
      <p:pic>
        <p:nvPicPr>
          <p:cNvPr id="4098" name="Picture 2" descr="C:\Users\kozlovav\Desktop\Битва за Берлин\изображения\Берлинская наступательная операц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684076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25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79"/>
            <a:ext cx="3312368" cy="524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5936" y="2310466"/>
            <a:ext cx="4860032" cy="1384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подвиг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Николая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Масалова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увековечен в камне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710" y="5798652"/>
            <a:ext cx="331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«Воин-освободитель»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Трептов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-парк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91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3213" y="5445224"/>
            <a:ext cx="7200800" cy="86409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 с какой целью делал надписи на Рейхстаге? 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6146" name="Picture 2" descr="C:\Users\kozlovav\Desktop\0b0cfacdc31b7b9f25a88044e31b1ec2[7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80213"/>
            <a:ext cx="3176906" cy="22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kozlovav\Desktop\2067872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63125"/>
            <a:ext cx="3574021" cy="476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kozlovav\Desktop\Битва за Берлин\639749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744" y="452561"/>
            <a:ext cx="3176906" cy="238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25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974" y="260648"/>
            <a:ext cx="8542514" cy="151216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 Родина вознаградила героев битвы за Берлин?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текста сформулируйте и запишите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этот вопрос.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6923112" cy="44973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altLang="ru-RU" dirty="0" smtClean="0">
                <a:latin typeface="Constantia" panose="02030602050306030303" pitchFamily="18" charset="0"/>
              </a:rPr>
              <a:t>	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Президиум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 СССР учредил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взятие Берлина</a:t>
            </a: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награждено более 1 миллиона воинов. </a:t>
            </a:r>
            <a:endParaRPr lang="ru-RU" alt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187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частям и соединениям, наиболее отличившимся при штурме вражеской столицы,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присвоено почётное наименование «Берлинских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alt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 участников Берлинской операции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удостоены звания Героя Советского </a:t>
            </a: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Союза.  </a:t>
            </a:r>
          </a:p>
          <a:p>
            <a:pPr marL="0" indent="0">
              <a:buNone/>
            </a:pP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награждены 2-й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«Золотая </a:t>
            </a: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Звезда» Героя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Союза. </a:t>
            </a:r>
          </a:p>
          <a:p>
            <a:endParaRPr lang="ru-RU" dirty="0"/>
          </a:p>
        </p:txBody>
      </p:sp>
      <p:pic>
        <p:nvPicPr>
          <p:cNvPr id="4" name="Содержимое 3" descr="Medal_For_the_Capture_of_Berlin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36296" y="2835275"/>
            <a:ext cx="2166938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92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(как вариант ответа)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00200"/>
            <a:ext cx="777686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Награждены: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млн. чел. – медаль «За взятие Берлина»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187 частей и соединений – званием   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«Берлинских»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 чел. – званием и медалью «Герой 	 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Советского Союза»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чел. -   - /-/- повторно.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660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предложенного текста составьте краткий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теме практического занятия.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ru-RU" sz="2800" dirty="0" smtClean="0">
                <a:latin typeface="Constantia" panose="02030602050306030303" pitchFamily="18" charset="0"/>
              </a:rPr>
              <a:t>	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Берлинская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стратегическая наступательная операция — одна из последних стратегических операций советских войск на Европейском театре военных действий, в ходе которой </a:t>
            </a:r>
            <a:r>
              <a:rPr lang="ru-RU" alt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Армия заняла столицу Германии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победоносно </a:t>
            </a:r>
            <a:r>
              <a:rPr lang="ru-RU" alt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завершила Великую Отечественную войну и Вторую мировую войну в Европе.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Операция продолжалась 23 дня — с 16 апреля по 8 мая 1945 года, в течение которых </a:t>
            </a:r>
            <a:r>
              <a:rPr lang="ru-RU" alt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войска продвинулись на запад на расстояние от 100 до 220 км. </a:t>
            </a:r>
          </a:p>
          <a:p>
            <a:pPr marL="0" indent="0" algn="just">
              <a:buNone/>
            </a:pPr>
            <a:endParaRPr lang="ru-RU" sz="2800" u="sng" dirty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46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(как вариант ответа)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dirty="0" smtClean="0">
                <a:latin typeface="Constantia" panose="02030602050306030303" pitchFamily="18" charset="0"/>
              </a:rPr>
              <a:t>	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Берлинской наступательной операции Красная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 заняла столицу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Германии,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завершила Великую Отечественную войну и Вторую мировую войну в Европе.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85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Закрепим изученный материал.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Ответим на следующие вопросы.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цели ставили перед собой участники последней схватки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 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Каким было соотношение сторон?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Кто участвовал в битве?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Каковы этапы и масштаб операции?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Каковы были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потери и итоги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битвы?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Каково значение битвы за Берлин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7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Какие награды учреждены за битву за Берлин и каким стал масштаб награждений?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9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Подведём итог, сделаем выводы.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мы узнали...</a:t>
            </a: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 сегодня мы поняли...</a:t>
            </a: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 сегодня мы почувствовали...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7037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работу!</a:t>
            </a:r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успехов!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39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endParaRPr lang="ru-RU" sz="30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3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Задание: </a:t>
            </a:r>
            <a:r>
              <a:rPr lang="ru-RU" sz="3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Сформулируйте цель практической работы исходя из  вопросов к </a:t>
            </a:r>
            <a:r>
              <a:rPr lang="ru-RU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теме занятия.</a:t>
            </a:r>
            <a:endParaRPr lang="ru-RU" sz="30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600" dirty="0" smtClean="0">
                <a:solidFill>
                  <a:srgbClr val="000000"/>
                </a:solidFill>
                <a:effectLst/>
                <a:ea typeface="Times New Roman"/>
                <a:cs typeface="Simplified Arabic Fixed" panose="02070309020205020404" pitchFamily="49" charset="-78"/>
              </a:rPr>
              <a:t> </a:t>
            </a:r>
            <a:r>
              <a:rPr lang="ru-RU" sz="2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Вопросы: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ea typeface="Times New Roman"/>
                <a:cs typeface="Simplified Arabic Fixed" panose="02070309020205020404" pitchFamily="49" charset="-78"/>
              </a:rPr>
              <a:t>1. 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Какие </a:t>
            </a:r>
            <a:r>
              <a:rPr lang="ru-RU" sz="260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цели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ставили перед собой участники последней схватки?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Кто участвовал в битве?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Как враг был повержен?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Каковы были </a:t>
            </a:r>
            <a:r>
              <a:rPr lang="ru-RU" sz="260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итоги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битвы?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Каково </a:t>
            </a:r>
            <a:r>
              <a:rPr lang="ru-RU" sz="260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значение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битвы за Берлин?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91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(как вариант выполненного задания)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Цель: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цели участников битвы за Берлин, её ход, итоги и значение.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40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Цели участников Битвы за Берлин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2932347"/>
            <a:ext cx="5688632" cy="392565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8800" dirty="0" smtClean="0">
                <a:solidFill>
                  <a:srgbClr val="000000"/>
                </a:solidFill>
                <a:effectLst/>
                <a:ea typeface="Times New Roman"/>
              </a:rPr>
              <a:t>«Советские Вооруженные Силы … строго исходили из согласованной с союзниками политики </a:t>
            </a:r>
            <a:r>
              <a:rPr lang="ru-RU" sz="8800" b="1" dirty="0" smtClean="0">
                <a:solidFill>
                  <a:srgbClr val="000000"/>
                </a:solidFill>
                <a:effectLst/>
                <a:ea typeface="Times New Roman"/>
              </a:rPr>
              <a:t>безоговорочной капитуляции Германии… </a:t>
            </a:r>
            <a:r>
              <a:rPr lang="ru-RU" sz="8800" dirty="0" smtClean="0">
                <a:solidFill>
                  <a:srgbClr val="000000"/>
                </a:solidFill>
                <a:effectLst/>
                <a:ea typeface="Times New Roman"/>
              </a:rPr>
              <a:t>Главной нашей целью на этом этапе войны была полная </a:t>
            </a:r>
            <a:r>
              <a:rPr lang="ru-RU" sz="8800" b="1" dirty="0" smtClean="0">
                <a:solidFill>
                  <a:srgbClr val="000000"/>
                </a:solidFill>
                <a:effectLst/>
                <a:ea typeface="Times New Roman"/>
              </a:rPr>
              <a:t>ликвидация фашизма </a:t>
            </a:r>
            <a:r>
              <a:rPr lang="ru-RU" sz="8800" dirty="0" smtClean="0">
                <a:solidFill>
                  <a:srgbClr val="000000"/>
                </a:solidFill>
                <a:effectLst/>
                <a:ea typeface="Times New Roman"/>
              </a:rPr>
              <a:t>в общественном и государственном строе Германии и </a:t>
            </a:r>
            <a:r>
              <a:rPr lang="ru-RU" sz="8800" b="1" dirty="0" smtClean="0">
                <a:solidFill>
                  <a:srgbClr val="000000"/>
                </a:solidFill>
                <a:effectLst/>
                <a:ea typeface="Times New Roman"/>
              </a:rPr>
              <a:t>привлечение к </a:t>
            </a:r>
            <a:r>
              <a:rPr lang="ru-RU" sz="8800" dirty="0" smtClean="0">
                <a:solidFill>
                  <a:srgbClr val="000000"/>
                </a:solidFill>
                <a:effectLst/>
                <a:ea typeface="Times New Roman"/>
              </a:rPr>
              <a:t>строжайшей</a:t>
            </a:r>
            <a:r>
              <a:rPr lang="ru-RU" sz="8800" b="1" dirty="0" smtClean="0">
                <a:solidFill>
                  <a:srgbClr val="000000"/>
                </a:solidFill>
                <a:effectLst/>
                <a:ea typeface="Times New Roman"/>
              </a:rPr>
              <a:t> ответственности </a:t>
            </a:r>
            <a:r>
              <a:rPr lang="ru-RU" sz="8800" dirty="0" smtClean="0">
                <a:solidFill>
                  <a:srgbClr val="000000"/>
                </a:solidFill>
                <a:effectLst/>
                <a:ea typeface="Times New Roman"/>
              </a:rPr>
              <a:t>всех</a:t>
            </a:r>
            <a:r>
              <a:rPr lang="ru-RU" sz="8800" b="1" dirty="0" smtClean="0">
                <a:solidFill>
                  <a:srgbClr val="000000"/>
                </a:solidFill>
                <a:effectLst/>
                <a:ea typeface="Times New Roman"/>
              </a:rPr>
              <a:t> главных нацистских преступников </a:t>
            </a:r>
            <a:r>
              <a:rPr lang="ru-RU" sz="8800" dirty="0" smtClean="0">
                <a:solidFill>
                  <a:srgbClr val="000000"/>
                </a:solidFill>
                <a:effectLst/>
                <a:ea typeface="Times New Roman"/>
              </a:rPr>
              <a:t>за их зверства, массовые убийства, разрушения и надругательства над народами в оккупированных странах, особенно на нашей многострадальной земле».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35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endParaRPr lang="ru-RU" sz="40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68" y="2420888"/>
            <a:ext cx="261937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268761"/>
            <a:ext cx="871296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Задание: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прочитайте воспоминания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маршала Г.К. Жукова и запишите цели советских ВС.</a:t>
            </a:r>
          </a:p>
          <a:p>
            <a:pPr algn="ctr"/>
            <a:r>
              <a:rPr lang="ru-RU" sz="2000" b="1" i="1" dirty="0" smtClean="0">
                <a:solidFill>
                  <a:srgbClr val="000000"/>
                </a:solidFill>
                <a:effectLst/>
                <a:ea typeface="Times New Roman"/>
              </a:rPr>
              <a:t>                                  </a:t>
            </a:r>
          </a:p>
          <a:p>
            <a:pPr algn="ctr"/>
            <a:r>
              <a:rPr lang="ru-RU" sz="2000" b="1" i="1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ru-RU" sz="2000" b="1" i="1" dirty="0" smtClean="0">
                <a:solidFill>
                  <a:srgbClr val="000000"/>
                </a:solidFill>
                <a:ea typeface="Times New Roman"/>
              </a:rPr>
              <a:t>                                  </a:t>
            </a:r>
            <a:r>
              <a:rPr lang="ru-RU" sz="2400" b="1" i="1" dirty="0" smtClean="0">
                <a:solidFill>
                  <a:srgbClr val="000000"/>
                </a:solidFill>
                <a:effectLst/>
                <a:ea typeface="Times New Roman"/>
              </a:rPr>
              <a:t>Из воспоминаний маршала Г.К. Жукова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6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00"/>
                </a:solidFill>
                <a:ea typeface="Times New Roman"/>
              </a:rPr>
              <a:t/>
            </a:r>
            <a:br>
              <a:rPr lang="ru-RU" b="1" i="1" dirty="0" smtClean="0">
                <a:solidFill>
                  <a:srgbClr val="000000"/>
                </a:solidFill>
                <a:ea typeface="Times New Roman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1.1. Цели советских ВС</a:t>
            </a:r>
            <a:r>
              <a:rPr lang="ru-RU" sz="4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4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57200" y="1268760"/>
            <a:ext cx="8507288" cy="54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О </a:t>
            </a:r>
            <a:r>
              <a:rPr lang="ru-RU" sz="3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каких целях заявлял Жуков? </a:t>
            </a:r>
            <a:endParaRPr lang="ru-RU" sz="3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Задание</a:t>
            </a:r>
            <a:r>
              <a:rPr lang="ru-RU" sz="3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r>
              <a:rPr lang="ru-RU" sz="3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</a:t>
            </a:r>
            <a:r>
              <a:rPr lang="ru-RU" sz="3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тметьте цифры правильных ответов.</a:t>
            </a:r>
          </a:p>
          <a:p>
            <a:pPr>
              <a:buFont typeface="+mj-lt"/>
              <a:buAutoNum type="arabicPeriod"/>
            </a:pPr>
            <a:r>
              <a:rPr lang="ru-RU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Безоговорочная капитуляция Германии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Ликвидация фашизма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Возвращение в состав Германского рейха захваченных территорий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Раскол антигитлеровской коалиции и заключение мира с Англией и США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Привлечение к ответственности главных нацистских преступников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Разгром советской армии</a:t>
            </a:r>
            <a:endParaRPr lang="ru-RU" sz="4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913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41805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1.2. Цели Германии</a:t>
            </a:r>
            <a:b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соотнесите цели Германии с характеристиками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4273771"/>
              </p:ext>
            </p:extLst>
          </p:nvPr>
        </p:nvGraphicFramePr>
        <p:xfrm>
          <a:off x="107504" y="908719"/>
          <a:ext cx="9036496" cy="594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5652120"/>
              </a:tblGrid>
              <a:tr h="5413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ЦЕЛИ ГЕРМАНИИ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ХАРАКТЕРИСТИКА</a:t>
                      </a:r>
                    </a:p>
                  </a:txBody>
                  <a:tcPr marL="68580" marR="68580" marT="0" marB="0"/>
                </a:tc>
              </a:tr>
              <a:tr h="14815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Раскол антигитлеровской коалиции и заключение мира с Англией и США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А.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«В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эти часы весь немецкий народ смотрит на вас, мои восточные бойцы, и надеется только на то, что ваша стойкость, ваш фанатизм и ваше оружие потопят большевистский натиск в море крови» (Обращение А. Гитлера к солдатам вермахта 15 апреля 1945 г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.).</a:t>
                      </a:r>
                    </a:p>
                  </a:txBody>
                  <a:tcPr marL="68580" marR="68580" marT="0" marB="0"/>
                </a:tc>
              </a:tr>
              <a:tr h="2114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 Разгром советской армии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Б.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«Берлин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останется немецким, Вена снова будет немецкой, а Европа никогда не будет русской.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Образуйте монолитную общность для защиты не пустого понятия «Отечество», а для защиты вашей родины, ваших жен, ваших детей, а с ними и вашего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будущего»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Обращение А. Гитлера к солдатам вермахта 15 апреля 1945 г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.).</a:t>
                      </a:r>
                    </a:p>
                  </a:txBody>
                  <a:tcPr marL="68580" marR="68580" marT="0" marB="0"/>
                </a:tc>
              </a:tr>
              <a:tr h="18121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 Возвращение в состав Германского рейха захваченных территорий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В.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«…Учитывая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безнадежное положение германских войск, можно было ожидать, что немцы прекратят сопротивление на западе и откроют американским и английским войскам дорогу на Берлин, чтобы не сдать его Красной Армии» (Из воспоминаний маршала Г.К. Жукова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).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9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1217</Words>
  <Application>Microsoft Office PowerPoint</Application>
  <PresentationFormat>Экран (4:3)</PresentationFormat>
  <Paragraphs>232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Arial</vt:lpstr>
      <vt:lpstr>Calibri</vt:lpstr>
      <vt:lpstr>Constantia</vt:lpstr>
      <vt:lpstr>Simplified Arabic Fixed</vt:lpstr>
      <vt:lpstr>Times New Roman</vt:lpstr>
      <vt:lpstr>Тема Office</vt:lpstr>
      <vt:lpstr> Задание: ориентируясь на иллюстрации, сформулируйте тему урока.</vt:lpstr>
      <vt:lpstr>Практическая работа № 27  Тема: Битва за Берлин. Капитуляция Германии</vt:lpstr>
      <vt:lpstr>Презентация PowerPoint</vt:lpstr>
      <vt:lpstr>Презентация PowerPoint</vt:lpstr>
      <vt:lpstr>Презентация PowerPoint</vt:lpstr>
      <vt:lpstr> Проверим  (как вариант выполненного задания) </vt:lpstr>
      <vt:lpstr>1. Цели участников Битвы за Берлин</vt:lpstr>
      <vt:lpstr> 1.1. Цели советских ВС </vt:lpstr>
      <vt:lpstr> 1.2. Цели Германии Задание: соотнесите цели Германии с характеристиками</vt:lpstr>
      <vt:lpstr>Проверим ответы</vt:lpstr>
      <vt:lpstr>Проверим ответы</vt:lpstr>
      <vt:lpstr> 2. Соотношение сил сторон в битве за Берлин </vt:lpstr>
      <vt:lpstr>Форма таблицы</vt:lpstr>
      <vt:lpstr>Проверим результат  Соотношение сил сторон в битве за Берлин</vt:lpstr>
      <vt:lpstr> 3. Ход и итоги битвы за Берлин. </vt:lpstr>
      <vt:lpstr>А. В битве участвовали:</vt:lpstr>
      <vt:lpstr>Б. Этапы операции</vt:lpstr>
      <vt:lpstr>В. Масштаб операции</vt:lpstr>
      <vt:lpstr>Г.  Потери немецкой стороны</vt:lpstr>
      <vt:lpstr>Д. Итоги битвы</vt:lpstr>
      <vt:lpstr>Ход битвы за Берлин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Проверим правильность выполнения задания.  А. В битве участвовали</vt:lpstr>
      <vt:lpstr>Б. Этапы операции</vt:lpstr>
      <vt:lpstr>В. Масштаб операции</vt:lpstr>
      <vt:lpstr>Г.  Потери немецкой стороны</vt:lpstr>
      <vt:lpstr>Д. Итоги битвы</vt:lpstr>
      <vt:lpstr>4. Значение битвы за Берлин</vt:lpstr>
      <vt:lpstr>В чём превосходили советские войска немецкую армию?</vt:lpstr>
      <vt:lpstr>В чём превосходили советские войска немецкую армию, чтобы одержать победу в битве за Берлин?</vt:lpstr>
      <vt:lpstr>Проверим</vt:lpstr>
      <vt:lpstr>Задание для размышления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5. Как Родина вознаградила героев битвы за Берлин? Задание: на основе текста сформулируйте и запишите краткий ответ на этот вопрос.</vt:lpstr>
      <vt:lpstr>Проверим  (как вариант ответа)</vt:lpstr>
      <vt:lpstr>Задание: из предложенного текста составьте краткий вывод по теме практического занятия. </vt:lpstr>
      <vt:lpstr>Проверим  (как вариант ответа)</vt:lpstr>
      <vt:lpstr>Закрепим изученный материал. Ответим на следующие вопросы.</vt:lpstr>
      <vt:lpstr>Подведём итог, сделаем выводы.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 Козлов</dc:creator>
  <cp:lastModifiedBy>user</cp:lastModifiedBy>
  <cp:revision>73</cp:revision>
  <dcterms:created xsi:type="dcterms:W3CDTF">2015-04-15T08:58:00Z</dcterms:created>
  <dcterms:modified xsi:type="dcterms:W3CDTF">2024-04-18T10:37:24Z</dcterms:modified>
</cp:coreProperties>
</file>