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36" r:id="rId1"/>
  </p:sldMasterIdLst>
  <p:notesMasterIdLst>
    <p:notesMasterId r:id="rId18"/>
  </p:notesMasterIdLst>
  <p:sldIdLst>
    <p:sldId id="256" r:id="rId2"/>
    <p:sldId id="257" r:id="rId3"/>
    <p:sldId id="260" r:id="rId4"/>
    <p:sldId id="261" r:id="rId5"/>
    <p:sldId id="262" r:id="rId6"/>
    <p:sldId id="264" r:id="rId7"/>
    <p:sldId id="269" r:id="rId8"/>
    <p:sldId id="271" r:id="rId9"/>
    <p:sldId id="270" r:id="rId10"/>
    <p:sldId id="267" r:id="rId11"/>
    <p:sldId id="265" r:id="rId12"/>
    <p:sldId id="266" r:id="rId13"/>
    <p:sldId id="273" r:id="rId14"/>
    <p:sldId id="263" r:id="rId15"/>
    <p:sldId id="272" r:id="rId16"/>
    <p:sldId id="274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Якубович" initials="Я" lastIdx="0" clrIdx="0">
    <p:extLst>
      <p:ext uri="{19B8F6BF-5375-455C-9EA6-DF929625EA0E}">
        <p15:presenceInfo xmlns:p15="http://schemas.microsoft.com/office/powerpoint/2012/main" userId="Якубович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66"/>
    <a:srgbClr val="C3B1BC"/>
    <a:srgbClr val="59211B"/>
    <a:srgbClr val="99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62" y="30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149F21-C354-4E34-83BA-23EE6504512B}" type="datetimeFigureOut">
              <a:rPr lang="ru-RU" smtClean="0"/>
              <a:t>19.04.2020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4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4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8B5E1E-8953-4C4C-B198-0C732A9AD1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22304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8B5E1E-8953-4C4C-B198-0C732A9AD174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52926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8B5E1E-8953-4C4C-B198-0C732A9AD174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92376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8B5E1E-8953-4C4C-B198-0C732A9AD174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68596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03A92B2C-C9E2-4F61-9A11-1783564FAB6C}" type="datetimeFigureOut">
              <a:rPr lang="ru-RU" smtClean="0"/>
              <a:t>19.04.2020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94E8B73E-E175-43EB-B300-8ECEA645D75A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2697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92B2C-C9E2-4F61-9A11-1783564FAB6C}" type="datetimeFigureOut">
              <a:rPr lang="ru-RU" smtClean="0"/>
              <a:t>19.04.2020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8B73E-E175-43EB-B300-8ECEA645D7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3357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92B2C-C9E2-4F61-9A11-1783564FAB6C}" type="datetimeFigureOut">
              <a:rPr lang="ru-RU" smtClean="0"/>
              <a:t>19.04.2020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8B73E-E175-43EB-B300-8ECEA645D75A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92299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92B2C-C9E2-4F61-9A11-1783564FAB6C}" type="datetimeFigureOut">
              <a:rPr lang="ru-RU" smtClean="0"/>
              <a:t>19.04.2020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8B73E-E175-43EB-B300-8ECEA645D75A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9239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92B2C-C9E2-4F61-9A11-1783564FAB6C}" type="datetimeFigureOut">
              <a:rPr lang="ru-RU" smtClean="0"/>
              <a:t>19.04.2020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8B73E-E175-43EB-B300-8ECEA645D7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2113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92B2C-C9E2-4F61-9A11-1783564FAB6C}" type="datetimeFigureOut">
              <a:rPr lang="ru-RU" smtClean="0"/>
              <a:t>19.04.2020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8B73E-E175-43EB-B300-8ECEA645D75A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9838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92B2C-C9E2-4F61-9A11-1783564FAB6C}" type="datetimeFigureOut">
              <a:rPr lang="ru-RU" smtClean="0"/>
              <a:t>19.04.2020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8B73E-E175-43EB-B300-8ECEA645D75A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65690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92B2C-C9E2-4F61-9A11-1783564FAB6C}" type="datetimeFigureOut">
              <a:rPr lang="ru-RU" smtClean="0"/>
              <a:t>19.04.2020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8B73E-E175-43EB-B300-8ECEA645D75A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98186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92B2C-C9E2-4F61-9A11-1783564FAB6C}" type="datetimeFigureOut">
              <a:rPr lang="ru-RU" smtClean="0"/>
              <a:t>19.04.2020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8B73E-E175-43EB-B300-8ECEA645D75A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2169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92B2C-C9E2-4F61-9A11-1783564FAB6C}" type="datetimeFigureOut">
              <a:rPr lang="ru-RU" smtClean="0"/>
              <a:t>19.04.2020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8B73E-E175-43EB-B300-8ECEA645D7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2793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92B2C-C9E2-4F61-9A11-1783564FAB6C}" type="datetimeFigureOut">
              <a:rPr lang="ru-RU" smtClean="0"/>
              <a:t>19.04.2020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8B73E-E175-43EB-B300-8ECEA645D75A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1678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92B2C-C9E2-4F61-9A11-1783564FAB6C}" type="datetimeFigureOut">
              <a:rPr lang="ru-RU" smtClean="0"/>
              <a:t>19.04.2020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8B73E-E175-43EB-B300-8ECEA645D7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4813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92B2C-C9E2-4F61-9A11-1783564FAB6C}" type="datetimeFigureOut">
              <a:rPr lang="ru-RU" smtClean="0"/>
              <a:t>19.04.2020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8B73E-E175-43EB-B300-8ECEA645D75A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5917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92B2C-C9E2-4F61-9A11-1783564FAB6C}" type="datetimeFigureOut">
              <a:rPr lang="ru-RU" smtClean="0"/>
              <a:t>19.04.2020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8B73E-E175-43EB-B300-8ECEA645D75A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2117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92B2C-C9E2-4F61-9A11-1783564FAB6C}" type="datetimeFigureOut">
              <a:rPr lang="ru-RU" smtClean="0"/>
              <a:t>19.04.2020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8B73E-E175-43EB-B300-8ECEA645D7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4673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92B2C-C9E2-4F61-9A11-1783564FAB6C}" type="datetimeFigureOut">
              <a:rPr lang="ru-RU" smtClean="0"/>
              <a:t>19.04.2020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8B73E-E175-43EB-B300-8ECEA645D75A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4314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92B2C-C9E2-4F61-9A11-1783564FAB6C}" type="datetimeFigureOut">
              <a:rPr lang="ru-RU" smtClean="0"/>
              <a:t>19.04.2020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8B73E-E175-43EB-B300-8ECEA645D7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7591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5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alphaModFix amt="48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03A92B2C-C9E2-4F61-9A11-1783564FAB6C}" type="datetimeFigureOut">
              <a:rPr lang="ru-RU" smtClean="0"/>
              <a:t>19.04.2020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4E8B73E-E175-43EB-B300-8ECEA645D7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4284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  <p:sldLayoutId id="2147483948" r:id="rId12"/>
    <p:sldLayoutId id="2147483949" r:id="rId13"/>
    <p:sldLayoutId id="2147483950" r:id="rId14"/>
    <p:sldLayoutId id="2147483951" r:id="rId15"/>
    <p:sldLayoutId id="2147483952" r:id="rId16"/>
    <p:sldLayoutId id="2147483953" r:id="rId17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30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jpeg"/><Relationship Id="rId4" Type="http://schemas.openxmlformats.org/officeDocument/2006/relationships/image" Target="../media/image39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g"/><Relationship Id="rId4" Type="http://schemas.openxmlformats.org/officeDocument/2006/relationships/image" Target="../media/image2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58417" y="835742"/>
            <a:ext cx="9601196" cy="1553496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latin typeface="Segoe Script" panose="030B0504020000000003" pitchFamily="66" charset="0"/>
              </a:rPr>
              <a:t>Дети – </a:t>
            </a:r>
            <a:r>
              <a:rPr lang="ru-RU" sz="6000" b="1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latin typeface="Segoe Script" panose="030B0504020000000003" pitchFamily="66" charset="0"/>
              </a:rPr>
              <a:t>цветы</a:t>
            </a:r>
            <a:r>
              <a:rPr lang="ru-RU" sz="5400" b="1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latin typeface="Segoe Script" panose="030B0504020000000003" pitchFamily="66" charset="0"/>
              </a:rPr>
              <a:t> жизни!</a:t>
            </a:r>
            <a:endParaRPr lang="ru-RU" sz="5400" b="1" dirty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latin typeface="Segoe Script" panose="030B0504020000000003" pitchFamily="66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37006" y="3234811"/>
            <a:ext cx="5053781" cy="236160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rgbClr val="7030A0"/>
                </a:solidFill>
                <a:latin typeface="Segoe Script" panose="030B0504020000000003" pitchFamily="66" charset="0"/>
              </a:rPr>
              <a:t>МКДОУ детский сад №36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7030A0"/>
                </a:solidFill>
                <a:latin typeface="Segoe Script" panose="030B0504020000000003" pitchFamily="66" charset="0"/>
              </a:rPr>
              <a:t>«Красная </a:t>
            </a:r>
            <a:r>
              <a:rPr lang="ru-RU" b="1" dirty="0" smtClean="0">
                <a:solidFill>
                  <a:srgbClr val="7030A0"/>
                </a:solidFill>
                <a:latin typeface="Segoe Script" panose="030B0504020000000003" pitchFamily="66" charset="0"/>
              </a:rPr>
              <a:t>гвоздика»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7030A0"/>
                </a:solidFill>
                <a:latin typeface="Segoe Script" panose="030B0504020000000003" pitchFamily="66" charset="0"/>
              </a:rPr>
              <a:t>Выполнил воспитатель:</a:t>
            </a:r>
          </a:p>
          <a:p>
            <a:pPr marL="0" indent="0">
              <a:buNone/>
            </a:pPr>
            <a:r>
              <a:rPr lang="ru-RU" b="1" dirty="0" err="1" smtClean="0">
                <a:solidFill>
                  <a:srgbClr val="7030A0"/>
                </a:solidFill>
                <a:latin typeface="Segoe Script" panose="030B0504020000000003" pitchFamily="66" charset="0"/>
              </a:rPr>
              <a:t>Капсиргенова</a:t>
            </a:r>
            <a:r>
              <a:rPr lang="ru-RU" b="1" dirty="0" smtClean="0">
                <a:solidFill>
                  <a:srgbClr val="7030A0"/>
                </a:solidFill>
                <a:latin typeface="Segoe Script" panose="030B0504020000000003" pitchFamily="66" charset="0"/>
              </a:rPr>
              <a:t> </a:t>
            </a:r>
            <a:r>
              <a:rPr lang="ru-RU" b="1" dirty="0" smtClean="0">
                <a:solidFill>
                  <a:srgbClr val="7030A0"/>
                </a:solidFill>
                <a:latin typeface="Segoe Script" panose="030B0504020000000003" pitchFamily="66" charset="0"/>
              </a:rPr>
              <a:t>Елена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7030A0"/>
                </a:solidFill>
                <a:latin typeface="Segoe Script" panose="030B0504020000000003" pitchFamily="66" charset="0"/>
              </a:rPr>
              <a:t>г. Черкесск</a:t>
            </a:r>
            <a:endParaRPr lang="ru-RU" b="1" dirty="0">
              <a:solidFill>
                <a:srgbClr val="7030A0"/>
              </a:solidFill>
              <a:latin typeface="Segoe Script" panose="030B0504020000000003" pitchFamily="66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193" y="2684206"/>
            <a:ext cx="4247536" cy="330363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314664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778477" y="816077"/>
            <a:ext cx="661711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Мы живем в многонациональной Карачаево-Черкесской  республике, и не забываем о </a:t>
            </a:r>
            <a:r>
              <a:rPr lang="ru-RU" sz="1600" dirty="0">
                <a:latin typeface="Calibri" panose="020F0502020204030204" pitchFamily="34" charset="0"/>
                <a:cs typeface="Calibri" panose="020F0502020204030204" pitchFamily="34" charset="0"/>
              </a:rPr>
              <a:t>народных </a:t>
            </a:r>
            <a:r>
              <a:rPr lang="ru-RU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традициях и народной культуре... </a:t>
            </a:r>
            <a:r>
              <a:rPr lang="ru-RU" sz="16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Знание и уважение </a:t>
            </a:r>
            <a:r>
              <a:rPr lang="ru-RU" sz="1600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16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обычаев и традиций с самого раннего возраста способствует развитию любви к своему народу и Родине.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2481" y="924232"/>
            <a:ext cx="3340692" cy="20156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0878" y="2163097"/>
            <a:ext cx="2517057" cy="320531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5903" y="2035278"/>
            <a:ext cx="3274141" cy="39132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224" y="3323305"/>
            <a:ext cx="3701845" cy="262521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39847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63561" y="766916"/>
            <a:ext cx="1035336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Большое внимание в нашем саду уделяется здоровью наших воспитанников.</a:t>
            </a:r>
            <a:r>
              <a:rPr lang="ru-RU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 Инструктор по физическому развитию проводит интересные занятия; в течении года проводятся </a:t>
            </a:r>
            <a:r>
              <a:rPr lang="ru-RU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физкультурные досуги </a:t>
            </a:r>
            <a:r>
              <a:rPr lang="ru-RU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и спортивные праздники.</a:t>
            </a:r>
            <a:endParaRPr lang="ru-RU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7216" y="2351465"/>
            <a:ext cx="4151198" cy="279236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3948" y="1690246"/>
            <a:ext cx="6020619" cy="41148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073353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130284" y="825910"/>
            <a:ext cx="503915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Сердце детского сада – это музыкальный зал, детский смех – это неисчерпаемый источник жизни дошкольного учреждения</a:t>
            </a:r>
            <a:r>
              <a:rPr lang="ru-RU" sz="1600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ru-RU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Наши музыкальные работники  со всей душой подходят к своей работе. В детском саду мы с ребятами не только учим песни и танцы, но ставим театральные постановки и мюзиклы.</a:t>
            </a:r>
            <a:endParaRPr lang="ru-RU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8684" y="2563837"/>
            <a:ext cx="5230760" cy="344367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226" y="825910"/>
            <a:ext cx="4655139" cy="238077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5677" y="3407561"/>
            <a:ext cx="3846653" cy="27038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879733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10800000" flipV="1">
            <a:off x="8409037" y="3602315"/>
            <a:ext cx="2628901" cy="23493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560"/>
              </a:lnSpc>
              <a:spcAft>
                <a:spcPts val="1200"/>
              </a:spcAft>
            </a:pPr>
            <a:r>
              <a:rPr lang="ru-RU" sz="1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При проведении утренников и праздников коллектив детского сада всегда хочет порадовать ребят</a:t>
            </a:r>
            <a:r>
              <a:rPr lang="ru-RU" sz="1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и</a:t>
            </a:r>
            <a:r>
              <a:rPr lang="ru-RU" sz="1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творчески подходит к выбору сценария, действующих персонажей и оформлению декораций</a:t>
            </a:r>
            <a:r>
              <a:rPr lang="ru-RU" sz="1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Хочется,</a:t>
            </a:r>
            <a:r>
              <a:rPr lang="ru-RU" sz="1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чтобы </a:t>
            </a:r>
            <a:r>
              <a:rPr lang="ru-RU" sz="1600" dirty="0" smtClean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дети поверили и окунулись в сказку.</a:t>
            </a:r>
            <a:endParaRPr lang="ru-RU" sz="1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250" y="3325719"/>
            <a:ext cx="3942735" cy="251705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3611" y="795867"/>
            <a:ext cx="4375355" cy="225213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811" y="3510116"/>
            <a:ext cx="2438400" cy="253376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0011" y="745770"/>
            <a:ext cx="4021394" cy="23523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520234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50976" y="755904"/>
            <a:ext cx="81930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92480" y="755904"/>
            <a:ext cx="1064361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atin typeface="Calibri" panose="020F0502020204030204" pitchFamily="34" charset="0"/>
                <a:cs typeface="Calibri" panose="020F0502020204030204" pitchFamily="34" charset="0"/>
              </a:rPr>
              <a:t>Наш детский сад </a:t>
            </a:r>
            <a:r>
              <a:rPr lang="ru-RU" sz="1600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« Красная гвоздика» </a:t>
            </a:r>
            <a:r>
              <a:rPr lang="ru-RU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дает </a:t>
            </a:r>
            <a:r>
              <a:rPr lang="ru-RU" sz="1600" dirty="0">
                <a:latin typeface="Calibri" panose="020F0502020204030204" pitchFamily="34" charset="0"/>
                <a:cs typeface="Calibri" panose="020F0502020204030204" pitchFamily="34" charset="0"/>
              </a:rPr>
              <a:t>возможность реализовать нам все свои способности, идеи, ведь только наша профессия позволяет нам шутить, играть, прыгать, озорничать, придумывать волшебные истории, путешествовать и искать клады. Наша профессия – это наш жизненный путь. Наш детский сад – это мир, цветущая полянка, а наши дети «цветы жизни».</a:t>
            </a:r>
          </a:p>
          <a:p>
            <a:r>
              <a:rPr lang="ru-RU" sz="16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Детский сад учит нас чувствовать, ценить, то хрупкое, то ранимое, что есть в детях – их душу.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548" y="2477729"/>
            <a:ext cx="5565058" cy="355731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7520" y="2170176"/>
            <a:ext cx="4286794" cy="38648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6094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247535" y="727587"/>
            <a:ext cx="7197213" cy="2985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560"/>
              </a:lnSpc>
              <a:spcAft>
                <a:spcPts val="1200"/>
              </a:spcAft>
            </a:pPr>
            <a:r>
              <a:rPr lang="ru-RU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Коллектив нашего </a:t>
            </a:r>
            <a:r>
              <a:rPr lang="ru-RU" sz="1600" dirty="0">
                <a:latin typeface="Calibri" panose="020F0502020204030204" pitchFamily="34" charset="0"/>
                <a:cs typeface="Calibri" panose="020F0502020204030204" pitchFamily="34" charset="0"/>
              </a:rPr>
              <a:t>детского сада – это </a:t>
            </a:r>
            <a:r>
              <a:rPr lang="ru-RU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дружная команда профессионалов. В детском саду « Красная гвоздика» работают «садовницы», для которых педагогика </a:t>
            </a:r>
            <a:r>
              <a:rPr lang="ru-RU" sz="1600" dirty="0">
                <a:latin typeface="Calibri" panose="020F0502020204030204" pitchFamily="34" charset="0"/>
                <a:cs typeface="Calibri" panose="020F0502020204030204" pitchFamily="34" charset="0"/>
              </a:rPr>
              <a:t>- не профессия, а образ жизни. В</a:t>
            </a:r>
            <a:r>
              <a:rPr lang="ru-RU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озглавляет наш коллектив опытный руководитель, энергичная и заботливая заведующая. А помогает ей наш методист, она занимается разработкой </a:t>
            </a:r>
            <a:r>
              <a:rPr lang="ru-RU" sz="1600" dirty="0">
                <a:latin typeface="Calibri" panose="020F0502020204030204" pitchFamily="34" charset="0"/>
                <a:cs typeface="Calibri" panose="020F0502020204030204" pitchFamily="34" charset="0"/>
              </a:rPr>
              <a:t>занятий, сценариев, программ </a:t>
            </a:r>
            <a:r>
              <a:rPr lang="ru-RU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. Нашими общими усилиями мы делаем пребывание детей в </a:t>
            </a:r>
            <a:r>
              <a:rPr lang="ru-RU" sz="1600" dirty="0">
                <a:latin typeface="Calibri" panose="020F0502020204030204" pitchFamily="34" charset="0"/>
                <a:cs typeface="Calibri" panose="020F0502020204030204" pitchFamily="34" charset="0"/>
              </a:rPr>
              <a:t>детском саду интересным, познавательным и </a:t>
            </a:r>
            <a:r>
              <a:rPr lang="ru-RU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развивающим.                                                                             </a:t>
            </a:r>
            <a:r>
              <a:rPr lang="ru-RU" sz="1600" dirty="0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Любовь</a:t>
            </a:r>
            <a:r>
              <a:rPr lang="ru-RU" sz="16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 ласка, забота, понимание – это то, что мы как педагоги можем дать детям. Заряд бодрости, мироощущения, положительные эмоции – вот, что дает нам общение с детьми. Мы делаем то, что так необходимо в нашем мире – заботимся о </a:t>
            </a:r>
            <a:r>
              <a:rPr lang="ru-RU" sz="1600" b="1" i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«цветах жизни»</a:t>
            </a:r>
            <a:r>
              <a:rPr lang="ru-RU" sz="16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 – о детях. А </a:t>
            </a:r>
            <a:r>
              <a:rPr lang="ru-RU" sz="1600" dirty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цветы растут, только если их любят и любят по настоящему без фальши и обмана.</a:t>
            </a:r>
            <a:endParaRPr lang="ru-RU" sz="160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3212" y="3392129"/>
            <a:ext cx="5309419" cy="26654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0206" y="3742720"/>
            <a:ext cx="4050889" cy="231486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053" y="727587"/>
            <a:ext cx="2745168" cy="276999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939569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1340" y="1198073"/>
            <a:ext cx="2821859" cy="233024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077496" y="1563330"/>
            <a:ext cx="786580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Я воспитатель и этим горжусь,</a:t>
            </a:r>
          </a:p>
          <a:p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Что вместе с детьми жить на свете учусь,</a:t>
            </a:r>
          </a:p>
          <a:p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Да, я актриса многих ролей.</a:t>
            </a:r>
          </a:p>
          <a:p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Но главная роль заменять матерей!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560321" y="4292979"/>
            <a:ext cx="69179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4000" b="1" dirty="0" smtClean="0">
                <a:solidFill>
                  <a:srgbClr val="FF0000"/>
                </a:solidFill>
                <a:latin typeface="Segoe Print" panose="02000600000000000000" pitchFamily="2" charset="0"/>
              </a:rPr>
              <a:t>Спасибо, за просмотр!</a:t>
            </a:r>
            <a:endParaRPr lang="ru-RU" sz="4000" b="1" dirty="0">
              <a:solidFill>
                <a:srgbClr val="FF0000"/>
              </a:solidFill>
              <a:latin typeface="Segoe Print" panose="02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0991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120877" y="1133299"/>
            <a:ext cx="5152103" cy="44405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i="1" dirty="0">
                <a:solidFill>
                  <a:srgbClr val="59211B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2400" b="1" i="1" dirty="0">
                <a:solidFill>
                  <a:srgbClr val="59211B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Дети – цветы жизни</a:t>
            </a:r>
            <a:r>
              <a:rPr lang="ru-RU" sz="2400" i="1" dirty="0">
                <a:solidFill>
                  <a:srgbClr val="59211B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endParaRPr lang="ru-RU" sz="2400" dirty="0">
              <a:solidFill>
                <a:srgbClr val="59211B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i="1" dirty="0">
                <a:solidFill>
                  <a:srgbClr val="59211B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Недаром так говорят.</a:t>
            </a:r>
            <a:endParaRPr lang="ru-RU" sz="2000" dirty="0">
              <a:solidFill>
                <a:srgbClr val="59211B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i="1" dirty="0">
                <a:solidFill>
                  <a:srgbClr val="59211B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Не нужно лишней здесь харизмы,</a:t>
            </a:r>
            <a:endParaRPr lang="ru-RU" sz="2000" dirty="0">
              <a:solidFill>
                <a:srgbClr val="59211B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i="1" dirty="0">
                <a:solidFill>
                  <a:srgbClr val="59211B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Все </a:t>
            </a:r>
            <a:r>
              <a:rPr lang="ru-RU" sz="2400" b="1" i="1" dirty="0">
                <a:solidFill>
                  <a:srgbClr val="59211B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дети - наш цветущий сад</a:t>
            </a:r>
            <a:r>
              <a:rPr lang="ru-RU" sz="2400" i="1" dirty="0">
                <a:solidFill>
                  <a:srgbClr val="59211B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400" dirty="0">
              <a:solidFill>
                <a:srgbClr val="59211B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i="1" dirty="0">
                <a:solidFill>
                  <a:srgbClr val="59211B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Вот семена, обычные, простые,</a:t>
            </a:r>
            <a:endParaRPr lang="ru-RU" sz="2000" dirty="0">
              <a:solidFill>
                <a:srgbClr val="59211B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i="1" dirty="0">
                <a:solidFill>
                  <a:srgbClr val="59211B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Ничем не примечательны они,</a:t>
            </a:r>
            <a:endParaRPr lang="ru-RU" sz="2000" dirty="0">
              <a:solidFill>
                <a:srgbClr val="59211B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i="1" dirty="0">
                <a:solidFill>
                  <a:srgbClr val="59211B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Но можем вырастить таланты все такие,</a:t>
            </a:r>
            <a:endParaRPr lang="ru-RU" sz="2000" dirty="0">
              <a:solidFill>
                <a:srgbClr val="59211B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i="1" dirty="0">
                <a:solidFill>
                  <a:srgbClr val="59211B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Которыми смогли б гордиться мы</a:t>
            </a:r>
            <a:r>
              <a:rPr lang="ru-RU" sz="2000" i="1" dirty="0" smtClean="0">
                <a:solidFill>
                  <a:srgbClr val="59211B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».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2000" dirty="0">
              <a:solidFill>
                <a:srgbClr val="59211B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i="1" dirty="0">
                <a:solidFill>
                  <a:srgbClr val="59211B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Анастасия Раевская.</a:t>
            </a:r>
            <a:endParaRPr lang="ru-RU" sz="2000" dirty="0">
              <a:solidFill>
                <a:srgbClr val="59211B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2980" y="1120877"/>
            <a:ext cx="4862658" cy="4452997"/>
          </a:xfrm>
          <a:prstGeom prst="rect">
            <a:avLst/>
          </a:prstGeom>
          <a:effectLst>
            <a:glow rad="381000">
              <a:schemeClr val="accent1">
                <a:alpha val="54000"/>
              </a:schemeClr>
            </a:glow>
            <a:softEdge rad="0"/>
          </a:effectLst>
        </p:spPr>
      </p:pic>
    </p:spTree>
    <p:extLst>
      <p:ext uri="{BB962C8B-B14F-4D97-AF65-F5344CB8AC3E}">
        <p14:creationId xmlns:p14="http://schemas.microsoft.com/office/powerpoint/2010/main" val="1133558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11936" y="816865"/>
            <a:ext cx="10277856" cy="2221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Segoe Script" panose="030B0504020000000003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Немного истории …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Детские </a:t>
            </a:r>
            <a:r>
              <a:rPr lang="ru-RU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сады и ясли возникли в Западной Европе. В ясли попадали в основном дети фабричных работниц, которым не с кем было оставить своих малышей. В детские же сады, как правило, устраивали своих детей представители среднего класса, которым гувернеры и гувернантки были не по </a:t>
            </a:r>
            <a:r>
              <a:rPr lang="ru-RU" sz="1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карману.  Возникновение </a:t>
            </a:r>
            <a:r>
              <a:rPr lang="ru-RU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детских садов связано с именем немецкого педагога Фридриха </a:t>
            </a:r>
            <a:r>
              <a:rPr lang="ru-RU" sz="16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Фребеля</a:t>
            </a:r>
            <a:r>
              <a:rPr lang="ru-RU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(1782-1852). В 1837 году он организовал первое учебное и воспитательное заведение для детей дошкольного возраста, которое назвал детским садом (</a:t>
            </a:r>
            <a:r>
              <a:rPr lang="ru-RU" sz="16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Kindergarten</a:t>
            </a:r>
            <a:r>
              <a:rPr lang="ru-RU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ru-RU" sz="16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Kinder</a:t>
            </a:r>
            <a:r>
              <a:rPr lang="ru-RU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дети, </a:t>
            </a:r>
            <a:r>
              <a:rPr lang="ru-RU" sz="16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Garten</a:t>
            </a:r>
            <a:r>
              <a:rPr lang="ru-RU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сад). </a:t>
            </a:r>
            <a:endParaRPr lang="ru-RU" sz="16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0900" y="3147732"/>
            <a:ext cx="3622244" cy="285135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288" y="2791969"/>
            <a:ext cx="5766816" cy="33162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881766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60704" y="719328"/>
            <a:ext cx="4279392" cy="50399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16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Это </a:t>
            </a:r>
            <a:r>
              <a:rPr lang="ru-RU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последнее название имеет двоякое значение: во-первых, </a:t>
            </a:r>
            <a:r>
              <a:rPr lang="ru-RU" sz="16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Фребель</a:t>
            </a:r>
            <a:r>
              <a:rPr lang="ru-RU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придерживался мнения, что это сад, в котором дети могли бы играть и знакомиться с жизнью растений; во-вторых, оно символически указывает на сходство детей с растениями, требующими умелого и тщательного ухода. Такие воспитательные учреждения для приходящих детей так и назывались детские сады . Преподавательницами в таком детском саду стали </a:t>
            </a:r>
            <a:r>
              <a:rPr lang="ru-RU" sz="16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Kindergдrtnerinnen</a:t>
            </a:r>
            <a:r>
              <a:rPr lang="ru-RU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буквально - детские садовницы. </a:t>
            </a:r>
            <a:endParaRPr lang="ru-RU" sz="16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Деткам </a:t>
            </a:r>
            <a:r>
              <a:rPr lang="ru-RU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ужасно нравилось проводить время в таком  «детском саду», где все они были постоянно заняты, веселы, никогда не скучали и  не капризничали. Уходили дети из такого детского сада с большой </a:t>
            </a:r>
            <a:r>
              <a:rPr lang="ru-RU" sz="1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неохотой.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6698" y="890016"/>
            <a:ext cx="5422376" cy="5145024"/>
          </a:xfrm>
          <a:prstGeom prst="rect">
            <a:avLst/>
          </a:prstGeom>
          <a:effectLst>
            <a:glow rad="558800">
              <a:srgbClr val="C3B1BC">
                <a:alpha val="89000"/>
              </a:srgbClr>
            </a:glow>
          </a:effectLst>
        </p:spPr>
      </p:pic>
    </p:spTree>
    <p:extLst>
      <p:ext uri="{BB962C8B-B14F-4D97-AF65-F5344CB8AC3E}">
        <p14:creationId xmlns:p14="http://schemas.microsoft.com/office/powerpoint/2010/main" val="3539132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278195" y="780288"/>
            <a:ext cx="6259020" cy="463296"/>
          </a:xfrm>
        </p:spPr>
        <p:txBody>
          <a:bodyPr>
            <a:noAutofit/>
          </a:bodyPr>
          <a:lstStyle/>
          <a:p>
            <a:pPr algn="l"/>
            <a:r>
              <a:rPr lang="ru-RU" b="1" dirty="0" smtClean="0">
                <a:solidFill>
                  <a:srgbClr val="C00000"/>
                </a:solidFill>
                <a:latin typeface="Segoe Script" panose="030B0504020000000003" pitchFamily="66" charset="0"/>
              </a:rPr>
              <a:t>Наши дни…</a:t>
            </a:r>
            <a:endParaRPr lang="ru-RU" b="1" dirty="0">
              <a:solidFill>
                <a:srgbClr val="C00000"/>
              </a:solidFill>
              <a:latin typeface="Segoe Script" panose="030B0504020000000003" pitchFamily="66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1150373" y="1243585"/>
            <a:ext cx="6386841" cy="5006490"/>
          </a:xfrm>
        </p:spPr>
        <p:txBody>
          <a:bodyPr>
            <a:noAutofit/>
          </a:bodyPr>
          <a:lstStyle/>
          <a:p>
            <a:pPr algn="l"/>
            <a:r>
              <a:rPr lang="ru-RU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«</a:t>
            </a:r>
            <a:r>
              <a:rPr lang="ru-RU" sz="1600" dirty="0">
                <a:latin typeface="Calibri" panose="020F0502020204030204" pitchFamily="34" charset="0"/>
                <a:cs typeface="Calibri" panose="020F0502020204030204" pitchFamily="34" charset="0"/>
              </a:rPr>
              <a:t>Дети – цветы жизни» - эта фраза имеет глубокий смысл. Дети – это самое светлое и чистое, это наше все! Это наши цветочки, которые мы холим и лелеем, чтобы они подрастали здоровыми и сильными, ведь самое прекрасное на земле это - ребенок. С его детскими выдумками, юмором, улыбками, он наполняет мир яркими красками, поэтому он и подобен </a:t>
            </a:r>
            <a:r>
              <a:rPr lang="ru-RU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цветку.                                                                                                                          Вот и мы в своем детском саду, под цветущим названием </a:t>
            </a:r>
            <a:r>
              <a:rPr lang="ru-RU" sz="1600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«Красная гвоздика»</a:t>
            </a:r>
            <a:r>
              <a:rPr lang="ru-RU" sz="1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взращиваем эти самые цветочки. Но воспитатель - это садовник, который </a:t>
            </a:r>
            <a:r>
              <a:rPr lang="ru-RU" sz="1600" dirty="0">
                <a:latin typeface="Calibri" panose="020F0502020204030204" pitchFamily="34" charset="0"/>
                <a:cs typeface="Calibri" panose="020F0502020204030204" pitchFamily="34" charset="0"/>
              </a:rPr>
              <a:t>выращивает различные </a:t>
            </a:r>
            <a:r>
              <a:rPr lang="ru-RU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цветы. Одни </a:t>
            </a:r>
            <a:r>
              <a:rPr lang="ru-RU" sz="1600" dirty="0">
                <a:latin typeface="Calibri" panose="020F0502020204030204" pitchFamily="34" charset="0"/>
                <a:cs typeface="Calibri" panose="020F0502020204030204" pitchFamily="34" charset="0"/>
              </a:rPr>
              <a:t>могут быть нежными ромашками, а другие колючими кактусами. Одни цветы любят берег ручья, другие – горную вершину, одним нужна песчаная почва, </a:t>
            </a:r>
            <a:r>
              <a:rPr lang="ru-RU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 а другим </a:t>
            </a:r>
            <a:r>
              <a:rPr lang="ru-RU" sz="1600" dirty="0">
                <a:latin typeface="Calibri" panose="020F0502020204030204" pitchFamily="34" charset="0"/>
                <a:cs typeface="Calibri" panose="020F0502020204030204" pitchFamily="34" charset="0"/>
              </a:rPr>
              <a:t>– глинистая. Каждому нужен особый подход. Так и в </a:t>
            </a:r>
            <a:r>
              <a:rPr lang="ru-RU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нашей </a:t>
            </a:r>
            <a:r>
              <a:rPr lang="ru-RU" sz="1600" dirty="0">
                <a:latin typeface="Calibri" panose="020F0502020204030204" pitchFamily="34" charset="0"/>
                <a:cs typeface="Calibri" panose="020F0502020204030204" pitchFamily="34" charset="0"/>
              </a:rPr>
              <a:t>работе каждому малышу необходимо понимание его индивидуальности, и конечно </a:t>
            </a:r>
            <a:r>
              <a:rPr lang="ru-RU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любовь.                                                         Я горжусь тем, что работаю, в таком замечательном детском саду. Пусть он не новый и не модный, как современные детские сады, но я считаю, что в нем живёт добро. </a:t>
            </a:r>
            <a:r>
              <a:rPr lang="ru-RU" sz="16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Каждый кирпичик, каждый уголок детского сада дышит и живет </a:t>
            </a:r>
            <a:r>
              <a:rPr lang="ru-RU" sz="1600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любовью.</a:t>
            </a:r>
            <a:r>
              <a:rPr lang="ru-RU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1600" dirty="0">
                <a:latin typeface="Calibri" panose="020F0502020204030204" pitchFamily="34" charset="0"/>
                <a:cs typeface="Calibri" panose="020F0502020204030204" pitchFamily="34" charset="0"/>
              </a:rPr>
              <a:t>Благодаря любви и детскому смеху детский сад живет и расцветает с каждым новым </a:t>
            </a:r>
            <a:r>
              <a:rPr lang="ru-RU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учебным годом.</a:t>
            </a:r>
            <a:endParaRPr lang="ru-RU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Рисунок 5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8" r="1878"/>
          <a:stretch>
            <a:fillRect/>
          </a:stretch>
        </p:blipFill>
        <p:spPr>
          <a:xfrm>
            <a:off x="7807569" y="780288"/>
            <a:ext cx="3350609" cy="460778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173599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53729" y="796413"/>
            <a:ext cx="5437239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atin typeface="Calibri" panose="020F0502020204030204" pitchFamily="34" charset="0"/>
                <a:cs typeface="Calibri" panose="020F0502020204030204" pitchFamily="34" charset="0"/>
              </a:rPr>
              <a:t>Работу наших педагогов нельзя назвать лёгкой, но работа тех, кто посвятил себя воспитанию детей, вызывает огромное уважение, ведь на протяжении всего дня ребёнок должен чувствовать заботу и ласку. </a:t>
            </a:r>
            <a:endParaRPr lang="ru-RU" sz="16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sz="1600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Каждый </a:t>
            </a:r>
            <a:r>
              <a:rPr lang="ru-RU" sz="16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ребенок уникален, по-своему не повторим. В нем живет и талантливый художник, и пытливый наблюдатель, и неутомимый экспериментатор.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9458" y="884903"/>
            <a:ext cx="4768646" cy="250722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0039" y="3018503"/>
            <a:ext cx="3038167" cy="286118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4013" y="3018504"/>
            <a:ext cx="3274142" cy="286118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581896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2889" y="766916"/>
            <a:ext cx="6442939" cy="22000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600" dirty="0">
                <a:solidFill>
                  <a:srgbClr val="1B1C2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Для того чтобы </a:t>
            </a:r>
            <a:r>
              <a:rPr lang="ru-RU" sz="1600" dirty="0" smtClean="0">
                <a:solidFill>
                  <a:srgbClr val="1B1C2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ребята могли </a:t>
            </a:r>
            <a:r>
              <a:rPr lang="ru-RU" sz="1600" dirty="0">
                <a:solidFill>
                  <a:srgbClr val="1B1C2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совершенствоваться разносторонне, </a:t>
            </a:r>
            <a:r>
              <a:rPr lang="ru-RU" sz="1600" dirty="0" smtClean="0">
                <a:solidFill>
                  <a:srgbClr val="1B1C2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мы воспитатели,  помогаем </a:t>
            </a:r>
            <a:r>
              <a:rPr lang="ru-RU" sz="1600" dirty="0">
                <a:solidFill>
                  <a:srgbClr val="1B1C2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 художественно-эстетическом развитии. Во всех режимных моментах в жизни детского сада совместная деятельность педагога и детей направляется на погружение в мир образов: словесных, зрительных, звуковых.</a:t>
            </a:r>
            <a:r>
              <a:rPr lang="ru-RU" sz="16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Цель художественно-эстетического развития дошкольников — формирование у них эстетического идеала и художественного вкуса, а также способности к творчеству.</a:t>
            </a:r>
            <a:endParaRPr lang="ru-RU" sz="1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889" y="3040670"/>
            <a:ext cx="3932904" cy="29448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9935" y="835742"/>
            <a:ext cx="2979174" cy="514976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7303" y="2888347"/>
            <a:ext cx="3451122" cy="296466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79102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14399" y="747252"/>
            <a:ext cx="537824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Мы прививаем нашим ребятам только самые лучшие качества - любовь к родным и близким, любовь к животным, любовь ко всему, что нас окружает. Вместе с детьми мы проводим  тематические праздники и готовим родным подарки. </a:t>
            </a:r>
            <a:r>
              <a:rPr lang="ru-RU" sz="1600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А лучший </a:t>
            </a:r>
            <a:r>
              <a:rPr lang="ru-RU" sz="16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подарок – это подарок, сделанный своими руками.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5145" y="3057832"/>
            <a:ext cx="3794415" cy="29103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231" y="2458066"/>
            <a:ext cx="2635033" cy="33528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5891" y="736245"/>
            <a:ext cx="4650318" cy="256622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0288" y="3599184"/>
            <a:ext cx="3018503" cy="24636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23723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 rot="10800000" flipV="1">
            <a:off x="875069" y="4219882"/>
            <a:ext cx="5407743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Каждый воспитатель в нашем саду развивает в своих воспитанниках патриотические качества - любовь </a:t>
            </a:r>
            <a:r>
              <a:rPr lang="ru-RU" sz="1600" dirty="0">
                <a:latin typeface="Calibri" panose="020F0502020204030204" pitchFamily="34" charset="0"/>
                <a:cs typeface="Calibri" panose="020F0502020204030204" pitchFamily="34" charset="0"/>
              </a:rPr>
              <a:t>к Родине, </a:t>
            </a:r>
            <a:r>
              <a:rPr lang="ru-RU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гордость </a:t>
            </a:r>
            <a:r>
              <a:rPr lang="ru-RU" sz="1600" dirty="0">
                <a:latin typeface="Calibri" panose="020F0502020204030204" pitchFamily="34" charset="0"/>
                <a:cs typeface="Calibri" panose="020F0502020204030204" pitchFamily="34" charset="0"/>
              </a:rPr>
              <a:t>за ее достижения, </a:t>
            </a:r>
            <a:r>
              <a:rPr lang="ru-RU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уверенность </a:t>
            </a:r>
            <a:r>
              <a:rPr lang="ru-RU" sz="1600" dirty="0">
                <a:latin typeface="Calibri" panose="020F0502020204030204" pitchFamily="34" charset="0"/>
                <a:cs typeface="Calibri" panose="020F0502020204030204" pitchFamily="34" charset="0"/>
              </a:rPr>
              <a:t>в том, что </a:t>
            </a:r>
            <a:r>
              <a:rPr lang="ru-RU" sz="16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Россия – великая многонациональная страна с героическим прошлым и счастливым </a:t>
            </a:r>
            <a:r>
              <a:rPr lang="ru-RU" sz="1600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будущим.</a:t>
            </a:r>
            <a:r>
              <a:rPr lang="ru-RU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1600" dirty="0">
                <a:latin typeface="Calibri" panose="020F0502020204030204" pitchFamily="34" charset="0"/>
                <a:cs typeface="Calibri" panose="020F0502020204030204" pitchFamily="34" charset="0"/>
              </a:rPr>
              <a:t>Любовь к родному городу и к родной стране играют огромную роль в становлении личности ребенка.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871" y="1136547"/>
            <a:ext cx="2942300" cy="267836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7527" y="1136547"/>
            <a:ext cx="2456222" cy="26252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90053">
            <a:off x="7856616" y="967410"/>
            <a:ext cx="3056677" cy="213110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8284" y="3343895"/>
            <a:ext cx="4654540" cy="27226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60485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1039</TotalTime>
  <Words>1151</Words>
  <Application>Microsoft Office PowerPoint</Application>
  <PresentationFormat>Широкоэкранный</PresentationFormat>
  <Paragraphs>43</Paragraphs>
  <Slides>16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3" baseType="lpstr">
      <vt:lpstr>Arial</vt:lpstr>
      <vt:lpstr>Calibri</vt:lpstr>
      <vt:lpstr>Garamond</vt:lpstr>
      <vt:lpstr>Segoe Print</vt:lpstr>
      <vt:lpstr>Segoe Script</vt:lpstr>
      <vt:lpstr>Times New Roman</vt:lpstr>
      <vt:lpstr>Натуральные материалы</vt:lpstr>
      <vt:lpstr>Дети – цветы жизни!</vt:lpstr>
      <vt:lpstr>Презентация PowerPoint</vt:lpstr>
      <vt:lpstr>Презентация PowerPoint</vt:lpstr>
      <vt:lpstr>Презентация PowerPoint</vt:lpstr>
      <vt:lpstr>Наши дни…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Якубович</dc:creator>
  <cp:lastModifiedBy>Якубович</cp:lastModifiedBy>
  <cp:revision>117</cp:revision>
  <cp:lastPrinted>2020-04-19T17:17:57Z</cp:lastPrinted>
  <dcterms:created xsi:type="dcterms:W3CDTF">2020-04-15T18:08:34Z</dcterms:created>
  <dcterms:modified xsi:type="dcterms:W3CDTF">2020-04-19T17:35:12Z</dcterms:modified>
</cp:coreProperties>
</file>