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8" r:id="rId4"/>
    <p:sldId id="287" r:id="rId5"/>
    <p:sldId id="289" r:id="rId6"/>
    <p:sldId id="299" r:id="rId7"/>
    <p:sldId id="295" r:id="rId8"/>
    <p:sldId id="297" r:id="rId9"/>
    <p:sldId id="314" r:id="rId10"/>
    <p:sldId id="296" r:id="rId11"/>
    <p:sldId id="292" r:id="rId12"/>
    <p:sldId id="309" r:id="rId13"/>
    <p:sldId id="308" r:id="rId14"/>
    <p:sldId id="307" r:id="rId15"/>
    <p:sldId id="300" r:id="rId16"/>
    <p:sldId id="291" r:id="rId17"/>
    <p:sldId id="301" r:id="rId18"/>
    <p:sldId id="258" r:id="rId19"/>
    <p:sldId id="261" r:id="rId20"/>
    <p:sldId id="26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9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A8834B5-1DFB-469F-892E-4B923B30C104}" type="datetimeFigureOut">
              <a:rPr lang="ru-RU" smtClean="0"/>
              <a:pPr/>
              <a:t>28.10.2023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2863C1-71FB-43CA-89E7-82C593326165}" type="slidenum">
              <a:rPr lang="ru-RU" smtClean="0"/>
              <a:pPr/>
              <a:t>‹#›</a:t>
            </a:fld>
            <a:endParaRPr lang="ru-RU"/>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8834B5-1DFB-469F-892E-4B923B30C104}" type="datetimeFigureOut">
              <a:rPr lang="ru-RU" smtClean="0"/>
              <a:pPr/>
              <a:t>28.10.2023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863C1-71FB-43CA-89E7-82C59332616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dancelib.ru/books/item/f00/s00/z0000016/st007.shtml" TargetMode="External"/><Relationship Id="rId7"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s://nsportal.ru/shkola/raznoe/library/2016/12/23/dinamika-stsenicheskogo-prostranstva" TargetMode="External"/><Relationship Id="rId5" Type="http://schemas.openxmlformats.org/officeDocument/2006/relationships/hyperlink" Target="https://vk.com/@kdochoreographer-masterstvo-horeografa-risunok-tanca-kak-sostavlyauschaya-cha" TargetMode="External"/><Relationship Id="rId4" Type="http://schemas.openxmlformats.org/officeDocument/2006/relationships/hyperlink" Target="https://4dancing.ru/blogs/021216/2735/"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Подзаголовок 3"/>
          <p:cNvSpPr txBox="1">
            <a:spLocks/>
          </p:cNvSpPr>
          <p:nvPr/>
        </p:nvSpPr>
        <p:spPr>
          <a:xfrm>
            <a:off x="2357422" y="5857892"/>
            <a:ext cx="4572000" cy="634020"/>
          </a:xfrm>
          <a:prstGeom prst="rect">
            <a:avLst/>
          </a:prstGeom>
        </p:spPr>
        <p:txBody>
          <a:bodyPr vert="horz" wrap="square" lIns="91440" tIns="45720" rIns="91440" bIns="45720" rtlCol="0">
            <a:sp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16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Райчихинск</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16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2023г</a:t>
            </a:r>
            <a:r>
              <a:rPr kumimoji="0" lang="ru-RU" sz="16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 </a:t>
            </a:r>
            <a:endParaRPr kumimoji="0" lang="ru-RU" sz="16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6" name="Прямоугольник 5"/>
          <p:cNvSpPr/>
          <p:nvPr/>
        </p:nvSpPr>
        <p:spPr>
          <a:xfrm>
            <a:off x="571472" y="1643050"/>
            <a:ext cx="8215370" cy="1200329"/>
          </a:xfrm>
          <a:prstGeom prst="rect">
            <a:avLst/>
          </a:prstGeom>
        </p:spPr>
        <p:txBody>
          <a:bodyPr wrap="square">
            <a:spAutoFit/>
          </a:bodyPr>
          <a:lstStyle/>
          <a:p>
            <a:pPr algn="ct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«Постановка вокального номера</a:t>
            </a: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a:t>
            </a:r>
          </a:p>
        </p:txBody>
      </p:sp>
      <p:sp>
        <p:nvSpPr>
          <p:cNvPr id="8" name="Заголовок 1"/>
          <p:cNvSpPr txBox="1">
            <a:spLocks/>
          </p:cNvSpPr>
          <p:nvPr/>
        </p:nvSpPr>
        <p:spPr>
          <a:xfrm>
            <a:off x="642910" y="285728"/>
            <a:ext cx="8286808" cy="1196894"/>
          </a:xfrm>
          <a:prstGeom prst="rect">
            <a:avLst/>
          </a:prstGeom>
          <a:effectLst/>
        </p:spPr>
        <p:txBody>
          <a:bodyPr vert="horz" lIns="91440" tIns="45720" rIns="91440" bIns="45720" rtlCol="0" anchor="ctr">
            <a:normAutofit/>
          </a:bodyPr>
          <a:lstStyle/>
          <a:p>
            <a:pPr algn="ctr">
              <a:lnSpc>
                <a:spcPct val="115000"/>
              </a:lnSpc>
              <a:spcAft>
                <a:spcPts val="0"/>
              </a:spcAft>
            </a:pPr>
            <a:r>
              <a:rPr lang="ru-RU" sz="1400" dirty="0" smtClean="0">
                <a:latin typeface="Times New Roman"/>
                <a:ea typeface="Calibri"/>
                <a:cs typeface="Times New Roman"/>
              </a:rPr>
              <a:t>Муниципальное образовательное автономное </a:t>
            </a:r>
            <a:endParaRPr lang="ru-RU" sz="1100" dirty="0" smtClean="0">
              <a:ea typeface="Calibri"/>
              <a:cs typeface="Times New Roman"/>
            </a:endParaRPr>
          </a:p>
          <a:p>
            <a:pPr algn="ctr">
              <a:lnSpc>
                <a:spcPct val="115000"/>
              </a:lnSpc>
              <a:spcAft>
                <a:spcPts val="0"/>
              </a:spcAft>
            </a:pPr>
            <a:r>
              <a:rPr lang="ru-RU" sz="1400" dirty="0" smtClean="0">
                <a:latin typeface="Times New Roman"/>
                <a:ea typeface="Calibri"/>
                <a:cs typeface="Times New Roman"/>
              </a:rPr>
              <a:t>учреждение дополнительного образования </a:t>
            </a:r>
            <a:endParaRPr lang="ru-RU" sz="1100" dirty="0" smtClean="0">
              <a:ea typeface="Calibri"/>
              <a:cs typeface="Times New Roman"/>
            </a:endParaRPr>
          </a:p>
          <a:p>
            <a:pPr algn="ctr">
              <a:lnSpc>
                <a:spcPct val="115000"/>
              </a:lnSpc>
              <a:spcAft>
                <a:spcPts val="0"/>
              </a:spcAft>
            </a:pPr>
            <a:r>
              <a:rPr lang="ru-RU" sz="1400" dirty="0" smtClean="0">
                <a:latin typeface="Times New Roman"/>
                <a:ea typeface="Calibri"/>
                <a:cs typeface="Times New Roman"/>
              </a:rPr>
              <a:t>«Дворец детей и юношества» </a:t>
            </a:r>
            <a:endParaRPr lang="ru-RU" sz="1100" dirty="0" smtClean="0">
              <a:ea typeface="Calibri"/>
              <a:cs typeface="Times New Roman"/>
            </a:endParaRPr>
          </a:p>
          <a:p>
            <a:pPr algn="ctr">
              <a:lnSpc>
                <a:spcPct val="115000"/>
              </a:lnSpc>
              <a:spcAft>
                <a:spcPts val="0"/>
              </a:spcAft>
            </a:pPr>
            <a:r>
              <a:rPr lang="ru-RU" sz="1400" dirty="0" smtClean="0">
                <a:latin typeface="Times New Roman"/>
                <a:ea typeface="Calibri"/>
                <a:cs typeface="Times New Roman"/>
              </a:rPr>
              <a:t>городского округа города Райчихинска Амурской области</a:t>
            </a:r>
            <a:endParaRPr lang="ru-RU" sz="1100" dirty="0">
              <a:ea typeface="Calibri"/>
              <a:cs typeface="Times New Roman"/>
            </a:endParaRPr>
          </a:p>
        </p:txBody>
      </p:sp>
      <p:sp>
        <p:nvSpPr>
          <p:cNvPr id="5" name="Подзаголовок 3"/>
          <p:cNvSpPr txBox="1">
            <a:spLocks/>
          </p:cNvSpPr>
          <p:nvPr/>
        </p:nvSpPr>
        <p:spPr>
          <a:xfrm>
            <a:off x="4714876" y="4857760"/>
            <a:ext cx="4000528" cy="781752"/>
          </a:xfrm>
          <a:prstGeom prst="rect">
            <a:avLst/>
          </a:prstGeom>
        </p:spPr>
        <p:txBody>
          <a:bodyPr vert="horz" wrap="square" lIns="91440" tIns="45720" rIns="91440" bIns="45720" rtlCol="0">
            <a:sp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1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Выполнила:</a:t>
            </a:r>
            <a:r>
              <a:rPr kumimoji="0" lang="ru-RU" sz="14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 </a:t>
            </a:r>
          </a:p>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14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Педагог дополнительного образования Черепанова Татьяна Анатольевна</a:t>
            </a:r>
            <a:endParaRPr kumimoji="0" lang="ru-RU" sz="1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9" name="Подзаголовок 3"/>
          <p:cNvSpPr txBox="1">
            <a:spLocks/>
          </p:cNvSpPr>
          <p:nvPr/>
        </p:nvSpPr>
        <p:spPr>
          <a:xfrm>
            <a:off x="2857488" y="2928934"/>
            <a:ext cx="4000528" cy="824841"/>
          </a:xfrm>
          <a:prstGeom prst="rect">
            <a:avLst/>
          </a:prstGeom>
        </p:spPr>
        <p:txBody>
          <a:bodyPr vert="horz" wrap="square" lIns="91440" tIns="45720" rIns="91440" bIns="45720" rtlCol="0">
            <a:spAutoFit/>
          </a:bodyPr>
          <a:lstStyle/>
          <a:p>
            <a:pPr lvl="0" algn="ctr">
              <a:spcBef>
                <a:spcPct val="20000"/>
              </a:spcBef>
              <a:defRPr/>
            </a:pPr>
            <a:r>
              <a:rPr lang="ru-RU" sz="1400" dirty="0" smtClean="0">
                <a:latin typeface="Times New Roman" pitchFamily="18" charset="0"/>
                <a:cs typeface="Times New Roman" pitchFamily="18" charset="0"/>
              </a:rPr>
              <a:t>Методическое пособие </a:t>
            </a:r>
          </a:p>
          <a:p>
            <a:pPr lvl="0" algn="ctr">
              <a:spcBef>
                <a:spcPct val="20000"/>
              </a:spcBef>
              <a:defRPr/>
            </a:pPr>
            <a:r>
              <a:rPr lang="ru-RU" sz="1400" dirty="0" smtClean="0">
                <a:latin typeface="Times New Roman" pitchFamily="18" charset="0"/>
                <a:cs typeface="Times New Roman" pitchFamily="18" charset="0"/>
              </a:rPr>
              <a:t>руководителям </a:t>
            </a:r>
            <a:endParaRPr lang="ru-RU" sz="1400" dirty="0" smtClean="0">
              <a:latin typeface="Times New Roman" pitchFamily="18" charset="0"/>
              <a:cs typeface="Times New Roman" pitchFamily="18" charset="0"/>
            </a:endParaRPr>
          </a:p>
          <a:p>
            <a:pPr lvl="0" algn="ctr">
              <a:spcBef>
                <a:spcPct val="20000"/>
              </a:spcBef>
              <a:defRPr/>
            </a:pPr>
            <a:r>
              <a:rPr lang="ru-RU" sz="1400" dirty="0" smtClean="0">
                <a:latin typeface="Times New Roman" pitchFamily="18" charset="0"/>
                <a:cs typeface="Times New Roman" pitchFamily="18" charset="0"/>
              </a:rPr>
              <a:t>детских художественных коллективов</a:t>
            </a:r>
            <a:endParaRPr kumimoji="0" lang="ru-RU" sz="1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pic>
        <p:nvPicPr>
          <p:cNvPr id="10" name="Picture 2" descr="Возможность раскрыться». Ученики и педагоги – о студии танца Liberty Dance  | Культура | АиФ Челябинск"/>
          <p:cNvPicPr>
            <a:picLocks noChangeAspect="1" noChangeArrowheads="1"/>
          </p:cNvPicPr>
          <p:nvPr/>
        </p:nvPicPr>
        <p:blipFill>
          <a:blip r:embed="rId3" cstate="print"/>
          <a:srcRect/>
          <a:stretch>
            <a:fillRect/>
          </a:stretch>
        </p:blipFill>
        <p:spPr bwMode="auto">
          <a:xfrm>
            <a:off x="-252536" y="3300053"/>
            <a:ext cx="4896544" cy="3251611"/>
          </a:xfrm>
          <a:prstGeom prst="rect">
            <a:avLst/>
          </a:prstGeom>
          <a:noFill/>
          <a:effectLst>
            <a:softEdge rad="635000"/>
          </a:effectLst>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Прямоугольник 5"/>
          <p:cNvSpPr/>
          <p:nvPr/>
        </p:nvSpPr>
        <p:spPr>
          <a:xfrm>
            <a:off x="2143108" y="428604"/>
            <a:ext cx="5336782" cy="523220"/>
          </a:xfrm>
          <a:prstGeom prst="rect">
            <a:avLst/>
          </a:prstGeom>
        </p:spPr>
        <p:txBody>
          <a:bodyPr wrap="none">
            <a:spAutoFit/>
          </a:bodyPr>
          <a:lstStyle/>
          <a:p>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всевозможные ракурсы</a:t>
            </a:r>
            <a:endPar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endParaRPr>
          </a:p>
        </p:txBody>
      </p:sp>
      <p:pic>
        <p:nvPicPr>
          <p:cNvPr id="45058" name="Picture 2" descr="Балет и Опера :: Просмотр темы - 2019-06"/>
          <p:cNvPicPr>
            <a:picLocks noChangeAspect="1" noChangeArrowheads="1"/>
          </p:cNvPicPr>
          <p:nvPr/>
        </p:nvPicPr>
        <p:blipFill>
          <a:blip r:embed="rId3" cstate="print"/>
          <a:srcRect/>
          <a:stretch>
            <a:fillRect/>
          </a:stretch>
        </p:blipFill>
        <p:spPr bwMode="auto">
          <a:xfrm>
            <a:off x="2857488" y="3612703"/>
            <a:ext cx="4857784" cy="3245298"/>
          </a:xfrm>
          <a:prstGeom prst="rect">
            <a:avLst/>
          </a:prstGeom>
          <a:noFill/>
          <a:effectLst>
            <a:softEdge rad="317500"/>
          </a:effectLst>
        </p:spPr>
      </p:pic>
      <p:sp>
        <p:nvSpPr>
          <p:cNvPr id="7" name="Прямоугольник 6"/>
          <p:cNvSpPr/>
          <p:nvPr/>
        </p:nvSpPr>
        <p:spPr>
          <a:xfrm>
            <a:off x="428596" y="928670"/>
            <a:ext cx="8215370" cy="5355312"/>
          </a:xfrm>
          <a:prstGeom prst="rect">
            <a:avLst/>
          </a:prstGeom>
        </p:spPr>
        <p:txBody>
          <a:bodyPr wrap="square">
            <a:spAutoFit/>
          </a:bodyPr>
          <a:lstStyle/>
          <a:p>
            <a:pPr algn="just"/>
            <a:r>
              <a:rPr lang="ru-RU" b="1" dirty="0" smtClean="0">
                <a:latin typeface="Times New Roman" pitchFamily="18" charset="0"/>
                <a:cs typeface="Times New Roman" pitchFamily="18" charset="0"/>
              </a:rPr>
              <a:t>   Мизансцена (Расположение на сцене). </a:t>
            </a:r>
            <a:r>
              <a:rPr lang="ru-RU" dirty="0" smtClean="0">
                <a:latin typeface="Times New Roman" pitchFamily="18" charset="0"/>
                <a:cs typeface="Times New Roman" pitchFamily="18" charset="0"/>
              </a:rPr>
              <a:t>В трёхмерном пространстве следует рассматривать фигуру как в статике, так и в динамике. Мизансцена существует в пространстве и во времени – в последовательной </a:t>
            </a:r>
            <a:r>
              <a:rPr lang="ru-RU" dirty="0" err="1" smtClean="0">
                <a:latin typeface="Times New Roman" pitchFamily="18" charset="0"/>
                <a:cs typeface="Times New Roman" pitchFamily="18" charset="0"/>
              </a:rPr>
              <a:t>раскадровке</a:t>
            </a:r>
            <a:r>
              <a:rPr lang="ru-RU" dirty="0" smtClean="0">
                <a:latin typeface="Times New Roman" pitchFamily="18" charset="0"/>
                <a:cs typeface="Times New Roman" pitchFamily="18" charset="0"/>
              </a:rPr>
              <a:t> – это зримое проявление состояния, мысли, чувства персонажей на данном отрезке времени, когда постановщик выстраивает отдельные группы исполнителей в нужную образно-пластическую композицию0 Мизансцена должна быть действенна, обоснована, логична. Она продолжение раскрытия сценического действия и сценических образов, создаёт атмосферу, помогает развивать действие. Всякое перемещение 4 продиктовано необходимостью. Можно изучать мизансцены тела в образцах живописи, наблюдать примеры пластики тела в жизни.</a:t>
            </a:r>
          </a:p>
          <a:p>
            <a:r>
              <a:rPr lang="ru-RU" b="1" dirty="0" smtClean="0">
                <a:latin typeface="Times New Roman" pitchFamily="18" charset="0"/>
                <a:cs typeface="Times New Roman" pitchFamily="18" charset="0"/>
              </a:rPr>
              <a:t>Ракурсы мизансцен: </a:t>
            </a:r>
          </a:p>
          <a:p>
            <a:pPr>
              <a:buFontTx/>
              <a:buChar char="-"/>
            </a:pPr>
            <a:r>
              <a:rPr lang="ru-RU" dirty="0" smtClean="0">
                <a:latin typeface="Times New Roman" pitchFamily="18" charset="0"/>
                <a:cs typeface="Times New Roman" pitchFamily="18" charset="0"/>
              </a:rPr>
              <a:t>по горизонтали </a:t>
            </a:r>
          </a:p>
          <a:p>
            <a:pPr>
              <a:buFontTx/>
              <a:buChar char="-"/>
            </a:pPr>
            <a:r>
              <a:rPr lang="ru-RU" dirty="0" smtClean="0">
                <a:latin typeface="Times New Roman" pitchFamily="18" charset="0"/>
                <a:cs typeface="Times New Roman" pitchFamily="18" charset="0"/>
              </a:rPr>
              <a:t> по вертикали, </a:t>
            </a:r>
          </a:p>
          <a:p>
            <a:pPr>
              <a:buFontTx/>
              <a:buChar char="-"/>
            </a:pPr>
            <a:r>
              <a:rPr lang="ru-RU" dirty="0" smtClean="0">
                <a:latin typeface="Times New Roman" pitchFamily="18" charset="0"/>
                <a:cs typeface="Times New Roman" pitchFamily="18" charset="0"/>
              </a:rPr>
              <a:t> по диагонали </a:t>
            </a:r>
          </a:p>
          <a:p>
            <a:pPr>
              <a:buFontTx/>
              <a:buChar char="-"/>
            </a:pPr>
            <a:r>
              <a:rPr lang="ru-RU" dirty="0" smtClean="0">
                <a:latin typeface="Times New Roman" pitchFamily="18" charset="0"/>
                <a:cs typeface="Times New Roman" pitchFamily="18" charset="0"/>
              </a:rPr>
              <a:t> по кругу </a:t>
            </a:r>
          </a:p>
          <a:p>
            <a:pPr>
              <a:buFontTx/>
              <a:buChar char="-"/>
            </a:pPr>
            <a:r>
              <a:rPr lang="ru-RU" dirty="0" smtClean="0">
                <a:latin typeface="Times New Roman" pitchFamily="18" charset="0"/>
                <a:cs typeface="Times New Roman" pitchFamily="18" charset="0"/>
              </a:rPr>
              <a:t> по спирали </a:t>
            </a:r>
          </a:p>
          <a:p>
            <a:r>
              <a:rPr lang="ru-RU" b="1" dirty="0" smtClean="0">
                <a:latin typeface="Times New Roman" pitchFamily="18" charset="0"/>
                <a:cs typeface="Times New Roman" pitchFamily="18" charset="0"/>
              </a:rPr>
              <a:t>Мизансцена: </a:t>
            </a:r>
          </a:p>
          <a:p>
            <a:pPr>
              <a:buFontTx/>
              <a:buChar char="-"/>
            </a:pPr>
            <a:r>
              <a:rPr lang="ru-RU" dirty="0" smtClean="0">
                <a:latin typeface="Times New Roman" pitchFamily="18" charset="0"/>
                <a:cs typeface="Times New Roman" pitchFamily="18" charset="0"/>
              </a:rPr>
              <a:t>симметричная </a:t>
            </a:r>
          </a:p>
          <a:p>
            <a:pPr>
              <a:buFontTx/>
              <a:buChar char="-"/>
            </a:pPr>
            <a:r>
              <a:rPr lang="ru-RU" dirty="0" smtClean="0">
                <a:latin typeface="Times New Roman" pitchFamily="18" charset="0"/>
                <a:cs typeface="Times New Roman" pitchFamily="18" charset="0"/>
              </a:rPr>
              <a:t> асимметричная</a:t>
            </a:r>
            <a:endParaRPr lang="ru-RU" dirty="0">
              <a:latin typeface="Times New Roman" pitchFamily="18" charset="0"/>
              <a:cs typeface="Times New Roman" pitchFamily="18" charset="0"/>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642910" y="285728"/>
            <a:ext cx="7786742" cy="523220"/>
          </a:xfrm>
          <a:prstGeom prst="rect">
            <a:avLst/>
          </a:prstGeom>
        </p:spPr>
        <p:txBody>
          <a:bodyPr wrap="square">
            <a:spAutoFit/>
          </a:bodyPr>
          <a:lstStyle/>
          <a:p>
            <a:pPr algn="ctr"/>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   музыка</a:t>
            </a:r>
            <a:endParaRPr lang="ru-RU"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endParaRPr>
          </a:p>
        </p:txBody>
      </p:sp>
      <p:sp>
        <p:nvSpPr>
          <p:cNvPr id="6" name="Прямоугольник 5"/>
          <p:cNvSpPr/>
          <p:nvPr/>
        </p:nvSpPr>
        <p:spPr>
          <a:xfrm>
            <a:off x="428596" y="857232"/>
            <a:ext cx="8143932" cy="4247317"/>
          </a:xfrm>
          <a:prstGeom prst="rect">
            <a:avLst/>
          </a:prstGeom>
        </p:spPr>
        <p:txBody>
          <a:bodyPr wrap="square">
            <a:spAutoFit/>
          </a:bodyPr>
          <a:lstStyle/>
          <a:p>
            <a:pPr algn="just"/>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Танцевальное искусство и музыка </a:t>
            </a:r>
            <a:r>
              <a:rPr lang="ru-RU" dirty="0" smtClean="0">
                <a:latin typeface="Times New Roman" pitchFamily="18" charset="0"/>
                <a:cs typeface="Times New Roman" pitchFamily="18" charset="0"/>
              </a:rPr>
              <a:t>связаны многими нитями. Музыка дает пластике ритмическую основу, она определяет ее эмоциональный строй, характер, образную выразительность. Про музыку справедливо говорят, что она душа танца.</a:t>
            </a:r>
          </a:p>
          <a:p>
            <a:pPr algn="just"/>
            <a:r>
              <a:rPr lang="ru-RU" b="1" dirty="0" smtClean="0">
                <a:latin typeface="Times New Roman" pitchFamily="18" charset="0"/>
                <a:cs typeface="Times New Roman" pitchFamily="18" charset="0"/>
              </a:rPr>
              <a:t>   Значение музыки </a:t>
            </a:r>
            <a:r>
              <a:rPr lang="ru-RU" dirty="0" smtClean="0">
                <a:latin typeface="Times New Roman" pitchFamily="18" charset="0"/>
                <a:cs typeface="Times New Roman" pitchFamily="18" charset="0"/>
              </a:rPr>
              <a:t>в рождении хореографического произведения отмечали многие выдающиеся хореографы. "Между музыкой и танцем... существует теснейшая связь, а потому балетмейстер несомненно извлечет для себя существенную пользу, если будет знаком с этим искусством практически: это всегда позволит ему яснее высказать композитору свой замысел... Хорошая музыка должна живописать, должна говорить... Отзываясь на нее, танец становится как бы эхом, послушно повторяющим вслед за ней все то, что она произносит", - писал Ж. Ж. </a:t>
            </a:r>
            <a:r>
              <a:rPr lang="ru-RU" dirty="0" err="1" smtClean="0">
                <a:latin typeface="Times New Roman" pitchFamily="18" charset="0"/>
                <a:cs typeface="Times New Roman" pitchFamily="18" charset="0"/>
              </a:rPr>
              <a:t>Новер</a:t>
            </a:r>
            <a:r>
              <a:rPr lang="ru-RU" dirty="0" smtClean="0">
                <a:latin typeface="Times New Roman" pitchFamily="18" charset="0"/>
                <a:cs typeface="Times New Roman" pitchFamily="18" charset="0"/>
              </a:rPr>
              <a:t>. Через два с лишним столетия советский балетмейстер Р. В. Захаров писал: "В органическом единстве музыки и танца, в этом синтезе композиторского и балетмейстерского творчества и кроется успех будущего балетного спектакля".</a:t>
            </a:r>
          </a:p>
        </p:txBody>
      </p:sp>
      <p:pic>
        <p:nvPicPr>
          <p:cNvPr id="49154" name="Picture 2" descr="Танцы в Дубаи. «Soul event» - ImhoTour.ru"/>
          <p:cNvPicPr>
            <a:picLocks noChangeAspect="1" noChangeArrowheads="1"/>
          </p:cNvPicPr>
          <p:nvPr/>
        </p:nvPicPr>
        <p:blipFill>
          <a:blip r:embed="rId3" cstate="print"/>
          <a:srcRect/>
          <a:stretch>
            <a:fillRect/>
          </a:stretch>
        </p:blipFill>
        <p:spPr bwMode="auto">
          <a:xfrm>
            <a:off x="5500694" y="4716974"/>
            <a:ext cx="3214678" cy="2141026"/>
          </a:xfrm>
          <a:prstGeom prst="rect">
            <a:avLst/>
          </a:prstGeom>
          <a:noFill/>
          <a:effectLst>
            <a:softEdge rad="127000"/>
          </a:effectLst>
        </p:spPr>
      </p:pic>
      <p:sp>
        <p:nvSpPr>
          <p:cNvPr id="8" name="Прямоугольник 7"/>
          <p:cNvSpPr/>
          <p:nvPr/>
        </p:nvSpPr>
        <p:spPr>
          <a:xfrm>
            <a:off x="428596" y="5072074"/>
            <a:ext cx="5429288" cy="1477328"/>
          </a:xfrm>
          <a:prstGeom prst="rect">
            <a:avLst/>
          </a:prstGeom>
        </p:spPr>
        <p:txBody>
          <a:bodyPr wrap="square">
            <a:spAutoFit/>
          </a:bodyPr>
          <a:lstStyle/>
          <a:p>
            <a:pPr algn="just"/>
            <a:r>
              <a:rPr lang="ru-RU" b="1" dirty="0" smtClean="0">
                <a:latin typeface="Times New Roman" pitchFamily="18" charset="0"/>
                <a:cs typeface="Times New Roman" pitchFamily="18" charset="0"/>
              </a:rPr>
              <a:t>   Музыка </a:t>
            </a:r>
            <a:r>
              <a:rPr lang="ru-RU" dirty="0" smtClean="0">
                <a:latin typeface="Times New Roman" pitchFamily="18" charset="0"/>
                <a:cs typeface="Times New Roman" pitchFamily="18" charset="0"/>
              </a:rPr>
              <a:t>звучит в исполнении концертмейстера или магнитофона. Конечно, лучше всего работать с концертмейстером, опытным музыкальную форму композиторского сочинения, проанализировать музыкальную форму композиторского сочинения.</a:t>
            </a:r>
            <a:endParaRPr lang="ru-RU" dirty="0"/>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785786" y="785794"/>
            <a:ext cx="6000792" cy="1200329"/>
          </a:xfrm>
          <a:prstGeom prst="rect">
            <a:avLst/>
          </a:prstGeom>
        </p:spPr>
        <p:txBody>
          <a:bodyPr wrap="square">
            <a:spAutoFit/>
          </a:bodyPr>
          <a:lstStyle/>
          <a:p>
            <a:r>
              <a:rPr lang="ru-RU" b="1" dirty="0" smtClean="0">
                <a:latin typeface="Times New Roman" pitchFamily="18" charset="0"/>
                <a:cs typeface="Times New Roman" pitchFamily="18" charset="0"/>
              </a:rPr>
              <a:t>Музыка в танце бывает:</a:t>
            </a:r>
          </a:p>
          <a:p>
            <a:pPr>
              <a:buFontTx/>
              <a:buChar char="-"/>
            </a:pPr>
            <a:r>
              <a:rPr lang="ru-RU" dirty="0" smtClean="0">
                <a:latin typeface="Times New Roman" pitchFamily="18" charset="0"/>
                <a:cs typeface="Times New Roman" pitchFamily="18" charset="0"/>
              </a:rPr>
              <a:t> живая</a:t>
            </a:r>
          </a:p>
          <a:p>
            <a:pPr>
              <a:buFontTx/>
              <a:buChar char="-"/>
            </a:pPr>
            <a:r>
              <a:rPr lang="ru-RU" dirty="0" smtClean="0">
                <a:latin typeface="Times New Roman" pitchFamily="18" charset="0"/>
                <a:cs typeface="Times New Roman" pitchFamily="18" charset="0"/>
              </a:rPr>
              <a:t> записанная</a:t>
            </a:r>
          </a:p>
          <a:p>
            <a:pPr>
              <a:buFontTx/>
              <a:buChar char="-"/>
            </a:pPr>
            <a:r>
              <a:rPr lang="ru-RU" dirty="0" smtClean="0">
                <a:latin typeface="Times New Roman" pitchFamily="18" charset="0"/>
                <a:cs typeface="Times New Roman" pitchFamily="18" charset="0"/>
              </a:rPr>
              <a:t> либо без музыки</a:t>
            </a:r>
            <a:endParaRPr lang="ru-RU" dirty="0"/>
          </a:p>
        </p:txBody>
      </p:sp>
      <p:sp>
        <p:nvSpPr>
          <p:cNvPr id="6" name="Прямоугольник 5"/>
          <p:cNvSpPr/>
          <p:nvPr/>
        </p:nvSpPr>
        <p:spPr>
          <a:xfrm>
            <a:off x="642910" y="2428868"/>
            <a:ext cx="7715304" cy="3970318"/>
          </a:xfrm>
          <a:prstGeom prst="rect">
            <a:avLst/>
          </a:prstGeom>
        </p:spPr>
        <p:txBody>
          <a:bodyPr wrap="square">
            <a:spAutoFit/>
          </a:bodyPr>
          <a:lstStyle/>
          <a:p>
            <a:pPr algn="just"/>
            <a:r>
              <a:rPr lang="ru-RU" dirty="0" smtClean="0">
                <a:latin typeface="Times New Roman" pitchFamily="18" charset="0"/>
                <a:cs typeface="Times New Roman" pitchFamily="18" charset="0"/>
              </a:rPr>
              <a:t>   Балетмейстер в своей практике использует либо готовое музыкальное произведение, либо сочинение композитора, написанное по замыслу драматурга, либреттиста. В этом случае композитор стремится в своем сочинении воплотить мысли, передать развитие действия, образы, заложенные в драматургии предложенного ему литературного сценария.</a:t>
            </a:r>
          </a:p>
          <a:p>
            <a:pPr algn="just"/>
            <a:r>
              <a:rPr lang="ru-RU" dirty="0" smtClean="0">
                <a:latin typeface="Times New Roman" pitchFamily="18" charset="0"/>
                <a:cs typeface="Times New Roman" pitchFamily="18" charset="0"/>
              </a:rPr>
              <a:t>Балетмейстер, работающий в самодеятельном хореографическом коллективе, к сожалению, не часто имеет возможность обратиться к композитору для написания музыки задуманного им хореографического произведения. Чаще всего он использует готовое музыкальное произведение либо довольствуется подбором музыкального материала или обработкой народных мелодий. Вместе с тем знание методики совместной работы балетмейстера и композитора необходимо молодому хореографу. Вот почему проанализируем этот творческий процесс на примерах работы профессиональных балетмейстеров и композиторов.</a:t>
            </a:r>
            <a:endParaRPr lang="ru-RU" dirty="0">
              <a:latin typeface="Times New Roman" pitchFamily="18" charset="0"/>
              <a:cs typeface="Times New Roman" pitchFamily="18" charset="0"/>
            </a:endParaRPr>
          </a:p>
        </p:txBody>
      </p:sp>
      <p:pic>
        <p:nvPicPr>
          <p:cNvPr id="54274" name="Picture 2" descr="Enescu First Prize in Cello | New England Conservatory"/>
          <p:cNvPicPr>
            <a:picLocks noChangeAspect="1" noChangeArrowheads="1"/>
          </p:cNvPicPr>
          <p:nvPr/>
        </p:nvPicPr>
        <p:blipFill>
          <a:blip r:embed="rId3" cstate="print"/>
          <a:srcRect/>
          <a:stretch>
            <a:fillRect/>
          </a:stretch>
        </p:blipFill>
        <p:spPr bwMode="auto">
          <a:xfrm>
            <a:off x="3786182" y="0"/>
            <a:ext cx="4445031" cy="2500330"/>
          </a:xfrm>
          <a:prstGeom prst="rect">
            <a:avLst/>
          </a:prstGeom>
          <a:noFill/>
          <a:effectLst>
            <a:softEdge rad="127000"/>
          </a:effectLst>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428596" y="1285860"/>
            <a:ext cx="5643602" cy="5078313"/>
          </a:xfrm>
          <a:prstGeom prst="rect">
            <a:avLst/>
          </a:prstGeom>
        </p:spPr>
        <p:txBody>
          <a:bodyPr wrap="square">
            <a:spAutoFit/>
          </a:bodyPr>
          <a:lstStyle/>
          <a:p>
            <a:pPr algn="just"/>
            <a:r>
              <a:rPr lang="ru-RU" b="1" dirty="0" smtClean="0">
                <a:latin typeface="Times New Roman" pitchFamily="18" charset="0"/>
                <a:cs typeface="Times New Roman" pitchFamily="18" charset="0"/>
              </a:rPr>
              <a:t>   Народные танцы</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Костюм для народного танца также дает танцорам свободу в движениях, однако основным его предназначением является раскрытие исторического колорита того народа, который представлен на сцене. Такие костюмы можно считать своеобразным мостом между современностью и прошлым, поэтому, как только артист появляется на сцене, между ним и зрителем устанавливается невидимый глубинный контакт. Такой костюм многократно усиливает впечатления от танца, создавая цельный сценический образ.</a:t>
            </a:r>
            <a:r>
              <a:rPr lang="ru-RU" b="1" dirty="0" smtClean="0">
                <a:latin typeface="Times New Roman" pitchFamily="18" charset="0"/>
                <a:cs typeface="Times New Roman" pitchFamily="18" charset="0"/>
              </a:rPr>
              <a:t> </a:t>
            </a:r>
          </a:p>
          <a:p>
            <a:pPr algn="just"/>
            <a:r>
              <a:rPr lang="ru-RU" b="1" dirty="0" smtClean="0">
                <a:latin typeface="Times New Roman" pitchFamily="18" charset="0"/>
                <a:cs typeface="Times New Roman" pitchFamily="18" charset="0"/>
              </a:rPr>
              <a:t>   Современные танцы</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Костюмы для современных танцев диктует мода. Как правило, современные танцевальные стили (</a:t>
            </a:r>
            <a:r>
              <a:rPr lang="ru-RU" dirty="0" err="1" smtClean="0">
                <a:latin typeface="Times New Roman" pitchFamily="18" charset="0"/>
                <a:cs typeface="Times New Roman" pitchFamily="18" charset="0"/>
              </a:rPr>
              <a:t>хип-хоп</a:t>
            </a:r>
            <a:r>
              <a:rPr lang="ru-RU" dirty="0" smtClean="0">
                <a:latin typeface="Times New Roman" pitchFamily="18" charset="0"/>
                <a:cs typeface="Times New Roman" pitchFamily="18" charset="0"/>
              </a:rPr>
              <a:t>, тектоник, R&amp;B) исполняются молодежью, а потому костюмы для них должны быть модны и удобны, иногда выражая протест против существующего строя.</a:t>
            </a:r>
            <a:endParaRPr lang="ru-RU" dirty="0">
              <a:latin typeface="Times New Roman" pitchFamily="18" charset="0"/>
              <a:cs typeface="Times New Roman" pitchFamily="18" charset="0"/>
            </a:endParaRPr>
          </a:p>
        </p:txBody>
      </p:sp>
      <p:pic>
        <p:nvPicPr>
          <p:cNvPr id="55298" name="Picture 2" descr="Кружок танца - Kalinka Russian School"/>
          <p:cNvPicPr>
            <a:picLocks noChangeAspect="1" noChangeArrowheads="1"/>
          </p:cNvPicPr>
          <p:nvPr/>
        </p:nvPicPr>
        <p:blipFill>
          <a:blip r:embed="rId3" cstate="print"/>
          <a:srcRect/>
          <a:stretch>
            <a:fillRect/>
          </a:stretch>
        </p:blipFill>
        <p:spPr bwMode="auto">
          <a:xfrm>
            <a:off x="5872109" y="950000"/>
            <a:ext cx="2986171" cy="3209438"/>
          </a:xfrm>
          <a:prstGeom prst="rect">
            <a:avLst/>
          </a:prstGeom>
          <a:noFill/>
          <a:effectLst>
            <a:softEdge rad="317500"/>
          </a:effectLst>
        </p:spPr>
      </p:pic>
      <p:pic>
        <p:nvPicPr>
          <p:cNvPr id="55300" name="Picture 4" descr="10 фактов к Международному дню танца"/>
          <p:cNvPicPr>
            <a:picLocks noChangeAspect="1" noChangeArrowheads="1"/>
          </p:cNvPicPr>
          <p:nvPr/>
        </p:nvPicPr>
        <p:blipFill>
          <a:blip r:embed="rId4" cstate="print"/>
          <a:srcRect/>
          <a:stretch>
            <a:fillRect/>
          </a:stretch>
        </p:blipFill>
        <p:spPr bwMode="auto">
          <a:xfrm>
            <a:off x="5770950" y="3929066"/>
            <a:ext cx="3373050" cy="2928933"/>
          </a:xfrm>
          <a:prstGeom prst="rect">
            <a:avLst/>
          </a:prstGeom>
          <a:noFill/>
          <a:effectLst>
            <a:softEdge rad="127000"/>
          </a:effectLst>
        </p:spPr>
      </p:pic>
      <p:sp>
        <p:nvSpPr>
          <p:cNvPr id="9" name="Прямоугольник 8"/>
          <p:cNvSpPr/>
          <p:nvPr/>
        </p:nvSpPr>
        <p:spPr>
          <a:xfrm>
            <a:off x="500034" y="214290"/>
            <a:ext cx="8072494" cy="461665"/>
          </a:xfrm>
          <a:prstGeom prst="rect">
            <a:avLst/>
          </a:prstGeom>
        </p:spPr>
        <p:txBody>
          <a:bodyPr wrap="square">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Роль </a:t>
            </a: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костюма </a:t>
            </a: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в различных </a:t>
            </a: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стилях</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428596" y="428604"/>
            <a:ext cx="8072494" cy="2862322"/>
          </a:xfrm>
          <a:prstGeom prst="rect">
            <a:avLst/>
          </a:prstGeom>
        </p:spPr>
        <p:txBody>
          <a:bodyPr wrap="square">
            <a:spAutoFit/>
          </a:bodyPr>
          <a:lstStyle/>
          <a:p>
            <a:pPr algn="just"/>
            <a:r>
              <a:rPr lang="ru-RU" b="1" dirty="0" smtClean="0">
                <a:latin typeface="Times New Roman" pitchFamily="18" charset="0"/>
                <a:cs typeface="Times New Roman" pitchFamily="18" charset="0"/>
              </a:rPr>
              <a:t>   Работа костюма</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Как же происходит действие костюма на зрителя? В момент выхода на сцену, костюм артиста в одно мгновение дает зрителю представление о стиле будущего действа. Зритель невольно настраивается на представление, а также происходит </a:t>
            </a:r>
            <a:r>
              <a:rPr lang="ru-RU" dirty="0" err="1" smtClean="0">
                <a:latin typeface="Times New Roman" pitchFamily="18" charset="0"/>
                <a:cs typeface="Times New Roman" pitchFamily="18" charset="0"/>
              </a:rPr>
              <a:t>сонастройка</a:t>
            </a:r>
            <a:r>
              <a:rPr lang="ru-RU" dirty="0" smtClean="0">
                <a:latin typeface="Times New Roman" pitchFamily="18" charset="0"/>
                <a:cs typeface="Times New Roman" pitchFamily="18" charset="0"/>
              </a:rPr>
              <a:t> с артистом. </a:t>
            </a:r>
          </a:p>
          <a:p>
            <a:pPr algn="just"/>
            <a:r>
              <a:rPr lang="ru-RU" dirty="0" smtClean="0">
                <a:latin typeface="Times New Roman" pitchFamily="18" charset="0"/>
                <a:cs typeface="Times New Roman" pitchFamily="18" charset="0"/>
              </a:rPr>
              <a:t>Во время исполнения танца, костюм позволяет эффективно подавать танцевальные движения, представляя их именно в том виде, в котором требуется, точно раскрывая стоящие задачи. Некоторые элементы костюма дают возможность делать акцент на лицо или волосы (например, в испанских танцах) или другие части тела.</a:t>
            </a:r>
          </a:p>
        </p:txBody>
      </p:sp>
      <p:pic>
        <p:nvPicPr>
          <p:cNvPr id="56322" name="Picture 2" descr="Балет Игоря Моисеева &quot;Танцы народов мира&quot; — — Мероприятия — Культурный  центр «Москвич»"/>
          <p:cNvPicPr>
            <a:picLocks noChangeAspect="1" noChangeArrowheads="1"/>
          </p:cNvPicPr>
          <p:nvPr/>
        </p:nvPicPr>
        <p:blipFill>
          <a:blip r:embed="rId3" cstate="print"/>
          <a:srcRect/>
          <a:stretch>
            <a:fillRect/>
          </a:stretch>
        </p:blipFill>
        <p:spPr bwMode="auto">
          <a:xfrm>
            <a:off x="4429124" y="3286125"/>
            <a:ext cx="4714876" cy="3287520"/>
          </a:xfrm>
          <a:prstGeom prst="rect">
            <a:avLst/>
          </a:prstGeom>
          <a:noFill/>
          <a:effectLst>
            <a:softEdge rad="317500"/>
          </a:effectLst>
        </p:spPr>
      </p:pic>
      <p:sp>
        <p:nvSpPr>
          <p:cNvPr id="7" name="Прямоугольник 6"/>
          <p:cNvSpPr/>
          <p:nvPr/>
        </p:nvSpPr>
        <p:spPr>
          <a:xfrm>
            <a:off x="428596" y="3286124"/>
            <a:ext cx="4143404" cy="3139321"/>
          </a:xfrm>
          <a:prstGeom prst="rect">
            <a:avLst/>
          </a:prstGeom>
        </p:spPr>
        <p:txBody>
          <a:bodyPr wrap="square">
            <a:spAutoFit/>
          </a:bodyPr>
          <a:lstStyle/>
          <a:p>
            <a:pPr algn="just"/>
            <a:r>
              <a:rPr lang="ru-RU" dirty="0" smtClean="0">
                <a:latin typeface="Times New Roman" pitchFamily="18" charset="0"/>
                <a:cs typeface="Times New Roman" pitchFamily="18" charset="0"/>
              </a:rPr>
              <a:t>   Кроме того, костюм также может подчеркивать роль артиста в танцевальном коллективе. Одинаковые костюмы танцоров говорят об равенстве их ролей в танце. На их фоне очень хорошо будет выделяться костюм солиста, привлекая к нему внимание зрителей. Однако, в коллективном танце все костюмы работают на общее действо, являясь важными средствами выражения сценического танца.</a:t>
            </a:r>
            <a:endParaRPr lang="ru-RU" dirty="0">
              <a:latin typeface="Times New Roman" pitchFamily="18" charset="0"/>
              <a:cs typeface="Times New Roman" pitchFamily="18" charset="0"/>
            </a:endParaRP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714348" y="642918"/>
            <a:ext cx="7786742" cy="2308324"/>
          </a:xfrm>
          <a:prstGeom prst="rect">
            <a:avLst/>
          </a:prstGeom>
        </p:spPr>
        <p:txBody>
          <a:bodyPr wrap="square">
            <a:spAutoFit/>
          </a:bodyPr>
          <a:lstStyle/>
          <a:p>
            <a:pPr algn="just"/>
            <a:r>
              <a:rPr lang="ru-RU" dirty="0" smtClean="0">
                <a:latin typeface="Times New Roman" pitchFamily="18" charset="0"/>
                <a:cs typeface="Times New Roman" pitchFamily="18" charset="0"/>
              </a:rPr>
              <a:t>   Внутренний взор балетмейстера – это своеобразный фильм, где звучит музыка, возникают сперва смутные пластические и цветовые ассоциации, а затем все более четко вырисовывается цельный танец и наконец, балет со всеми его событиями, образами. Когда создается большой балет, воображению хореографа представляется прежде всего логическое развитие характеров героев в обусловленных сюжетом действиях и поступках. Но ему видится и декоративное оформление, цвета и форма костюмов, необходимая бутафория и реквизит, сценическое освещение.</a:t>
            </a:r>
            <a:endParaRPr lang="ru-RU" dirty="0">
              <a:latin typeface="Times New Roman" pitchFamily="18" charset="0"/>
              <a:cs typeface="Times New Roman" pitchFamily="18" charset="0"/>
            </a:endParaRPr>
          </a:p>
        </p:txBody>
      </p:sp>
      <p:pic>
        <p:nvPicPr>
          <p:cNvPr id="8194" name="Picture 2" descr="Сценическое освещение сцены изображение_Фото номер 500654188_JPG Формат  изображения_ru.lovepik.com"/>
          <p:cNvPicPr>
            <a:picLocks noChangeAspect="1" noChangeArrowheads="1"/>
          </p:cNvPicPr>
          <p:nvPr/>
        </p:nvPicPr>
        <p:blipFill>
          <a:blip r:embed="rId3" cstate="print"/>
          <a:srcRect/>
          <a:stretch>
            <a:fillRect/>
          </a:stretch>
        </p:blipFill>
        <p:spPr bwMode="auto">
          <a:xfrm>
            <a:off x="1714480" y="2923300"/>
            <a:ext cx="5905484" cy="3934700"/>
          </a:xfrm>
          <a:prstGeom prst="rect">
            <a:avLst/>
          </a:prstGeom>
          <a:noFill/>
          <a:effectLst>
            <a:softEdge rad="317500"/>
          </a:effectLst>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50178" name="Picture 2" descr="Обучение танцам: танец и его сегменты"/>
          <p:cNvPicPr>
            <a:picLocks noChangeAspect="1" noChangeArrowheads="1"/>
          </p:cNvPicPr>
          <p:nvPr/>
        </p:nvPicPr>
        <p:blipFill>
          <a:blip r:embed="rId3" cstate="print"/>
          <a:srcRect/>
          <a:stretch>
            <a:fillRect/>
          </a:stretch>
        </p:blipFill>
        <p:spPr bwMode="auto">
          <a:xfrm>
            <a:off x="4559210" y="3571876"/>
            <a:ext cx="4584790" cy="3071810"/>
          </a:xfrm>
          <a:prstGeom prst="rect">
            <a:avLst/>
          </a:prstGeom>
          <a:noFill/>
          <a:effectLst>
            <a:softEdge rad="317500"/>
          </a:effectLst>
        </p:spPr>
      </p:pic>
      <p:sp>
        <p:nvSpPr>
          <p:cNvPr id="8" name="Прямоугольник 7"/>
          <p:cNvSpPr/>
          <p:nvPr/>
        </p:nvSpPr>
        <p:spPr>
          <a:xfrm>
            <a:off x="571472" y="357166"/>
            <a:ext cx="7786742" cy="3447098"/>
          </a:xfrm>
          <a:prstGeom prst="rect">
            <a:avLst/>
          </a:prstGeom>
        </p:spPr>
        <p:txBody>
          <a:bodyPr wrap="square">
            <a:spAutoFit/>
          </a:bodyPr>
          <a:lstStyle/>
          <a:p>
            <a:pPr algn="just"/>
            <a:r>
              <a:rPr lang="ru-RU"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   Декорации, костюмы и дизайн освещения </a:t>
            </a:r>
            <a:r>
              <a:rPr lang="ru-RU" dirty="0" smtClean="0">
                <a:latin typeface="Times New Roman" pitchFamily="18" charset="0"/>
                <a:cs typeface="Times New Roman" pitchFamily="18" charset="0"/>
              </a:rPr>
              <a:t>важны как в повествовательном, так и в формальном танце и помогают аудитории поддержать особое внимание на важных аспектах театральной постановки. Они также могут оказать сильное влияние на то, каким способом воспринимается хореография или создает настроение (мрачное или праздничное, в зависимости от цвета костюмов и используемых украшений). В «Дикой природе» Ричарда </a:t>
            </a:r>
            <a:r>
              <a:rPr lang="ru-RU" dirty="0" err="1" smtClean="0">
                <a:latin typeface="Times New Roman" pitchFamily="18" charset="0"/>
                <a:cs typeface="Times New Roman" pitchFamily="18" charset="0"/>
              </a:rPr>
              <a:t>Олстона</a:t>
            </a:r>
            <a:r>
              <a:rPr lang="ru-RU" dirty="0" smtClean="0">
                <a:latin typeface="Times New Roman" pitchFamily="18" charset="0"/>
                <a:cs typeface="Times New Roman" pitchFamily="18" charset="0"/>
              </a:rPr>
              <a:t> (1984) были использованы бумажные змеи странной геометрической формы, которые подчеркивали резкие угловатые движения танцоров.</a:t>
            </a:r>
          </a:p>
          <a:p>
            <a:pPr algn="just"/>
            <a:r>
              <a:rPr lang="ru-RU" dirty="0" smtClean="0">
                <a:latin typeface="Times New Roman" pitchFamily="18" charset="0"/>
                <a:cs typeface="Times New Roman" pitchFamily="18" charset="0"/>
              </a:rPr>
              <a:t>   Костюмы также могут изменить движения: юбки могут придать поворотам и движениям ног больший размах, в то время как плотно прилегающее трико показывает каждую деталь движений тела. </a:t>
            </a:r>
            <a:endParaRPr lang="ru-RU" dirty="0">
              <a:latin typeface="Times New Roman" pitchFamily="18" charset="0"/>
              <a:cs typeface="Times New Roman" pitchFamily="18" charset="0"/>
            </a:endParaRPr>
          </a:p>
        </p:txBody>
      </p:sp>
      <p:sp>
        <p:nvSpPr>
          <p:cNvPr id="10" name="Прямоугольник 9"/>
          <p:cNvSpPr/>
          <p:nvPr/>
        </p:nvSpPr>
        <p:spPr>
          <a:xfrm>
            <a:off x="571472" y="3714752"/>
            <a:ext cx="4214842" cy="2308324"/>
          </a:xfrm>
          <a:prstGeom prst="rect">
            <a:avLst/>
          </a:prstGeom>
        </p:spPr>
        <p:txBody>
          <a:bodyPr wrap="square">
            <a:spAutoFit/>
          </a:bodyPr>
          <a:lstStyle/>
          <a:p>
            <a:pPr algn="just"/>
            <a:r>
              <a:rPr lang="ru-RU" dirty="0" smtClean="0">
                <a:latin typeface="Times New Roman" pitchFamily="18" charset="0"/>
                <a:cs typeface="Times New Roman" pitchFamily="18" charset="0"/>
              </a:rPr>
              <a:t>   Некоторые балетмейстеры, пытаясь подчеркнуть аспекты танца, одевали своих танцоров в обычную уличную одежду, чтобы она выглядела как можно более нейтрально, и при этом экспериментировали с декорациями и освещением.</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714348" y="928670"/>
            <a:ext cx="7715304" cy="2308324"/>
          </a:xfrm>
          <a:prstGeom prst="rect">
            <a:avLst/>
          </a:prstGeom>
        </p:spPr>
        <p:txBody>
          <a:bodyPr wrap="square">
            <a:spAutoFit/>
          </a:bodyPr>
          <a:lstStyle/>
          <a:p>
            <a:pPr algn="just"/>
            <a:r>
              <a:rPr lang="ru-RU" b="1" dirty="0" smtClean="0">
                <a:latin typeface="Times New Roman" pitchFamily="18" charset="0"/>
                <a:cs typeface="Times New Roman" pitchFamily="18" charset="0"/>
              </a:rPr>
              <a:t>   Дизайн декораций и освещения </a:t>
            </a:r>
            <a:r>
              <a:rPr lang="ru-RU" dirty="0" smtClean="0">
                <a:latin typeface="Times New Roman" pitchFamily="18" charset="0"/>
                <a:cs typeface="Times New Roman" pitchFamily="18" charset="0"/>
              </a:rPr>
              <a:t>(или их отсутствие) может помочь создать хореографию и определить место, в котором должна происходить постановка. Пространство, в котором происходит танец, имеет, на самом деле, очень большое влияние на то, каким способом воспринимаются движения. Таким образом, небольшое пространство может заставить движения выглядеть более размашистыми, в то время как большое пространство может уменьшить масштаб движений и, возможно, заставить их казаться более отдаленными. </a:t>
            </a:r>
            <a:endParaRPr lang="ru-RU" dirty="0">
              <a:latin typeface="Times New Roman" pitchFamily="18" charset="0"/>
              <a:cs typeface="Times New Roman" pitchFamily="18" charset="0"/>
            </a:endParaRPr>
          </a:p>
        </p:txBody>
      </p:sp>
      <p:pic>
        <p:nvPicPr>
          <p:cNvPr id="62466" name="Picture 2" descr="Шоу под дождем-3 Только для женщин - купить билеты на шоу в Калининграде  2020 | KASSIR.RU"/>
          <p:cNvPicPr>
            <a:picLocks noChangeAspect="1" noChangeArrowheads="1"/>
          </p:cNvPicPr>
          <p:nvPr/>
        </p:nvPicPr>
        <p:blipFill>
          <a:blip r:embed="rId3" cstate="print"/>
          <a:srcRect/>
          <a:stretch>
            <a:fillRect/>
          </a:stretch>
        </p:blipFill>
        <p:spPr bwMode="auto">
          <a:xfrm>
            <a:off x="4287943" y="3000372"/>
            <a:ext cx="4856057" cy="3214710"/>
          </a:xfrm>
          <a:prstGeom prst="rect">
            <a:avLst/>
          </a:prstGeom>
          <a:noFill/>
          <a:effectLst>
            <a:softEdge rad="317500"/>
          </a:effectLst>
        </p:spPr>
      </p:pic>
      <p:sp>
        <p:nvSpPr>
          <p:cNvPr id="7" name="Прямоугольник 6"/>
          <p:cNvSpPr/>
          <p:nvPr/>
        </p:nvSpPr>
        <p:spPr>
          <a:xfrm>
            <a:off x="714348" y="3286124"/>
            <a:ext cx="3857652" cy="2585323"/>
          </a:xfrm>
          <a:prstGeom prst="rect">
            <a:avLst/>
          </a:prstGeom>
        </p:spPr>
        <p:txBody>
          <a:bodyPr wrap="square">
            <a:spAutoFit/>
          </a:bodyPr>
          <a:lstStyle/>
          <a:p>
            <a:pPr algn="just"/>
            <a:r>
              <a:rPr lang="ru-RU" dirty="0" smtClean="0">
                <a:latin typeface="Times New Roman" pitchFamily="18" charset="0"/>
                <a:cs typeface="Times New Roman" pitchFamily="18" charset="0"/>
              </a:rPr>
              <a:t>   Точно так же загроможденная сцена с только одной освещенной областью, может заставить движения в танце казаться «сжатыми» или даже отрывистыми, в то время как ясно освещенная, открытая сцена может заставить движения казаться неограниченными.</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5361" name="Rectangle 1"/>
          <p:cNvSpPr>
            <a:spLocks noChangeArrowheads="1"/>
          </p:cNvSpPr>
          <p:nvPr/>
        </p:nvSpPr>
        <p:spPr bwMode="auto">
          <a:xfrm>
            <a:off x="285720" y="4143380"/>
            <a:ext cx="857256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pPr>
            <a:r>
              <a:rPr kumimoji="0" lang="ru-RU"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Принцип единства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открыт Аристотелем.</a:t>
            </a:r>
            <a:r>
              <a:rPr kumimoji="0" lang="ru-RU"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Этот принцип выражается в согласованности отдельных частей композиции, в котором элементы формы определяются общим для частей материалом.  Нарушение принципа единства приводит к эклектике, к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разностильности</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хореографии каждая часть должна объединяться в строго соответствующие формы выражения.)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Принцип подчинения второстепенного главному.</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ru-RU" b="1" i="1" dirty="0">
                <a:latin typeface="Times New Roman" pitchFamily="18" charset="0"/>
                <a:ea typeface="Times New Roman" pitchFamily="18" charset="0"/>
                <a:cs typeface="Times New Roman" pitchFamily="18" charset="0"/>
              </a:rPr>
              <a:t>П</a:t>
            </a:r>
            <a:r>
              <a:rPr kumimoji="0" lang="ru-RU"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ринцип соотношения формы и содержания.</a:t>
            </a:r>
            <a:endParaRPr kumimoji="0" lang="ru-RU" b="1"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3571868" y="285728"/>
            <a:ext cx="5214942" cy="3693319"/>
          </a:xfrm>
          <a:prstGeom prst="rect">
            <a:avLst/>
          </a:prstGeom>
        </p:spPr>
        <p:txBody>
          <a:bodyPr wrap="square">
            <a:spAutoFit/>
          </a:bodyPr>
          <a:lstStyle/>
          <a:p>
            <a:pPr lvl="0" algn="just" fontAlgn="base">
              <a:spcBef>
                <a:spcPct val="0"/>
              </a:spcBef>
              <a:spcAft>
                <a:spcPct val="0"/>
              </a:spcAft>
            </a:pPr>
            <a:r>
              <a:rPr lang="ru-RU" dirty="0" smtClean="0">
                <a:latin typeface="Times New Roman" pitchFamily="18" charset="0"/>
                <a:ea typeface="Times New Roman" pitchFamily="18" charset="0"/>
                <a:cs typeface="Times New Roman" pitchFamily="18" charset="0"/>
              </a:rPr>
              <a:t>   Каждый вид искусства предлагает свои законы композиционного построения живопись, музыка, балет; От эстетических взглядов художника, от его творческой напористости зависит композиционное построение произведения,  помимо этого:</a:t>
            </a:r>
            <a:endParaRPr lang="ru-RU" dirty="0" smtClean="0">
              <a:latin typeface="Times New Roman" pitchFamily="18" charset="0"/>
              <a:cs typeface="Times New Roman" pitchFamily="18" charset="0"/>
            </a:endParaRPr>
          </a:p>
          <a:p>
            <a:pPr algn="just" eaLnBrk="0" fontAlgn="base" hangingPunct="0">
              <a:spcBef>
                <a:spcPct val="0"/>
              </a:spcBef>
              <a:spcAft>
                <a:spcPct val="0"/>
              </a:spcAft>
            </a:pPr>
            <a:r>
              <a:rPr lang="ru-RU" b="1" i="1" dirty="0" smtClean="0">
                <a:latin typeface="Times New Roman" pitchFamily="18" charset="0"/>
                <a:ea typeface="Times New Roman" pitchFamily="18" charset="0"/>
                <a:cs typeface="Times New Roman" pitchFamily="18" charset="0"/>
              </a:rPr>
              <a:t>Принцип композиционной целостности.</a:t>
            </a:r>
            <a:r>
              <a:rPr lang="ru-RU" dirty="0" smtClean="0">
                <a:latin typeface="Times New Roman" pitchFamily="18" charset="0"/>
                <a:ea typeface="Times New Roman" pitchFamily="18" charset="0"/>
                <a:cs typeface="Times New Roman" pitchFamily="18" charset="0"/>
              </a:rPr>
              <a:t> (п</a:t>
            </a:r>
            <a:r>
              <a:rPr lang="ru-RU" dirty="0" smtClean="0">
                <a:latin typeface="Times New Roman" pitchFamily="18" charset="0"/>
                <a:cs typeface="Times New Roman" pitchFamily="18" charset="0"/>
              </a:rPr>
              <a:t>онятие целостности в хореографической композиции определяется таким построением, при которой все части хореографического произведения гармонически сочетаются друг с другом. В произведение должна быт целостность, согласованные пропорции).</a:t>
            </a:r>
          </a:p>
          <a:p>
            <a:pPr lvl="0" algn="just" eaLnBrk="0" fontAlgn="base" hangingPunct="0">
              <a:spcBef>
                <a:spcPct val="0"/>
              </a:spcBef>
              <a:spcAft>
                <a:spcPct val="0"/>
              </a:spcAft>
            </a:pPr>
            <a:endParaRPr lang="ru-RU" b="1" i="1" dirty="0" smtClean="0">
              <a:latin typeface="Times New Roman" pitchFamily="18" charset="0"/>
              <a:cs typeface="Times New Roman" pitchFamily="18" charset="0"/>
            </a:endParaRPr>
          </a:p>
        </p:txBody>
      </p:sp>
      <p:pic>
        <p:nvPicPr>
          <p:cNvPr id="16388" name="Picture 4" descr="contemporary_dance - Статистика канала Contemporary Dance. Telegram  Analytics"/>
          <p:cNvPicPr>
            <a:picLocks noChangeAspect="1" noChangeArrowheads="1"/>
          </p:cNvPicPr>
          <p:nvPr/>
        </p:nvPicPr>
        <p:blipFill>
          <a:blip r:embed="rId3" cstate="print"/>
          <a:srcRect/>
          <a:stretch>
            <a:fillRect/>
          </a:stretch>
        </p:blipFill>
        <p:spPr bwMode="auto">
          <a:xfrm>
            <a:off x="0" y="142852"/>
            <a:ext cx="3857620" cy="3857621"/>
          </a:xfrm>
          <a:prstGeom prst="rect">
            <a:avLst/>
          </a:prstGeom>
          <a:noFill/>
          <a:effectLst>
            <a:softEdge rad="317500"/>
          </a:effectLst>
        </p:spPr>
      </p:pic>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285720" y="3786190"/>
            <a:ext cx="8429684" cy="369332"/>
          </a:xfrm>
          <a:prstGeom prst="rect">
            <a:avLst/>
          </a:prstGeom>
        </p:spPr>
        <p:txBody>
          <a:bodyPr wrap="square">
            <a:spAutoFit/>
          </a:bodyPr>
          <a:lstStyle/>
          <a:p>
            <a:pPr algn="just"/>
            <a:endParaRPr lang="ru-RU" dirty="0">
              <a:latin typeface="Times New Roman" pitchFamily="18" charset="0"/>
              <a:cs typeface="Times New Roman" pitchFamily="18" charset="0"/>
            </a:endParaRPr>
          </a:p>
        </p:txBody>
      </p:sp>
      <p:sp>
        <p:nvSpPr>
          <p:cNvPr id="7" name="Прямоугольник 6"/>
          <p:cNvSpPr/>
          <p:nvPr/>
        </p:nvSpPr>
        <p:spPr>
          <a:xfrm>
            <a:off x="500034" y="285728"/>
            <a:ext cx="8001056" cy="1754326"/>
          </a:xfrm>
          <a:prstGeom prst="rect">
            <a:avLst/>
          </a:prstGeom>
        </p:spPr>
        <p:txBody>
          <a:bodyPr wrap="square">
            <a:spAutoFit/>
          </a:bodyPr>
          <a:lstStyle/>
          <a:p>
            <a:pPr algn="just"/>
            <a:r>
              <a:rPr lang="ru-RU" dirty="0" smtClean="0">
                <a:latin typeface="Times New Roman" pitchFamily="18" charset="0"/>
                <a:cs typeface="Times New Roman" pitchFamily="18" charset="0"/>
              </a:rPr>
              <a:t>   Композиция составляется из ряда частей – танцевальных комбинаций.</a:t>
            </a:r>
          </a:p>
          <a:p>
            <a:pPr algn="just"/>
            <a:r>
              <a:rPr lang="ru-RU" dirty="0" smtClean="0">
                <a:latin typeface="Times New Roman" pitchFamily="18" charset="0"/>
                <a:cs typeface="Times New Roman" pitchFamily="18" charset="0"/>
              </a:rPr>
              <a:t> </a:t>
            </a:r>
          </a:p>
          <a:p>
            <a:pPr algn="just"/>
            <a:r>
              <a:rPr lang="ru-RU" dirty="0" smtClean="0">
                <a:latin typeface="Times New Roman" pitchFamily="18" charset="0"/>
                <a:cs typeface="Times New Roman" pitchFamily="18" charset="0"/>
              </a:rPr>
              <a:t>Понятие композиции можно условно представить в виде следующей схемы:</a:t>
            </a:r>
          </a:p>
          <a:p>
            <a:pPr algn="just"/>
            <a:r>
              <a:rPr lang="ru-RU" dirty="0" smtClean="0">
                <a:latin typeface="Times New Roman" pitchFamily="18" charset="0"/>
                <a:cs typeface="Times New Roman" pitchFamily="18" charset="0"/>
              </a:rPr>
              <a:t>ТЕМА, ИДЕЯ, ЖАНР, ФОРМА/ </a:t>
            </a:r>
          </a:p>
          <a:p>
            <a:pPr algn="just"/>
            <a:r>
              <a:rPr lang="ru-RU" dirty="0" smtClean="0">
                <a:latin typeface="Times New Roman" pitchFamily="18" charset="0"/>
                <a:cs typeface="Times New Roman" pitchFamily="18" charset="0"/>
              </a:rPr>
              <a:t>МУЗЫКА КОМПОЗИЦИЯ/</a:t>
            </a:r>
          </a:p>
          <a:p>
            <a:pPr algn="just"/>
            <a:r>
              <a:rPr lang="ru-RU" dirty="0" smtClean="0">
                <a:latin typeface="Times New Roman" pitchFamily="18" charset="0"/>
                <a:cs typeface="Times New Roman" pitchFamily="18" charset="0"/>
              </a:rPr>
              <a:t>ИЗОБРАЗИТЕЛЬНЫЕ СРЕДСТВА </a:t>
            </a:r>
            <a:endParaRPr lang="ru-RU" dirty="0">
              <a:latin typeface="Times New Roman" pitchFamily="18" charset="0"/>
              <a:cs typeface="Times New Roman" pitchFamily="18" charset="0"/>
            </a:endParaRPr>
          </a:p>
        </p:txBody>
      </p:sp>
      <p:pic>
        <p:nvPicPr>
          <p:cNvPr id="1030" name="Picture 6" descr="Танцевальная студия Contemporary dance объявляет набор детей от 14 лет —  Новости — Культурный центр «Москвич»"/>
          <p:cNvPicPr>
            <a:picLocks noChangeAspect="1" noChangeArrowheads="1"/>
          </p:cNvPicPr>
          <p:nvPr/>
        </p:nvPicPr>
        <p:blipFill>
          <a:blip r:embed="rId3" cstate="print"/>
          <a:srcRect/>
          <a:stretch>
            <a:fillRect/>
          </a:stretch>
        </p:blipFill>
        <p:spPr bwMode="auto">
          <a:xfrm>
            <a:off x="4929190" y="4026173"/>
            <a:ext cx="4214810" cy="2831826"/>
          </a:xfrm>
          <a:prstGeom prst="rect">
            <a:avLst/>
          </a:prstGeom>
          <a:noFill/>
          <a:effectLst>
            <a:softEdge rad="127000"/>
          </a:effectLst>
        </p:spPr>
      </p:pic>
      <p:sp>
        <p:nvSpPr>
          <p:cNvPr id="8" name="Прямоугольник 7"/>
          <p:cNvSpPr/>
          <p:nvPr/>
        </p:nvSpPr>
        <p:spPr>
          <a:xfrm>
            <a:off x="428596" y="2071678"/>
            <a:ext cx="8001056" cy="3693319"/>
          </a:xfrm>
          <a:prstGeom prst="rect">
            <a:avLst/>
          </a:prstGeom>
        </p:spPr>
        <p:txBody>
          <a:bodyPr wrap="square">
            <a:spAutoFit/>
          </a:bodyPr>
          <a:lstStyle/>
          <a:p>
            <a:pPr algn="just"/>
            <a:r>
              <a:rPr lang="ru-RU" b="1" dirty="0" smtClean="0">
                <a:latin typeface="Times New Roman" pitchFamily="18" charset="0"/>
                <a:cs typeface="Times New Roman" pitchFamily="18" charset="0"/>
              </a:rPr>
              <a:t>Тема</a:t>
            </a:r>
            <a:r>
              <a:rPr lang="ru-RU" dirty="0" smtClean="0">
                <a:latin typeface="Times New Roman" pitchFamily="18" charset="0"/>
                <a:cs typeface="Times New Roman" pitchFamily="18" charset="0"/>
              </a:rPr>
              <a:t> - это то, что автор изображает, </a:t>
            </a:r>
            <a:r>
              <a:rPr lang="ru-RU" b="1" dirty="0" smtClean="0">
                <a:latin typeface="Times New Roman" pitchFamily="18" charset="0"/>
                <a:cs typeface="Times New Roman" pitchFamily="18" charset="0"/>
              </a:rPr>
              <a:t>идея</a:t>
            </a:r>
            <a:r>
              <a:rPr lang="ru-RU" dirty="0" smtClean="0">
                <a:latin typeface="Times New Roman" pitchFamily="18" charset="0"/>
                <a:cs typeface="Times New Roman" pitchFamily="18" charset="0"/>
              </a:rPr>
              <a:t> - это то, что он хочет сказать об изображаемом, оценка его.</a:t>
            </a:r>
            <a:r>
              <a:rPr lang="ru-RU" b="1" dirty="0" smtClean="0">
                <a:latin typeface="Times New Roman" pitchFamily="18" charset="0"/>
                <a:cs typeface="Times New Roman" pitchFamily="18" charset="0"/>
              </a:rPr>
              <a:t> ЖАНР</a:t>
            </a:r>
            <a:r>
              <a:rPr lang="ru-RU" dirty="0" smtClean="0">
                <a:latin typeface="Times New Roman" pitchFamily="18" charset="0"/>
                <a:cs typeface="Times New Roman" pitchFamily="18" charset="0"/>
              </a:rPr>
              <a:t> - исторически сложившаяся, удостоверенная традицией и тем самым наследуемая совокупность определенных тем и мотивов, закрепленных за определенной художественной формой, связывающая их между собой узнаваемыми чувствами и мыслями.</a:t>
            </a:r>
            <a:r>
              <a:rPr lang="ru-RU" b="1" dirty="0" smtClean="0">
                <a:latin typeface="Times New Roman" pitchFamily="18" charset="0"/>
                <a:cs typeface="Times New Roman" pitchFamily="18" charset="0"/>
              </a:rPr>
              <a:t> ФОРМА </a:t>
            </a:r>
            <a:r>
              <a:rPr lang="ru-RU" dirty="0" smtClean="0">
                <a:latin typeface="Times New Roman" pitchFamily="18" charset="0"/>
                <a:cs typeface="Times New Roman" pitchFamily="18" charset="0"/>
              </a:rPr>
              <a:t>– вид или внешнее очертание танцевального номера или произведения.</a:t>
            </a:r>
            <a:r>
              <a:rPr lang="ru-RU" b="1" dirty="0" smtClean="0">
                <a:latin typeface="Times New Roman" pitchFamily="18" charset="0"/>
                <a:cs typeface="Times New Roman" pitchFamily="18" charset="0"/>
              </a:rPr>
              <a:t> </a:t>
            </a:r>
          </a:p>
          <a:p>
            <a:pPr algn="just"/>
            <a:r>
              <a:rPr lang="ru-RU" b="1" dirty="0" smtClean="0">
                <a:latin typeface="Times New Roman" pitchFamily="18" charset="0"/>
                <a:cs typeface="Times New Roman" pitchFamily="18" charset="0"/>
              </a:rPr>
              <a:t>ИЗОБРАЗИТЕЛЬНЫЕ СРЕДСТВА </a:t>
            </a:r>
            <a:r>
              <a:rPr lang="ru-RU" dirty="0" smtClean="0">
                <a:latin typeface="Times New Roman" pitchFamily="18" charset="0"/>
                <a:cs typeface="Times New Roman" pitchFamily="18" charset="0"/>
              </a:rPr>
              <a:t>в танце это:</a:t>
            </a:r>
          </a:p>
          <a:p>
            <a:pPr algn="just"/>
            <a:r>
              <a:rPr lang="ru-RU" dirty="0" smtClean="0">
                <a:latin typeface="Times New Roman" pitchFamily="18" charset="0"/>
                <a:cs typeface="Times New Roman" pitchFamily="18" charset="0"/>
              </a:rPr>
              <a:t>1) РИСУНОК ТАНЦА</a:t>
            </a:r>
          </a:p>
          <a:p>
            <a:pPr algn="just"/>
            <a:r>
              <a:rPr lang="ru-RU" dirty="0" smtClean="0">
                <a:latin typeface="Times New Roman" pitchFamily="18" charset="0"/>
                <a:cs typeface="Times New Roman" pitchFamily="18" charset="0"/>
              </a:rPr>
              <a:t>2) ТАНЦЕВАЛЬНАЯ ЛЕКСИКА</a:t>
            </a:r>
          </a:p>
          <a:p>
            <a:pPr algn="just"/>
            <a:r>
              <a:rPr lang="ru-RU" dirty="0" smtClean="0">
                <a:latin typeface="Times New Roman" pitchFamily="18" charset="0"/>
                <a:cs typeface="Times New Roman" pitchFamily="18" charset="0"/>
              </a:rPr>
              <a:t>3) ДРАММАТУРГИЯ ТАНЦА</a:t>
            </a:r>
          </a:p>
          <a:p>
            <a:pPr algn="just"/>
            <a:r>
              <a:rPr lang="ru-RU" dirty="0" smtClean="0">
                <a:latin typeface="Times New Roman" pitchFamily="18" charset="0"/>
                <a:cs typeface="Times New Roman" pitchFamily="18" charset="0"/>
              </a:rPr>
              <a:t>4) ПРОЧИЕ ВЫРАЗИТЕЛЬНЫЕ СРЕДСТВА </a:t>
            </a:r>
          </a:p>
          <a:p>
            <a:pPr algn="just"/>
            <a:r>
              <a:rPr lang="ru-RU" dirty="0" smtClean="0">
                <a:latin typeface="Times New Roman" pitchFamily="18" charset="0"/>
                <a:cs typeface="Times New Roman" pitchFamily="18" charset="0"/>
              </a:rPr>
              <a:t>(КОСТЮМ, СВЕТ, ДЕКОРАЦИЯ, ГРИМ и т.п.)</a:t>
            </a:r>
          </a:p>
          <a:p>
            <a:endParaRPr lang="ru-RU" dirty="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025" name="Rectangle 1"/>
          <p:cNvSpPr>
            <a:spLocks noChangeArrowheads="1"/>
          </p:cNvSpPr>
          <p:nvPr/>
        </p:nvSpPr>
        <p:spPr bwMode="auto">
          <a:xfrm>
            <a:off x="500034" y="714356"/>
            <a:ext cx="8286808"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ru-RU" dirty="0" smtClean="0">
                <a:latin typeface="Times New Roman" pitchFamily="18" charset="0"/>
                <a:ea typeface="Times New Roman" pitchFamily="18" charset="0"/>
                <a:cs typeface="Times New Roman" pitchFamily="18" charset="0"/>
              </a:rPr>
              <a:t>   От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лат</a:t>
            </a:r>
            <a:r>
              <a:rPr lang="ru-RU" dirty="0" smtClean="0">
                <a:latin typeface="Times New Roman" pitchFamily="18" charset="0"/>
                <a:ea typeface="Times New Roman" pitchFamily="18" charset="0"/>
                <a:cs typeface="Times New Roman" pitchFamily="18" charset="0"/>
              </a:rPr>
              <a:t>инского</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составление, сочетание;  Законы композиции действуют на все виды искусства. Композиция организует отдельные элементы художественного произведения в единое целое. Элементы, составляющие хореографическое произведение, складываются в единую форму, раскрывающую содержание произведения. Построение отдельных элементов не стихийно, оно организованно. В нем действуют законы, балетмейстерские приемы, системы.</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На законы композиции влияют отдельные исторические условия, с изменением которых, изменяются композиционные законы.</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7410" name="Picture 2" descr="Физические данные и классический танец. Какие испытания ждут поступающих в  Академию танца Бориса Эйфмана | Телеканал &quot;Санкт-Петербург&quot;"/>
          <p:cNvPicPr>
            <a:picLocks noChangeAspect="1" noChangeArrowheads="1"/>
          </p:cNvPicPr>
          <p:nvPr/>
        </p:nvPicPr>
        <p:blipFill>
          <a:blip r:embed="rId3" cstate="print"/>
          <a:srcRect/>
          <a:stretch>
            <a:fillRect/>
          </a:stretch>
        </p:blipFill>
        <p:spPr bwMode="auto">
          <a:xfrm>
            <a:off x="1285852" y="3241450"/>
            <a:ext cx="6429420" cy="3616550"/>
          </a:xfrm>
          <a:prstGeom prst="rect">
            <a:avLst/>
          </a:prstGeom>
          <a:noFill/>
          <a:effectLst>
            <a:softEdge rad="127000"/>
          </a:effectLst>
        </p:spPr>
      </p:pic>
      <p:sp>
        <p:nvSpPr>
          <p:cNvPr id="5" name="Прямоугольник 4"/>
          <p:cNvSpPr/>
          <p:nvPr/>
        </p:nvSpPr>
        <p:spPr>
          <a:xfrm>
            <a:off x="3214678" y="285728"/>
            <a:ext cx="2584682" cy="461665"/>
          </a:xfrm>
          <a:prstGeom prst="rect">
            <a:avLst/>
          </a:prstGeom>
        </p:spPr>
        <p:txBody>
          <a:bodyPr wrap="none">
            <a:spAutoFit/>
          </a:bodyPr>
          <a:lstStyle/>
          <a:p>
            <a:pPr lvl="0" algn="just" fontAlgn="base">
              <a:spcBef>
                <a:spcPct val="0"/>
              </a:spcBef>
              <a:spcAft>
                <a:spcPct val="0"/>
              </a:spcAft>
            </a:pP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a typeface="Times New Roman" pitchFamily="18" charset="0"/>
                <a:cs typeface="Times New Roman" pitchFamily="18" charset="0"/>
              </a:rPr>
              <a:t> Композиция</a:t>
            </a:r>
            <a:endPar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357158" y="928670"/>
            <a:ext cx="8358246" cy="3139321"/>
          </a:xfrm>
          <a:prstGeom prst="rect">
            <a:avLst/>
          </a:prstGeom>
        </p:spPr>
        <p:txBody>
          <a:bodyPr wrap="square">
            <a:spAutoFit/>
          </a:bodyPr>
          <a:lstStyle/>
          <a:p>
            <a:pPr algn="just"/>
            <a:r>
              <a:rPr lang="ru-RU" dirty="0" smtClean="0">
                <a:latin typeface="Times New Roman" pitchFamily="18" charset="0"/>
                <a:cs typeface="Times New Roman" pitchFamily="18" charset="0"/>
              </a:rPr>
              <a:t>Лекционный материал </a:t>
            </a:r>
          </a:p>
          <a:p>
            <a:pPr algn="just"/>
            <a:endParaRPr lang="ru-RU"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hlinkClick r:id="rId3"/>
              </a:rPr>
              <a:t>http://dancelib.ru/books/item/f00/s00/z0000016/st007.shtml</a:t>
            </a:r>
            <a:r>
              <a:rPr lang="ru-RU" dirty="0" smtClean="0">
                <a:latin typeface="Times New Roman" pitchFamily="18" charset="0"/>
                <a:cs typeface="Times New Roman" pitchFamily="18" charset="0"/>
              </a:rPr>
              <a:t> </a:t>
            </a:r>
          </a:p>
          <a:p>
            <a:pPr algn="just"/>
            <a:endParaRPr lang="ru-RU"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hlinkClick r:id="rId4"/>
              </a:rPr>
              <a:t>https://4dancing.ru/blogs/021216/2735/</a:t>
            </a:r>
            <a:r>
              <a:rPr lang="ru-RU" dirty="0" smtClean="0">
                <a:latin typeface="Times New Roman" pitchFamily="18" charset="0"/>
                <a:cs typeface="Times New Roman" pitchFamily="18" charset="0"/>
              </a:rPr>
              <a:t> </a:t>
            </a:r>
          </a:p>
          <a:p>
            <a:pPr algn="just"/>
            <a:endParaRPr lang="ru-RU"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hlinkClick r:id="rId5"/>
              </a:rPr>
              <a:t>https://vk.com/@kdochoreographer-masterstvo-horeografa-risunok-tanca-kak-sostavlyauschaya-cha</a:t>
            </a:r>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hlinkClick r:id="rId6"/>
              </a:rPr>
              <a:t>https://nsportal.ru/shkola/raznoe/library/2016/12/23/dinamika-stsenicheskogo-prostranstva</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4" name="Прямоугольник 3"/>
          <p:cNvSpPr/>
          <p:nvPr/>
        </p:nvSpPr>
        <p:spPr>
          <a:xfrm>
            <a:off x="3214678" y="428604"/>
            <a:ext cx="2346604" cy="461665"/>
          </a:xfrm>
          <a:prstGeom prst="rect">
            <a:avLst/>
          </a:prstGeom>
        </p:spPr>
        <p:txBody>
          <a:bodyPr wrap="none">
            <a:spAutoFit/>
          </a:bodyPr>
          <a:lstStyle/>
          <a:p>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Источники:</a:t>
            </a:r>
          </a:p>
        </p:txBody>
      </p:sp>
      <p:pic>
        <p:nvPicPr>
          <p:cNvPr id="4098" name="Picture 2" descr="Возможность раскрыться». Ученики и педагоги – о студии танца Liberty Dance  | Культура | АиФ Челябинск"/>
          <p:cNvPicPr>
            <a:picLocks noChangeAspect="1" noChangeArrowheads="1"/>
          </p:cNvPicPr>
          <p:nvPr/>
        </p:nvPicPr>
        <p:blipFill>
          <a:blip r:embed="rId7" cstate="print"/>
          <a:srcRect/>
          <a:stretch>
            <a:fillRect/>
          </a:stretch>
        </p:blipFill>
        <p:spPr bwMode="auto">
          <a:xfrm>
            <a:off x="2000232" y="3300053"/>
            <a:ext cx="5357850" cy="3557947"/>
          </a:xfrm>
          <a:prstGeom prst="rect">
            <a:avLst/>
          </a:prstGeom>
          <a:noFill/>
          <a:effectLst>
            <a:softEdge rad="635000"/>
          </a:effectLst>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034" name="Picture 10" descr="Andrea Palladio. Villa Almerico-Capra o La Rotonda (1559-1560),... |  Download Scientific Diagram"/>
          <p:cNvPicPr>
            <a:picLocks noChangeAspect="1" noChangeArrowheads="1"/>
          </p:cNvPicPr>
          <p:nvPr/>
        </p:nvPicPr>
        <p:blipFill>
          <a:blip r:embed="rId3" cstate="print"/>
          <a:srcRect/>
          <a:stretch>
            <a:fillRect/>
          </a:stretch>
        </p:blipFill>
        <p:spPr bwMode="auto">
          <a:xfrm>
            <a:off x="6786578" y="4000504"/>
            <a:ext cx="1760461" cy="2857496"/>
          </a:xfrm>
          <a:prstGeom prst="rect">
            <a:avLst/>
          </a:prstGeom>
          <a:noFill/>
          <a:effectLst>
            <a:softEdge rad="127000"/>
          </a:effectLst>
        </p:spPr>
      </p:pic>
      <p:sp>
        <p:nvSpPr>
          <p:cNvPr id="4" name="Прямоугольник 3"/>
          <p:cNvSpPr/>
          <p:nvPr/>
        </p:nvSpPr>
        <p:spPr>
          <a:xfrm>
            <a:off x="428596" y="285728"/>
            <a:ext cx="8215370" cy="4524315"/>
          </a:xfrm>
          <a:prstGeom prst="rect">
            <a:avLst/>
          </a:prstGeom>
        </p:spPr>
        <p:txBody>
          <a:bodyPr wrap="square">
            <a:spAutoFit/>
          </a:bodyPr>
          <a:lstStyle/>
          <a:p>
            <a:pPr algn="just"/>
            <a:r>
              <a:rPr lang="ru-RU" b="1" dirty="0" smtClean="0">
                <a:latin typeface="Times New Roman" pitchFamily="18" charset="0"/>
                <a:cs typeface="Times New Roman" pitchFamily="18" charset="0"/>
              </a:rPr>
              <a:t>   Композиция (изобразительное искусство)</a:t>
            </a:r>
            <a:r>
              <a:rPr lang="ru-RU" dirty="0" smtClean="0">
                <a:latin typeface="Times New Roman" pitchFamily="18" charset="0"/>
                <a:cs typeface="Times New Roman" pitchFamily="18" charset="0"/>
              </a:rPr>
              <a:t> — в отличие от рисунка, цвета, линии, объёма, пространства представляет собой не один из компонентов художественной формы, а художественно-образную, содержательно-формальную целостность — наиболее сложный и совершенный тип структуры, в котором все элементы органично связаны между собой.</a:t>
            </a:r>
          </a:p>
          <a:p>
            <a:pPr algn="just"/>
            <a:r>
              <a:rPr lang="ru-RU" b="1" dirty="0" smtClean="0">
                <a:latin typeface="Times New Roman" pitchFamily="18" charset="0"/>
                <a:cs typeface="Times New Roman" pitchFamily="18" charset="0"/>
              </a:rPr>
              <a:t>   Композиция (литературоведение)</a:t>
            </a:r>
            <a:r>
              <a:rPr lang="ru-RU" dirty="0" smtClean="0">
                <a:latin typeface="Times New Roman" pitchFamily="18" charset="0"/>
                <a:cs typeface="Times New Roman" pitchFamily="18" charset="0"/>
              </a:rPr>
              <a:t> — взаимная соотнесённость и расположение единиц изображаемого и художественно-речевых средств в словесно-художественном произведении. Структура, план выражения литературного произведения. Построение художественного произведения.</a:t>
            </a:r>
          </a:p>
          <a:p>
            <a:pPr algn="just"/>
            <a:r>
              <a:rPr lang="ru-RU" b="1" dirty="0" smtClean="0">
                <a:latin typeface="Times New Roman" pitchFamily="18" charset="0"/>
                <a:cs typeface="Times New Roman" pitchFamily="18" charset="0"/>
              </a:rPr>
              <a:t>   Композиция (музыка) </a:t>
            </a:r>
            <a:r>
              <a:rPr lang="ru-RU" dirty="0" smtClean="0">
                <a:latin typeface="Times New Roman" pitchFamily="18" charset="0"/>
                <a:cs typeface="Times New Roman" pitchFamily="18" charset="0"/>
              </a:rPr>
              <a:t>— категория музыковедения и музыкальной эстетики, характеризующая предметное воплощение музыки в виде выработанного и завершённого в себе музыкального произведения.</a:t>
            </a:r>
          </a:p>
          <a:p>
            <a:pPr algn="just"/>
            <a:r>
              <a:rPr lang="ru-RU" b="1" dirty="0" smtClean="0">
                <a:latin typeface="Times New Roman" pitchFamily="18" charset="0"/>
                <a:cs typeface="Times New Roman" pitchFamily="18" charset="0"/>
              </a:rPr>
              <a:t>   Архитектурная композиция</a:t>
            </a:r>
            <a:r>
              <a:rPr lang="ru-RU" dirty="0" smtClean="0">
                <a:latin typeface="Times New Roman" pitchFamily="18" charset="0"/>
                <a:cs typeface="Times New Roman" pitchFamily="18" charset="0"/>
              </a:rPr>
              <a:t> — содержательно-формальная целостность всех элементов, возникающая в результате художественно-образного переосмысления строительной конструкции.</a:t>
            </a:r>
          </a:p>
          <a:p>
            <a:pPr algn="just"/>
            <a:r>
              <a:rPr lang="ru-RU" b="1"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1026" name="AutoShape 2" descr="Композиция - основа живописи и рисунк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Композиция - основа живописи и рисунк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30" name="Picture 6" descr="Композиция из геометрических тел. Рисунок по представлению, обзор.  Архитектурный рисунок – курсы не вставая с дивана. Арх… | Геометрические  фигуры, Рисунки, Рисунок"/>
          <p:cNvPicPr>
            <a:picLocks noChangeAspect="1" noChangeArrowheads="1"/>
          </p:cNvPicPr>
          <p:nvPr/>
        </p:nvPicPr>
        <p:blipFill>
          <a:blip r:embed="rId4" cstate="print"/>
          <a:srcRect/>
          <a:stretch>
            <a:fillRect/>
          </a:stretch>
        </p:blipFill>
        <p:spPr bwMode="auto">
          <a:xfrm>
            <a:off x="714348" y="4786908"/>
            <a:ext cx="1714480" cy="2071092"/>
          </a:xfrm>
          <a:prstGeom prst="rect">
            <a:avLst/>
          </a:prstGeom>
          <a:noFill/>
          <a:effectLst>
            <a:softEdge rad="127000"/>
          </a:effectLst>
        </p:spPr>
      </p:pic>
      <p:pic>
        <p:nvPicPr>
          <p:cNvPr id="1032" name="Picture 8" descr="Секреты музыкального языка - 1/Средства музыкальной выразительности"/>
          <p:cNvPicPr>
            <a:picLocks noChangeAspect="1" noChangeArrowheads="1"/>
          </p:cNvPicPr>
          <p:nvPr/>
        </p:nvPicPr>
        <p:blipFill>
          <a:blip r:embed="rId5" cstate="print"/>
          <a:srcRect/>
          <a:stretch>
            <a:fillRect/>
          </a:stretch>
        </p:blipFill>
        <p:spPr bwMode="auto">
          <a:xfrm>
            <a:off x="2857488" y="4786322"/>
            <a:ext cx="3429024" cy="1749663"/>
          </a:xfrm>
          <a:prstGeom prst="rect">
            <a:avLst/>
          </a:prstGeom>
          <a:noFill/>
        </p:spPr>
      </p:pic>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914400" y="2071678"/>
            <a:ext cx="8229600" cy="1143000"/>
          </a:xfrm>
        </p:spPr>
        <p:txBody>
          <a:bodyPr>
            <a:normAutofit/>
          </a:bodyPr>
          <a:lstStyle/>
          <a:p>
            <a:r>
              <a:rPr lang="ru-RU" sz="2400" b="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Times New Roman" pitchFamily="18" charset="0"/>
                <a:cs typeface="Times New Roman" pitchFamily="18" charset="0"/>
              </a:rPr>
              <a:t>Драматургия</a:t>
            </a:r>
            <a:endParaRPr lang="ru-RU" sz="24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Times New Roman" pitchFamily="18" charset="0"/>
              <a:cs typeface="Times New Roman" pitchFamily="18" charset="0"/>
            </a:endParaRPr>
          </a:p>
        </p:txBody>
      </p:sp>
      <p:sp>
        <p:nvSpPr>
          <p:cNvPr id="7" name="Прямоугольник 6"/>
          <p:cNvSpPr/>
          <p:nvPr/>
        </p:nvSpPr>
        <p:spPr>
          <a:xfrm>
            <a:off x="2714612" y="3286124"/>
            <a:ext cx="5572164" cy="3139321"/>
          </a:xfrm>
          <a:prstGeom prst="rect">
            <a:avLst/>
          </a:prstGeom>
        </p:spPr>
        <p:txBody>
          <a:bodyPr wrap="square">
            <a:spAutoFit/>
          </a:bodyPr>
          <a:lstStyle/>
          <a:p>
            <a:pPr algn="just"/>
            <a:r>
              <a:rPr lang="ru-RU" b="1" dirty="0" smtClean="0">
                <a:latin typeface="Times New Roman" pitchFamily="18" charset="0"/>
                <a:cs typeface="Times New Roman" pitchFamily="18" charset="0"/>
              </a:rPr>
              <a:t>Основной закон построения драматургического произведения</a:t>
            </a:r>
            <a:r>
              <a:rPr lang="ru-RU" dirty="0" smtClean="0">
                <a:latin typeface="Times New Roman" pitchFamily="18" charset="0"/>
                <a:cs typeface="Times New Roman" pitchFamily="18" charset="0"/>
              </a:rPr>
              <a:t> обязателен как для танцев сюжетных, так и для любого бессюжетного танца, где есть тема и задача выразительность то или иное состояние человека (радость, горе, любовь, ревность, отчаяние и т.п.) или его свойства (доверчивость, хитрость, подозрительность, самовлюбленность, беспечность, неустрашимость, трудность).</a:t>
            </a:r>
          </a:p>
          <a:p>
            <a:pPr algn="just"/>
            <a:r>
              <a:rPr lang="ru-RU" dirty="0" smtClean="0">
                <a:latin typeface="Times New Roman" pitchFamily="18" charset="0"/>
                <a:cs typeface="Times New Roman" pitchFamily="18" charset="0"/>
              </a:rPr>
              <a:t>Согласно этому закону танец должен сочетать в себе в гармоническом соотношении все пять его частей.</a:t>
            </a:r>
          </a:p>
          <a:p>
            <a:pPr algn="just"/>
            <a:endParaRPr lang="ru-RU" dirty="0" smtClean="0">
              <a:latin typeface="Times New Roman" pitchFamily="18" charset="0"/>
              <a:cs typeface="Times New Roman" pitchFamily="18" charset="0"/>
            </a:endParaRPr>
          </a:p>
        </p:txBody>
      </p:sp>
      <p:sp>
        <p:nvSpPr>
          <p:cNvPr id="8" name="Прямоугольник 7"/>
          <p:cNvSpPr/>
          <p:nvPr/>
        </p:nvSpPr>
        <p:spPr>
          <a:xfrm>
            <a:off x="500034" y="500042"/>
            <a:ext cx="8143932" cy="1754326"/>
          </a:xfrm>
          <a:prstGeom prst="rect">
            <a:avLst/>
          </a:prstGeom>
        </p:spPr>
        <p:txBody>
          <a:bodyPr wrap="square">
            <a:spAutoFit/>
          </a:bodyPr>
          <a:lstStyle/>
          <a:p>
            <a:pPr algn="just"/>
            <a:r>
              <a:rPr lang="ru-RU" b="1" dirty="0" smtClean="0">
                <a:latin typeface="Times New Roman" pitchFamily="18" charset="0"/>
                <a:cs typeface="Times New Roman" pitchFamily="18" charset="0"/>
              </a:rPr>
              <a:t>   Композиция танца состоит из 6-ти компонентов. </a:t>
            </a:r>
            <a:r>
              <a:rPr lang="ru-RU" dirty="0" smtClean="0">
                <a:latin typeface="Times New Roman" pitchFamily="18" charset="0"/>
                <a:cs typeface="Times New Roman" pitchFamily="18" charset="0"/>
              </a:rPr>
              <a:t>В нее входят: </a:t>
            </a:r>
            <a:r>
              <a:rPr lang="ru-RU" b="1" dirty="0" smtClean="0">
                <a:latin typeface="Times New Roman" pitchFamily="18" charset="0"/>
                <a:cs typeface="Times New Roman" pitchFamily="18" charset="0"/>
              </a:rPr>
              <a:t>драматургия </a:t>
            </a:r>
            <a:r>
              <a:rPr lang="ru-RU" dirty="0" smtClean="0">
                <a:latin typeface="Times New Roman" pitchFamily="18" charset="0"/>
                <a:cs typeface="Times New Roman" pitchFamily="18" charset="0"/>
              </a:rPr>
              <a:t>(содержание), </a:t>
            </a:r>
            <a:r>
              <a:rPr lang="ru-RU" b="1" dirty="0" smtClean="0">
                <a:latin typeface="Times New Roman" pitchFamily="18" charset="0"/>
                <a:cs typeface="Times New Roman" pitchFamily="18" charset="0"/>
              </a:rPr>
              <a:t>лексика танца, музыка, текст </a:t>
            </a:r>
            <a:r>
              <a:rPr lang="ru-RU" dirty="0" smtClean="0">
                <a:latin typeface="Times New Roman" pitchFamily="18" charset="0"/>
                <a:cs typeface="Times New Roman" pitchFamily="18" charset="0"/>
              </a:rPr>
              <a:t>(движения, позы, жестикуляция, мимика), </a:t>
            </a:r>
            <a:r>
              <a:rPr lang="ru-RU" b="1" dirty="0" smtClean="0">
                <a:latin typeface="Times New Roman" pitchFamily="18" charset="0"/>
                <a:cs typeface="Times New Roman" pitchFamily="18" charset="0"/>
              </a:rPr>
              <a:t>рисунок </a:t>
            </a:r>
            <a:r>
              <a:rPr lang="ru-RU" dirty="0" smtClean="0">
                <a:latin typeface="Times New Roman" pitchFamily="18" charset="0"/>
                <a:cs typeface="Times New Roman" pitchFamily="18" charset="0"/>
              </a:rPr>
              <a:t>(перемещение танцующих по сценической площадке), </a:t>
            </a:r>
            <a:r>
              <a:rPr lang="ru-RU" b="1" dirty="0" smtClean="0">
                <a:latin typeface="Times New Roman" pitchFamily="18" charset="0"/>
                <a:cs typeface="Times New Roman" pitchFamily="18" charset="0"/>
              </a:rPr>
              <a:t>всевозможные ракурсы</a:t>
            </a:r>
            <a:r>
              <a:rPr lang="ru-RU" dirty="0" smtClean="0">
                <a:latin typeface="Times New Roman" pitchFamily="18" charset="0"/>
                <a:cs typeface="Times New Roman" pitchFamily="18" charset="0"/>
              </a:rPr>
              <a:t>. Все это подчинено задаче выразить мысль и эмоциональное состояние героев в их сценическом поведении. Композиция составляется из ряда частей - танцевальных комбинаций. </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endParaRPr>
          </a:p>
        </p:txBody>
      </p:sp>
      <p:pic>
        <p:nvPicPr>
          <p:cNvPr id="9" name="Picture 4" descr="https://img-gorod.ru/24/526/2452674_detail.jpg"/>
          <p:cNvPicPr>
            <a:picLocks noChangeAspect="1" noChangeArrowheads="1"/>
          </p:cNvPicPr>
          <p:nvPr/>
        </p:nvPicPr>
        <p:blipFill>
          <a:blip r:embed="rId3" cstate="print"/>
          <a:srcRect/>
          <a:stretch>
            <a:fillRect/>
          </a:stretch>
        </p:blipFill>
        <p:spPr bwMode="auto">
          <a:xfrm>
            <a:off x="0" y="2442856"/>
            <a:ext cx="2743697" cy="4415144"/>
          </a:xfrm>
          <a:prstGeom prst="rect">
            <a:avLst/>
          </a:prstGeom>
          <a:noFill/>
          <a:effectLst>
            <a:softEdge rad="127000"/>
          </a:effectLst>
        </p:spPr>
      </p:pic>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2643174" y="2500306"/>
            <a:ext cx="5786478" cy="3693319"/>
          </a:xfrm>
          <a:prstGeom prst="rect">
            <a:avLst/>
          </a:prstGeom>
        </p:spPr>
        <p:txBody>
          <a:bodyPr wrap="square">
            <a:spAutoFit/>
          </a:bodyPr>
          <a:lstStyle/>
          <a:p>
            <a:pPr algn="just"/>
            <a:r>
              <a:rPr lang="ru-RU" b="1" i="1" dirty="0" smtClean="0">
                <a:latin typeface="Times New Roman" pitchFamily="18" charset="0"/>
                <a:cs typeface="Times New Roman" pitchFamily="18" charset="0"/>
              </a:rPr>
              <a:t>5)Развязка</a:t>
            </a:r>
            <a:r>
              <a:rPr lang="ru-RU"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должна быть подготовлена органически всем ходом танцевального действия, но бывает неоправданно внезапной, ничем не обусловленной, а в другом случае – затянутой, расхолаживающей, нарушающей все впечатление от танца.</a:t>
            </a:r>
          </a:p>
          <a:p>
            <a:pPr algn="just"/>
            <a:r>
              <a:rPr lang="ru-RU" dirty="0" smtClean="0">
                <a:latin typeface="Times New Roman" pitchFamily="18" charset="0"/>
                <a:cs typeface="Times New Roman" pitchFamily="18" charset="0"/>
              </a:rPr>
              <a:t>Умение пользоваться законами композиции и правильно применить их – один из самых трудных, сложных этапов в творчестве балетмейстера. Ведь ни один танец не может строиться по какому-то стандарту, каждая тема подсказывает сочинителю свою особую форму воплощения. От изобретательности, опыта и мастерства хореографа, от его знания непреложных законов зависит формы танцевального сочинения.</a:t>
            </a:r>
            <a:endParaRPr lang="ru-RU" dirty="0">
              <a:latin typeface="Times New Roman" pitchFamily="18" charset="0"/>
              <a:cs typeface="Times New Roman" pitchFamily="18" charset="0"/>
            </a:endParaRPr>
          </a:p>
        </p:txBody>
      </p:sp>
      <p:sp>
        <p:nvSpPr>
          <p:cNvPr id="9" name="Прямоугольник 8"/>
          <p:cNvSpPr/>
          <p:nvPr/>
        </p:nvSpPr>
        <p:spPr>
          <a:xfrm>
            <a:off x="714348" y="285728"/>
            <a:ext cx="7643866" cy="2308324"/>
          </a:xfrm>
          <a:prstGeom prst="rect">
            <a:avLst/>
          </a:prstGeom>
        </p:spPr>
        <p:txBody>
          <a:bodyPr wrap="square">
            <a:spAutoFit/>
          </a:bodyPr>
          <a:lstStyle/>
          <a:p>
            <a:pPr algn="just"/>
            <a:r>
              <a:rPr lang="ru-RU" b="1" i="1" dirty="0" smtClean="0">
                <a:latin typeface="Times New Roman" pitchFamily="18" charset="0"/>
                <a:cs typeface="Times New Roman" pitchFamily="18" charset="0"/>
              </a:rPr>
              <a:t>1)Экспозиция</a:t>
            </a:r>
            <a:r>
              <a:rPr lang="ru-RU"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может получиться ясной, доходчивой или наоборот, скомканной, невнятной, затянутой.</a:t>
            </a:r>
          </a:p>
          <a:p>
            <a:pPr algn="just"/>
            <a:r>
              <a:rPr lang="ru-RU" b="1" i="1" dirty="0" smtClean="0">
                <a:latin typeface="Times New Roman" pitchFamily="18" charset="0"/>
                <a:cs typeface="Times New Roman" pitchFamily="18" charset="0"/>
              </a:rPr>
              <a:t>2)Завязка</a:t>
            </a:r>
            <a:r>
              <a:rPr lang="ru-RU"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четкой и яркой или смазанной, тусклой, незаметной.</a:t>
            </a:r>
          </a:p>
          <a:p>
            <a:pPr algn="just"/>
            <a:r>
              <a:rPr lang="ru-RU" b="1" i="1" dirty="0" smtClean="0">
                <a:latin typeface="Times New Roman" pitchFamily="18" charset="0"/>
                <a:cs typeface="Times New Roman" pitchFamily="18" charset="0"/>
              </a:rPr>
              <a:t>3)Развитие действия</a:t>
            </a:r>
            <a:r>
              <a:rPr lang="ru-RU"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(ряд ступеней перед кульминацией) также бывает нарастающим, сильным или растянутым, расхолаживающим.</a:t>
            </a:r>
          </a:p>
          <a:p>
            <a:pPr algn="just"/>
            <a:r>
              <a:rPr lang="ru-RU" b="1" i="1" dirty="0" smtClean="0">
                <a:latin typeface="Times New Roman" pitchFamily="18" charset="0"/>
                <a:cs typeface="Times New Roman" pitchFamily="18" charset="0"/>
              </a:rPr>
              <a:t>4)Кульминация</a:t>
            </a:r>
            <a:r>
              <a:rPr lang="ru-RU"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как и завязка, может быть яркой, впечатляющей, настоящей вершиной танца или же бледной, робкой, лишенной силы воздействия на зрителей.</a:t>
            </a: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Прямоугольник 5"/>
          <p:cNvSpPr/>
          <p:nvPr/>
        </p:nvSpPr>
        <p:spPr>
          <a:xfrm>
            <a:off x="3286116" y="428604"/>
            <a:ext cx="1842236" cy="523220"/>
          </a:xfrm>
          <a:prstGeom prst="rect">
            <a:avLst/>
          </a:prstGeom>
        </p:spPr>
        <p:txBody>
          <a:bodyPr wrap="none">
            <a:spAutoFit/>
          </a:bodyPr>
          <a:lstStyle/>
          <a:p>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Музыка</a:t>
            </a:r>
            <a:endParaRPr lang="ru-RU"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endParaRPr>
          </a:p>
        </p:txBody>
      </p:sp>
      <p:pic>
        <p:nvPicPr>
          <p:cNvPr id="41988" name="Picture 4" descr="Музыкальные ноты PNG"/>
          <p:cNvPicPr>
            <a:picLocks noChangeAspect="1" noChangeArrowheads="1"/>
          </p:cNvPicPr>
          <p:nvPr/>
        </p:nvPicPr>
        <p:blipFill>
          <a:blip r:embed="rId3" cstate="print"/>
          <a:srcRect/>
          <a:stretch>
            <a:fillRect/>
          </a:stretch>
        </p:blipFill>
        <p:spPr bwMode="auto">
          <a:xfrm>
            <a:off x="142844" y="142853"/>
            <a:ext cx="1357322" cy="1307206"/>
          </a:xfrm>
          <a:prstGeom prst="rect">
            <a:avLst/>
          </a:prstGeom>
          <a:noFill/>
        </p:spPr>
      </p:pic>
      <p:pic>
        <p:nvPicPr>
          <p:cNvPr id="41990" name="Picture 6" descr="From the Heart Music and Dance - Публикации | Facebook"/>
          <p:cNvPicPr>
            <a:picLocks noChangeAspect="1" noChangeArrowheads="1"/>
          </p:cNvPicPr>
          <p:nvPr/>
        </p:nvPicPr>
        <p:blipFill>
          <a:blip r:embed="rId4" cstate="print"/>
          <a:srcRect/>
          <a:stretch>
            <a:fillRect/>
          </a:stretch>
        </p:blipFill>
        <p:spPr bwMode="auto">
          <a:xfrm>
            <a:off x="4357686" y="5143520"/>
            <a:ext cx="1714480" cy="1714480"/>
          </a:xfrm>
          <a:prstGeom prst="rect">
            <a:avLst/>
          </a:prstGeom>
          <a:noFill/>
          <a:effectLst>
            <a:softEdge rad="127000"/>
          </a:effectLst>
        </p:spPr>
      </p:pic>
      <p:sp>
        <p:nvSpPr>
          <p:cNvPr id="5" name="Прямоугольник 4"/>
          <p:cNvSpPr/>
          <p:nvPr/>
        </p:nvSpPr>
        <p:spPr>
          <a:xfrm>
            <a:off x="642910" y="1071546"/>
            <a:ext cx="7858180" cy="4801314"/>
          </a:xfrm>
          <a:prstGeom prst="rect">
            <a:avLst/>
          </a:prstGeom>
        </p:spPr>
        <p:txBody>
          <a:bodyPr wrap="square">
            <a:spAutoFit/>
          </a:bodyPr>
          <a:lstStyle/>
          <a:p>
            <a:pPr algn="just"/>
            <a:r>
              <a:rPr lang="ru-RU" b="1" dirty="0" smtClean="0">
                <a:latin typeface="Times New Roman" pitchFamily="18" charset="0"/>
                <a:cs typeface="Times New Roman" pitchFamily="18" charset="0"/>
              </a:rPr>
              <a:t>   Музыка </a:t>
            </a:r>
            <a:r>
              <a:rPr lang="ru-RU" dirty="0" smtClean="0">
                <a:latin typeface="Times New Roman" pitchFamily="18" charset="0"/>
                <a:cs typeface="Times New Roman" pitchFamily="18" charset="0"/>
              </a:rPr>
              <a:t>и танец – сестра и брат, и живут они во многом по общим – только во времени. Синтез танца и музыке дал человечеству такое замечательное искусство, как классический балет.</a:t>
            </a:r>
          </a:p>
          <a:p>
            <a:pPr algn="just"/>
            <a:r>
              <a:rPr lang="ru-RU" dirty="0" smtClean="0">
                <a:latin typeface="Times New Roman" pitchFamily="18" charset="0"/>
                <a:cs typeface="Times New Roman" pitchFamily="18" charset="0"/>
              </a:rPr>
              <a:t>   Музыка также должна быть по законам драматургии, то есть иметь экспозицию, завязку, развитие действия, кульминацию и развязку. И не только в целом. Каждая музыкальная сцена, каждый танец не могут не быть подчинены этому языку.</a:t>
            </a:r>
          </a:p>
          <a:p>
            <a:pPr algn="just"/>
            <a:r>
              <a:rPr lang="ru-RU" dirty="0" smtClean="0">
                <a:latin typeface="Times New Roman" pitchFamily="18" charset="0"/>
                <a:cs typeface="Times New Roman" pitchFamily="18" charset="0"/>
              </a:rPr>
              <a:t>   «Балет – это та же симфоническая», - говорил Чайковский. И то же повторяли Б.В.Асафьев, С.С.Прокофьев, </a:t>
            </a:r>
            <a:r>
              <a:rPr lang="ru-RU" dirty="0" err="1" smtClean="0">
                <a:latin typeface="Times New Roman" pitchFamily="18" charset="0"/>
                <a:cs typeface="Times New Roman" pitchFamily="18" charset="0"/>
              </a:rPr>
              <a:t>Р.М.Глиер</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Глиер</a:t>
            </a:r>
            <a:r>
              <a:rPr lang="ru-RU" dirty="0" smtClean="0">
                <a:latin typeface="Times New Roman" pitchFamily="18" charset="0"/>
                <a:cs typeface="Times New Roman" pitchFamily="18" charset="0"/>
              </a:rPr>
              <a:t> во время работы над его балетом «Медный всадник» говорил: «Я пишу не музыку «вообще», а музыку театральную, а потом прошу вас в композиционном плане очень подробно описать все, что на сцене происходит и как это происходит. Прошу точно обозначить место, время и характер сценического действия и каждого танца, только тогда я сумею написать музыку для нашего балета – музыку театральную. Конечно, это будет музыка симфоническая, но предназначенная для театра, а не для концертной филармонической эстрады».</a:t>
            </a: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571472" y="714356"/>
            <a:ext cx="8001056" cy="2862322"/>
          </a:xfrm>
          <a:prstGeom prst="rect">
            <a:avLst/>
          </a:prstGeom>
        </p:spPr>
        <p:txBody>
          <a:bodyPr wrap="square">
            <a:spAutoFit/>
          </a:bodyPr>
          <a:lstStyle/>
          <a:p>
            <a:pPr algn="just"/>
            <a:r>
              <a:rPr lang="ru-RU" dirty="0" smtClean="0">
                <a:latin typeface="Times New Roman" pitchFamily="18" charset="0"/>
                <a:cs typeface="Times New Roman" pitchFamily="18" charset="0"/>
              </a:rPr>
              <a:t>   </a:t>
            </a:r>
          </a:p>
          <a:p>
            <a:pPr algn="just"/>
            <a:r>
              <a:rPr lang="ru-RU" dirty="0" smtClean="0">
                <a:latin typeface="Times New Roman" pitchFamily="18" charset="0"/>
                <a:cs typeface="Times New Roman" pitchFamily="18" charset="0"/>
              </a:rPr>
              <a:t>   Прежде чем начать работу над хореографическим сочинением, балетмейстер должен уяснить, какую мысль он хочет выразить в танцевальном номере или балетном спектакле, что он хочет сказать зрителю. При этом сочинять хореографический текст следует в традициях танцевальной культуры того народа, о котором рассказывается в данном хореографическом произведении, ибо танцевальный язык, танцевальный текст находятся в тесной зависимости от национального характера народа, его образа жизни, особенностей мышления. </a:t>
            </a:r>
          </a:p>
          <a:p>
            <a:pPr algn="just"/>
            <a:endParaRPr lang="ru-RU" dirty="0">
              <a:latin typeface="Times New Roman" pitchFamily="18" charset="0"/>
              <a:cs typeface="Times New Roman" pitchFamily="18" charset="0"/>
            </a:endParaRPr>
          </a:p>
        </p:txBody>
      </p:sp>
      <p:sp>
        <p:nvSpPr>
          <p:cNvPr id="7" name="Прямоугольник 6"/>
          <p:cNvSpPr/>
          <p:nvPr/>
        </p:nvSpPr>
        <p:spPr>
          <a:xfrm>
            <a:off x="3857620" y="428604"/>
            <a:ext cx="1411669" cy="523220"/>
          </a:xfrm>
          <a:prstGeom prst="rect">
            <a:avLst/>
          </a:prstGeom>
        </p:spPr>
        <p:txBody>
          <a:bodyPr wrap="none">
            <a:spAutoFit/>
          </a:bodyPr>
          <a:lstStyle/>
          <a:p>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Текст</a:t>
            </a:r>
            <a:endPar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endParaRPr>
          </a:p>
        </p:txBody>
      </p:sp>
      <p:pic>
        <p:nvPicPr>
          <p:cNvPr id="46082" name="Picture 2" descr="Amazon.com: Dance Wall Decal Vinyl Sticker Decals, Ballet Dancing Ballerina  Acrobatics Gymnastics Wall Decal, Ballerina Wall Decal, Dance Quote Wall  Decor, Dance Studio Decor ZX8: Handmade"/>
          <p:cNvPicPr>
            <a:picLocks noChangeAspect="1" noChangeArrowheads="1"/>
          </p:cNvPicPr>
          <p:nvPr/>
        </p:nvPicPr>
        <p:blipFill>
          <a:blip r:embed="rId3" cstate="print"/>
          <a:srcRect/>
          <a:stretch>
            <a:fillRect/>
          </a:stretch>
        </p:blipFill>
        <p:spPr bwMode="auto">
          <a:xfrm>
            <a:off x="5214942" y="2928942"/>
            <a:ext cx="3929058" cy="3929058"/>
          </a:xfrm>
          <a:prstGeom prst="rect">
            <a:avLst/>
          </a:prstGeom>
          <a:noFill/>
          <a:effectLst>
            <a:softEdge rad="127000"/>
          </a:effectLst>
        </p:spPr>
      </p:pic>
      <p:sp>
        <p:nvSpPr>
          <p:cNvPr id="9" name="Прямоугольник 8"/>
          <p:cNvSpPr/>
          <p:nvPr/>
        </p:nvSpPr>
        <p:spPr>
          <a:xfrm>
            <a:off x="500034" y="3214686"/>
            <a:ext cx="4786346" cy="2585323"/>
          </a:xfrm>
          <a:prstGeom prst="rect">
            <a:avLst/>
          </a:prstGeom>
        </p:spPr>
        <p:txBody>
          <a:bodyPr wrap="square">
            <a:spAutoFit/>
          </a:bodyPr>
          <a:lstStyle/>
          <a:p>
            <a:pPr algn="just"/>
            <a:r>
              <a:rPr lang="ru-RU" dirty="0" smtClean="0">
                <a:latin typeface="Times New Roman" pitchFamily="18" charset="0"/>
                <a:cs typeface="Times New Roman" pitchFamily="18" charset="0"/>
              </a:rPr>
              <a:t>  Сочиняя </a:t>
            </a:r>
            <a:r>
              <a:rPr lang="ru-RU" b="1" dirty="0" smtClean="0">
                <a:latin typeface="Times New Roman" pitchFamily="18" charset="0"/>
                <a:cs typeface="Times New Roman" pitchFamily="18" charset="0"/>
              </a:rPr>
              <a:t>танцевальный текст</a:t>
            </a:r>
            <a:r>
              <a:rPr lang="ru-RU" dirty="0" smtClean="0">
                <a:latin typeface="Times New Roman" pitchFamily="18" charset="0"/>
                <a:cs typeface="Times New Roman" pitchFamily="18" charset="0"/>
              </a:rPr>
              <a:t>, балетмейстер должен наделить своих героев таким танцевальным языком, чтобы в полной мере раскрылись их образы. В свою очередь танцевальные образы дадут возможность раскрыть идею произведения, изложить сюжет номера. Таким образом, танцевальный текст тесно связан с драматическим развитием действия, подчиняется законам драматургии</a:t>
            </a:r>
            <a:endParaRPr lang="ru-RU" dirty="0"/>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Прямоугольник 6"/>
          <p:cNvSpPr/>
          <p:nvPr/>
        </p:nvSpPr>
        <p:spPr>
          <a:xfrm>
            <a:off x="428596" y="1428736"/>
            <a:ext cx="8215370" cy="2585323"/>
          </a:xfrm>
          <a:prstGeom prst="rect">
            <a:avLst/>
          </a:prstGeom>
        </p:spPr>
        <p:txBody>
          <a:bodyPr wrap="square">
            <a:spAutoFit/>
          </a:bodyPr>
          <a:lstStyle/>
          <a:p>
            <a:r>
              <a:rPr lang="ru-RU" b="1" dirty="0" smtClean="0">
                <a:latin typeface="Times New Roman" pitchFamily="18" charset="0"/>
                <a:cs typeface="Times New Roman" pitchFamily="18" charset="0"/>
              </a:rPr>
              <a:t>   Рисунком танца </a:t>
            </a:r>
            <a:r>
              <a:rPr lang="ru-RU" dirty="0" smtClean="0">
                <a:latin typeface="Times New Roman" pitchFamily="18" charset="0"/>
                <a:cs typeface="Times New Roman" pitchFamily="18" charset="0"/>
              </a:rPr>
              <a:t>мы называем перемещение танцующего или группы танцующих по сценической площадке и тот воображаемый след, который как бы остается на полу, фиксируя всевозможные танцевальные фигуры и формы их передвижения по сцене. Круги, эллипсы, параллельные линии, диагонали, квадраты, треугольники, спирали – все это используется в танцевальном рисунке.</a:t>
            </a:r>
          </a:p>
          <a:p>
            <a:r>
              <a:rPr lang="ru-RU" dirty="0" smtClean="0">
                <a:latin typeface="Times New Roman" pitchFamily="18" charset="0"/>
                <a:cs typeface="Times New Roman" pitchFamily="18" charset="0"/>
              </a:rPr>
              <a:t>   Рисунок танца – это расположение и перемещение танцующих по сценической площадке. Если мы будем следить за танцующими, обращая внимание не на их движения, а лишь на перемещение по сценической площадке, и зафиксируем рисунок танца. </a:t>
            </a:r>
          </a:p>
        </p:txBody>
      </p:sp>
      <p:sp>
        <p:nvSpPr>
          <p:cNvPr id="8" name="Прямоугольник 7"/>
          <p:cNvSpPr/>
          <p:nvPr/>
        </p:nvSpPr>
        <p:spPr>
          <a:xfrm>
            <a:off x="2669391" y="428604"/>
            <a:ext cx="3693896" cy="1384995"/>
          </a:xfrm>
          <a:prstGeom prst="rect">
            <a:avLst/>
          </a:prstGeom>
        </p:spPr>
        <p:txBody>
          <a:bodyPr wrap="none">
            <a:spAutoFit/>
          </a:bodyPr>
          <a:lstStyle/>
          <a:p>
            <a:pPr algn="ctr"/>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Рисунок </a:t>
            </a:r>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танца </a:t>
            </a:r>
          </a:p>
          <a:p>
            <a:pPr algn="ctr"/>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latin typeface="Times New Roman" pitchFamily="18" charset="0"/>
                <a:cs typeface="Times New Roman" pitchFamily="18" charset="0"/>
              </a:rPr>
              <a:t>В разных жанрах</a:t>
            </a:r>
          </a:p>
          <a:p>
            <a:pPr algn="ctr"/>
            <a:endPar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300" endPos="45500" dir="5400000" sy="-100000" algn="bl" rotWithShape="0"/>
              </a:effectLst>
            </a:endParaRPr>
          </a:p>
        </p:txBody>
      </p:sp>
      <p:sp>
        <p:nvSpPr>
          <p:cNvPr id="11" name="Прямоугольник 10"/>
          <p:cNvSpPr/>
          <p:nvPr/>
        </p:nvSpPr>
        <p:spPr>
          <a:xfrm>
            <a:off x="428596" y="4143380"/>
            <a:ext cx="4214842" cy="2031325"/>
          </a:xfrm>
          <a:prstGeom prst="rect">
            <a:avLst/>
          </a:prstGeom>
        </p:spPr>
        <p:txBody>
          <a:bodyPr wrap="square">
            <a:spAutoFit/>
          </a:bodyPr>
          <a:lstStyle/>
          <a:p>
            <a:pPr algn="just"/>
            <a:r>
              <a:rPr lang="ru-RU" dirty="0" smtClean="0">
                <a:latin typeface="Times New Roman" pitchFamily="18" charset="0"/>
                <a:cs typeface="Times New Roman" pitchFamily="18" charset="0"/>
              </a:rPr>
              <a:t>   Рисунок танца, как и вся композиция (он должен выражать определенную мысль), должен быть подчинен основной идее хореографического произведения, эмоциональному состоянию героев, которое проявляется в их действиях и поступках. </a:t>
            </a:r>
          </a:p>
        </p:txBody>
      </p:sp>
      <p:pic>
        <p:nvPicPr>
          <p:cNvPr id="9" name="Picture 10" descr="Прорыв» железного занавеса и ещё 9 фактов из истории ансамбля Моисеева |  Искусство | Культура | Аргументы и Факты"/>
          <p:cNvPicPr>
            <a:picLocks noChangeAspect="1" noChangeArrowheads="1"/>
          </p:cNvPicPr>
          <p:nvPr/>
        </p:nvPicPr>
        <p:blipFill>
          <a:blip r:embed="rId3" cstate="print"/>
          <a:srcRect/>
          <a:stretch>
            <a:fillRect/>
          </a:stretch>
        </p:blipFill>
        <p:spPr bwMode="auto">
          <a:xfrm>
            <a:off x="4625794" y="3857628"/>
            <a:ext cx="4518207" cy="3000372"/>
          </a:xfrm>
          <a:prstGeom prst="rect">
            <a:avLst/>
          </a:prstGeom>
          <a:noFill/>
          <a:effectLst>
            <a:softEdge rad="127000"/>
          </a:effectLst>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качать фон “Нежно-голубой фон с лепестками” для презентаций PowerPoint,  бесплатн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5" name="Rectangle 1"/>
          <p:cNvSpPr>
            <a:spLocks noChangeArrowheads="1"/>
          </p:cNvSpPr>
          <p:nvPr/>
        </p:nvSpPr>
        <p:spPr bwMode="auto">
          <a:xfrm>
            <a:off x="428596" y="4214818"/>
            <a:ext cx="471490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25438"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Сегодня и старые и новые танцы не только уживаются рядом, но и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взаимовлияют</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друг на друга, творчески обогащая и развивая тем самым русский народный танец. Изучение и запись русских народных танцев очень важна в работе хореографа. Чем тщательнее изучен предмет, тем глубже, правдивее и художественнее получится произведение.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1747" name="Picture 3" descr="ДЖАЗ-МОДЕРН. Танцевальный мастер-класс — — Мероприятия — Культурный центр  «Москвич»"/>
          <p:cNvPicPr>
            <a:picLocks noChangeAspect="1" noChangeArrowheads="1"/>
          </p:cNvPicPr>
          <p:nvPr/>
        </p:nvPicPr>
        <p:blipFill>
          <a:blip r:embed="rId3" cstate="print"/>
          <a:srcRect/>
          <a:stretch>
            <a:fillRect/>
          </a:stretch>
        </p:blipFill>
        <p:spPr bwMode="auto">
          <a:xfrm>
            <a:off x="4929190" y="3804603"/>
            <a:ext cx="4214810" cy="3053396"/>
          </a:xfrm>
          <a:prstGeom prst="rect">
            <a:avLst/>
          </a:prstGeom>
          <a:noFill/>
          <a:effectLst>
            <a:softEdge rad="317500"/>
          </a:effectLst>
        </p:spPr>
      </p:pic>
      <p:sp>
        <p:nvSpPr>
          <p:cNvPr id="9" name="Прямоугольник 8"/>
          <p:cNvSpPr/>
          <p:nvPr/>
        </p:nvSpPr>
        <p:spPr>
          <a:xfrm>
            <a:off x="428596" y="357166"/>
            <a:ext cx="8215370" cy="3970318"/>
          </a:xfrm>
          <a:prstGeom prst="rect">
            <a:avLst/>
          </a:prstGeom>
        </p:spPr>
        <p:txBody>
          <a:bodyPr wrap="square">
            <a:spAutoFit/>
          </a:bodyPr>
          <a:lstStyle/>
          <a:p>
            <a:pPr lvl="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a:t>
            </a:r>
            <a:r>
              <a:rPr lang="ru-RU" b="1" dirty="0" smtClean="0">
                <a:latin typeface="Times New Roman" pitchFamily="18" charset="0"/>
                <a:ea typeface="Times New Roman" pitchFamily="18" charset="0"/>
                <a:cs typeface="Times New Roman" pitchFamily="18" charset="0"/>
              </a:rPr>
              <a:t>Змейка» </a:t>
            </a:r>
            <a:r>
              <a:rPr lang="ru-RU" dirty="0" smtClean="0">
                <a:latin typeface="Times New Roman" pitchFamily="18" charset="0"/>
                <a:ea typeface="Times New Roman" pitchFamily="18" charset="0"/>
                <a:cs typeface="Times New Roman" pitchFamily="18" charset="0"/>
              </a:rPr>
              <a:t>- является развитием круга. Ведущий, разорвав крут, начинает делать повороты вправо и влево, подражая изгибам змеи.</a:t>
            </a:r>
            <a:endParaRPr lang="ru-RU" dirty="0" smtClean="0">
              <a:latin typeface="Times New Roman" pitchFamily="18" charset="0"/>
              <a:cs typeface="Times New Roman" pitchFamily="18" charset="0"/>
            </a:endParaRPr>
          </a:p>
          <a:p>
            <a:pPr lvl="0" algn="just"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«Колонна»</a:t>
            </a:r>
            <a:r>
              <a:rPr lang="ru-RU" dirty="0" smtClean="0">
                <a:latin typeface="Times New Roman" pitchFamily="18" charset="0"/>
                <a:ea typeface="Times New Roman" pitchFamily="18" charset="0"/>
                <a:cs typeface="Times New Roman" pitchFamily="18" charset="0"/>
              </a:rPr>
              <a:t> - построение рядами. Каждый ряд может состоять из нескольких человек, но не меньше двух.</a:t>
            </a:r>
            <a:endParaRPr lang="ru-RU" dirty="0" smtClean="0">
              <a:latin typeface="Times New Roman" pitchFamily="18" charset="0"/>
              <a:cs typeface="Times New Roman" pitchFamily="18" charset="0"/>
            </a:endParaRPr>
          </a:p>
          <a:p>
            <a:pPr lvl="0" algn="just"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«Улица»</a:t>
            </a:r>
            <a:r>
              <a:rPr lang="ru-RU" dirty="0" smtClean="0">
                <a:latin typeface="Times New Roman" pitchFamily="18" charset="0"/>
                <a:ea typeface="Times New Roman" pitchFamily="18" charset="0"/>
                <a:cs typeface="Times New Roman" pitchFamily="18" charset="0"/>
              </a:rPr>
              <a:t> - д</a:t>
            </a:r>
            <a:r>
              <a:rPr lang="ru-RU" dirty="0" smtClean="0">
                <a:latin typeface="Times New Roman" pitchFamily="18" charset="0"/>
                <a:cs typeface="Times New Roman" pitchFamily="18" charset="0"/>
              </a:rPr>
              <a:t>ва ряда, две параллельные линии, стоящие на небольшом расстоянии лицом друг к другу, образуют фигуру «улица». Эти две линии сходятся либо одновременно, либо одна линия должна стоять, а другая идти на нее, либо одна линия может отступать, другая идти на нее.</a:t>
            </a:r>
          </a:p>
          <a:p>
            <a:pPr lvl="0" algn="just"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«Ворота»</a:t>
            </a:r>
            <a:r>
              <a:rPr lang="ru-RU" dirty="0" smtClean="0">
                <a:latin typeface="Times New Roman" pitchFamily="18" charset="0"/>
                <a:ea typeface="Times New Roman" pitchFamily="18" charset="0"/>
                <a:cs typeface="Times New Roman" pitchFamily="18" charset="0"/>
              </a:rPr>
              <a:t> - может строиться из любого количества участников.</a:t>
            </a:r>
            <a:endParaRPr lang="ru-RU" dirty="0" smtClean="0">
              <a:latin typeface="Times New Roman" pitchFamily="18" charset="0"/>
              <a:cs typeface="Times New Roman" pitchFamily="18" charset="0"/>
            </a:endParaRPr>
          </a:p>
          <a:p>
            <a:pPr lvl="0" algn="just"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«Гребень»</a:t>
            </a:r>
            <a:r>
              <a:rPr lang="ru-RU" dirty="0" smtClean="0">
                <a:latin typeface="Times New Roman" pitchFamily="18" charset="0"/>
                <a:ea typeface="Times New Roman" pitchFamily="18" charset="0"/>
                <a:cs typeface="Times New Roman" pitchFamily="18" charset="0"/>
              </a:rPr>
              <a:t> - две </a:t>
            </a:r>
            <a:r>
              <a:rPr lang="ru-RU" dirty="0" smtClean="0">
                <a:latin typeface="Times New Roman" pitchFamily="18" charset="0"/>
                <a:cs typeface="Times New Roman" pitchFamily="18" charset="0"/>
              </a:rPr>
              <a:t>линии исполнителей, выстроившись друг против друга «стенкой», движутся навстречу простым или переменным шагом. Руки исполнителей свободно опущены вниз. Обе линии встречаются и, продолжая двигаться, проходят сквозь линии правым или левым плечом. Линии меняются местами.</a:t>
            </a:r>
          </a:p>
        </p:txBody>
      </p:sp>
    </p:spTree>
  </p:cSld>
  <p:clrMapOvr>
    <a:masterClrMapping/>
  </p:clrMapOvr>
  <p:transition>
    <p:fade thruBlk="1"/>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1180</TotalTime>
  <Words>2125</Words>
  <Application>Microsoft Office PowerPoint</Application>
  <PresentationFormat>Экран (4:3)</PresentationFormat>
  <Paragraphs>115</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Слайд 3</vt:lpstr>
      <vt:lpstr>Драматургия</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Елизавета Черепанова</dc:creator>
  <cp:lastModifiedBy>DDU_Soft</cp:lastModifiedBy>
  <cp:revision>200</cp:revision>
  <dcterms:created xsi:type="dcterms:W3CDTF">2020-09-14T13:43:22Z</dcterms:created>
  <dcterms:modified xsi:type="dcterms:W3CDTF">2023-10-28T12:05:27Z</dcterms:modified>
</cp:coreProperties>
</file>