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8" r:id="rId3"/>
    <p:sldId id="279" r:id="rId4"/>
    <p:sldId id="303" r:id="rId5"/>
    <p:sldId id="305" r:id="rId6"/>
    <p:sldId id="304" r:id="rId7"/>
    <p:sldId id="307" r:id="rId8"/>
    <p:sldId id="306" r:id="rId9"/>
    <p:sldId id="308" r:id="rId10"/>
    <p:sldId id="309" r:id="rId11"/>
    <p:sldId id="310" r:id="rId12"/>
    <p:sldId id="285" r:id="rId13"/>
    <p:sldId id="288" r:id="rId14"/>
    <p:sldId id="287" r:id="rId15"/>
    <p:sldId id="286" r:id="rId16"/>
    <p:sldId id="289" r:id="rId17"/>
    <p:sldId id="290" r:id="rId18"/>
    <p:sldId id="291" r:id="rId19"/>
    <p:sldId id="292" r:id="rId20"/>
    <p:sldId id="313" r:id="rId21"/>
    <p:sldId id="295" r:id="rId22"/>
    <p:sldId id="296" r:id="rId23"/>
    <p:sldId id="301" r:id="rId24"/>
    <p:sldId id="294" r:id="rId25"/>
    <p:sldId id="293" r:id="rId26"/>
    <p:sldId id="298" r:id="rId27"/>
    <p:sldId id="302" r:id="rId28"/>
    <p:sldId id="312" r:id="rId29"/>
    <p:sldId id="299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996600"/>
    <a:srgbClr val="CC0000"/>
    <a:srgbClr val="99DCF1"/>
    <a:srgbClr val="A5EAA0"/>
    <a:srgbClr val="CC9900"/>
    <a:srgbClr val="79BA6A"/>
    <a:srgbClr val="E6D9C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png"/><Relationship Id="rId4" Type="http://schemas.openxmlformats.org/officeDocument/2006/relationships/image" Target="../media/image38.jpeg"/><Relationship Id="rId9" Type="http://schemas.openxmlformats.org/officeDocument/2006/relationships/image" Target="../media/image43.jpeg"/><Relationship Id="rId1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Relationship Id="rId9" Type="http://schemas.openxmlformats.org/officeDocument/2006/relationships/image" Target="../media/image10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1.jpeg"/><Relationship Id="rId11" Type="http://schemas.openxmlformats.org/officeDocument/2006/relationships/image" Target="../media/image116.jpeg"/><Relationship Id="rId5" Type="http://schemas.openxmlformats.org/officeDocument/2006/relationships/image" Target="../media/image110.jpeg"/><Relationship Id="rId10" Type="http://schemas.openxmlformats.org/officeDocument/2006/relationships/image" Target="../media/image115.jpeg"/><Relationship Id="rId4" Type="http://schemas.openxmlformats.org/officeDocument/2006/relationships/image" Target="../media/image109.jpeg"/><Relationship Id="rId9" Type="http://schemas.openxmlformats.org/officeDocument/2006/relationships/image" Target="../media/image1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-76200" y="1990203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1990203"/>
            <a:ext cx="9067800" cy="296279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solidFill>
                  <a:schemeClr val="hlin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Проект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solidFill>
                  <a:schemeClr val="hlin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«Сибирские дикоросы – сибирское здоровье»</a:t>
            </a: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838200" y="609600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-60425" y="4954350"/>
            <a:ext cx="2133600" cy="1841826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5181600" y="5715000"/>
            <a:ext cx="3962400" cy="56566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Воспитатель: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Подчувалова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Н.А.</a:t>
            </a:r>
            <a:endParaRPr lang="ru-RU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97346"/>
            <a:ext cx="830580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800" b="1" dirty="0" smtClean="0"/>
              <a:t>Непосредственно образовательная деятельность</a:t>
            </a:r>
            <a:endParaRPr lang="ru-RU" sz="2800" b="1" dirty="0"/>
          </a:p>
          <a:p>
            <a:r>
              <a:rPr lang="ru-RU" sz="2000" i="1" u="sng" dirty="0" smtClean="0"/>
              <a:t>Познавательное </a:t>
            </a:r>
            <a:r>
              <a:rPr lang="ru-RU" sz="2000" i="1" u="sng" dirty="0"/>
              <a:t>развитие:</a:t>
            </a:r>
          </a:p>
          <a:p>
            <a:r>
              <a:rPr lang="ru-RU" sz="2000" dirty="0"/>
              <a:t>НОД « Крепкий и здоровый сибирский народ»</a:t>
            </a:r>
          </a:p>
          <a:p>
            <a:r>
              <a:rPr lang="ru-RU" sz="2000" i="1" u="sng" dirty="0"/>
              <a:t>Интегрированная деятельность в </a:t>
            </a:r>
            <a:r>
              <a:rPr lang="ru-RU" sz="2000" i="1" u="sng" dirty="0" smtClean="0"/>
              <a:t>НОД:</a:t>
            </a:r>
            <a:endParaRPr lang="ru-RU" sz="2000" i="1" u="sng" dirty="0"/>
          </a:p>
          <a:p>
            <a:r>
              <a:rPr lang="ru-RU" sz="2000" i="1" dirty="0"/>
              <a:t>Познавательное развитие ,художественно-эстетическая деятельность и практическая деятельность :</a:t>
            </a:r>
          </a:p>
          <a:p>
            <a:r>
              <a:rPr lang="ru-RU" sz="2000" u="sng" dirty="0"/>
              <a:t>Ягодные дни:</a:t>
            </a:r>
          </a:p>
          <a:p>
            <a:r>
              <a:rPr lang="ru-RU" sz="2000" dirty="0"/>
              <a:t>НОД « Клюква»(познание, лепка, опыт - морс)</a:t>
            </a:r>
          </a:p>
          <a:p>
            <a:r>
              <a:rPr lang="ru-RU" sz="2000" dirty="0"/>
              <a:t>НОД « Брусника»( познание, лепка, эксперимент)</a:t>
            </a:r>
          </a:p>
          <a:p>
            <a:r>
              <a:rPr lang="ru-RU" sz="2000" dirty="0"/>
              <a:t>НОД « </a:t>
            </a:r>
            <a:r>
              <a:rPr lang="ru-RU" sz="2000" dirty="0" err="1"/>
              <a:t>Черника.Голубика</a:t>
            </a:r>
            <a:r>
              <a:rPr lang="ru-RU" sz="2000" dirty="0"/>
              <a:t>»( познание, сравнение </a:t>
            </a:r>
            <a:r>
              <a:rPr lang="ru-RU" sz="2000" dirty="0" err="1"/>
              <a:t>ягод,лепка</a:t>
            </a:r>
            <a:r>
              <a:rPr lang="ru-RU" sz="2000" dirty="0"/>
              <a:t>,  украшение кусочка торта, приготовление йогурта)</a:t>
            </a:r>
          </a:p>
          <a:p>
            <a:r>
              <a:rPr lang="ru-RU" sz="2000" dirty="0"/>
              <a:t>НОД «Земляника»(познание, лепка, посадка семян земляники)</a:t>
            </a:r>
          </a:p>
          <a:p>
            <a:r>
              <a:rPr lang="ru-RU" sz="2000" dirty="0"/>
              <a:t>НОД «Клубника луговая» ( </a:t>
            </a:r>
            <a:r>
              <a:rPr lang="ru-RU" sz="2000" dirty="0" err="1"/>
              <a:t>познание,лепка</a:t>
            </a:r>
            <a:r>
              <a:rPr lang="ru-RU" sz="2000" dirty="0"/>
              <a:t>,  )</a:t>
            </a:r>
          </a:p>
          <a:p>
            <a:r>
              <a:rPr lang="ru-RU" sz="2000" dirty="0"/>
              <a:t>НОД «Костяника. » (познание, моделирование ягоды, лепка)</a:t>
            </a:r>
          </a:p>
          <a:p>
            <a:r>
              <a:rPr lang="ru-RU" sz="2000" dirty="0"/>
              <a:t>НОД «Кедровые орехи» ( познание, аппликация)</a:t>
            </a:r>
          </a:p>
        </p:txBody>
      </p:sp>
    </p:spTree>
    <p:extLst>
      <p:ext uri="{BB962C8B-B14F-4D97-AF65-F5344CB8AC3E}">
        <p14:creationId xmlns:p14="http://schemas.microsoft.com/office/powerpoint/2010/main" val="301856761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2136339"/>
            <a:ext cx="6553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Вот корзинка, </a:t>
            </a:r>
            <a:r>
              <a:rPr lang="ru-RU" sz="2400" b="1" i="1" dirty="0" err="1"/>
              <a:t>дак</a:t>
            </a:r>
            <a:r>
              <a:rPr lang="ru-RU" sz="2400" b="1" i="1" dirty="0"/>
              <a:t> корзинка!</a:t>
            </a:r>
          </a:p>
          <a:p>
            <a:r>
              <a:rPr lang="ru-RU" sz="2400" b="1" i="1" dirty="0"/>
              <a:t>В ней брусника, в ней малинка!</a:t>
            </a:r>
          </a:p>
          <a:p>
            <a:r>
              <a:rPr lang="ru-RU" sz="2400" b="1" i="1" dirty="0"/>
              <a:t>И лесная земляника, </a:t>
            </a:r>
            <a:endParaRPr lang="ru-RU" sz="2400" b="1" i="1" dirty="0" smtClean="0"/>
          </a:p>
          <a:p>
            <a:r>
              <a:rPr lang="ru-RU" sz="2400" b="1" i="1" dirty="0" smtClean="0"/>
              <a:t>И черника</a:t>
            </a:r>
            <a:r>
              <a:rPr lang="ru-RU" sz="2400" b="1" i="1" dirty="0"/>
              <a:t>, голубика!</a:t>
            </a:r>
          </a:p>
          <a:p>
            <a:r>
              <a:rPr lang="ru-RU" sz="2400" b="1" i="1" dirty="0"/>
              <a:t>Клюква и морошка, </a:t>
            </a:r>
          </a:p>
          <a:p>
            <a:r>
              <a:rPr lang="ru-RU" sz="2400" b="1" i="1" dirty="0"/>
              <a:t>Клубники луговой немножко.</a:t>
            </a:r>
          </a:p>
          <a:p>
            <a:r>
              <a:rPr lang="ru-RU" sz="2400" b="1" i="1" dirty="0"/>
              <a:t>К нам ты в гости приходи </a:t>
            </a:r>
          </a:p>
          <a:p>
            <a:r>
              <a:rPr lang="ru-RU" sz="2400" b="1" i="1" dirty="0"/>
              <a:t>И отведай ягод ты!</a:t>
            </a:r>
          </a:p>
          <a:p>
            <a:r>
              <a:rPr lang="ru-RU" sz="2400" b="1" i="1" dirty="0"/>
              <a:t>Ягод, что найдём мы в ней </a:t>
            </a:r>
          </a:p>
          <a:p>
            <a:r>
              <a:rPr lang="ru-RU" sz="2400" b="1" i="1" dirty="0"/>
              <a:t>Нет полезней и вкусней!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997" y="3418693"/>
            <a:ext cx="4343400" cy="3297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30967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044" y="4071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457200" y="304801"/>
            <a:ext cx="64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НОД « Крепкий и здоровый сибирский народ»</a:t>
            </a:r>
          </a:p>
        </p:txBody>
      </p:sp>
      <p:pic>
        <p:nvPicPr>
          <p:cNvPr id="2050" name="Picture 2" descr="D:\Users\User\Desktop\проект Дикоросы\дикоросы\крестьяне на А4\2023-02-06-13-21-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66466"/>
            <a:ext cx="1847850" cy="239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ers\User\Desktop\проект Дикоросы\дикоросы\крестьяне на А4\2023-02-06-13-16-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86169"/>
            <a:ext cx="2743200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Users\User\Desktop\проект Дикоросы\дикоросы\крестьяне на А4\2023-02-06-13-23-2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6466"/>
            <a:ext cx="2619637" cy="177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User\Desktop\проект Дикоросы\дикоросы\крестьяне на А4\otkrytka_samokhvalov_anna_karenina_1954_chisty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17019"/>
            <a:ext cx="1685925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Users\User\Desktop\проект Дикоросы\дикоросы\крестьяне на А4\2023-02-06-13-25-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940968"/>
            <a:ext cx="3863330" cy="270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Users\User\Desktop\проект Дикоросы\дикоросы\крестьяне на А4\2023-02-06-13-39-3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39876"/>
            <a:ext cx="1498193" cy="214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Users\User\Desktop\20230217_11502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199" y="952728"/>
            <a:ext cx="2396647" cy="179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20230217_11503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19108" y="3098718"/>
            <a:ext cx="2253590" cy="1690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User\Desktop\20230217_11513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14808" y="3117265"/>
            <a:ext cx="2247903" cy="168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14676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25854" y="90089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854" y="48828"/>
            <a:ext cx="8712654" cy="117037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«Всё о дикоросах. Ягодные дни»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2800" b="1" dirty="0"/>
              <a:t> </a:t>
            </a:r>
            <a:r>
              <a:rPr lang="ru-RU" sz="2800" b="1" dirty="0" smtClean="0"/>
              <a:t>                            </a:t>
            </a:r>
            <a:r>
              <a:rPr lang="ru-RU" sz="2800" b="1" dirty="0" smtClean="0">
                <a:solidFill>
                  <a:srgbClr val="FF0000"/>
                </a:solidFill>
              </a:rPr>
              <a:t>«   </a:t>
            </a:r>
            <a:r>
              <a:rPr lang="ru-RU" sz="2400" b="1" dirty="0" smtClean="0">
                <a:solidFill>
                  <a:srgbClr val="C00000"/>
                </a:solidFill>
              </a:rPr>
              <a:t>НОД «Клюква»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D:\Users\User\Desktop\клюква фото\20230208_0928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30275" y="639877"/>
            <a:ext cx="2057052" cy="154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клюква фото\20230208_0940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93171" y="1278037"/>
            <a:ext cx="2037000" cy="152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User\Desktop\клюква фото\20230208_0949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4377" y="3135850"/>
            <a:ext cx="1300507" cy="97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Users\User\Desktop\клюква фото\20230208_0950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99618" y="4823834"/>
            <a:ext cx="1861156" cy="137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Users\User\Desktop\клюква фото\20230208_10003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92668" y="2218023"/>
            <a:ext cx="1986491" cy="1421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Users\User\Desktop\клюква фото\20230208_10122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4" y="685722"/>
            <a:ext cx="2634158" cy="1989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:\Users\User\Desktop\клюква фото\20230208_10451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0317" y="4754075"/>
            <a:ext cx="2041566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Users\User\Desktop\клюква фото\20230208_11055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18067" y="4475524"/>
            <a:ext cx="2333652" cy="206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Users\User\Desktop\клюква фото\20230208_11064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873" y="4694802"/>
            <a:ext cx="2296794" cy="198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1633" y="3105835"/>
            <a:ext cx="641636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r>
              <a:rPr lang="ru-RU" sz="2400" b="1" dirty="0" smtClean="0"/>
              <a:t> </a:t>
            </a:r>
            <a:endParaRPr lang="ru-RU" sz="2400" b="1" dirty="0"/>
          </a:p>
        </p:txBody>
      </p:sp>
      <p:pic>
        <p:nvPicPr>
          <p:cNvPr id="1032" name="Picture 8" descr="D:\Users\User\Desktop\клюква фото\20230208_101214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62" y="2247562"/>
            <a:ext cx="3021539" cy="192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User\Desktop\клюква фото\20230208_09523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50763" y="3450563"/>
            <a:ext cx="1728217" cy="133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72117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69265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273" y="-330146"/>
            <a:ext cx="8588205" cy="71114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/>
              <a:t> </a:t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FF0000"/>
                </a:solidFill>
              </a:rPr>
              <a:t>НОД </a:t>
            </a:r>
            <a:r>
              <a:rPr lang="ru-RU" sz="2800" b="1" dirty="0" smtClean="0">
                <a:solidFill>
                  <a:srgbClr val="FF0000"/>
                </a:solidFill>
              </a:rPr>
              <a:t>«Брусника»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D:\Users\User\Desktop\брусника фото\20230210_0951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86440" y="745262"/>
            <a:ext cx="1620408" cy="1308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38" y="4860450"/>
            <a:ext cx="1936750" cy="1455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" y="3200400"/>
            <a:ext cx="7010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sz="2400" b="1" dirty="0" smtClean="0"/>
          </a:p>
          <a:p>
            <a:endParaRPr lang="ru-RU" sz="2400" b="1" dirty="0" smtClean="0"/>
          </a:p>
        </p:txBody>
      </p:sp>
      <p:pic>
        <p:nvPicPr>
          <p:cNvPr id="2053" name="Picture 5" descr="D:\Users\User\Desktop\брусника фото\20230210_1044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90122" y="4884172"/>
            <a:ext cx="1915656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Users\User\Desktop\брусника фото\20230210_1004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4360"/>
            <a:ext cx="1981200" cy="137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Users\User\Desktop\брусника фото\20230210_1055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90" y="1761953"/>
            <a:ext cx="1843137" cy="150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Users\User\Desktop\брусника фото\20230210_10514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648200"/>
            <a:ext cx="2506205" cy="187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Users\User\Desktop\брусника фото\20230210_10515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94936" y="4294957"/>
            <a:ext cx="1850128" cy="252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455" y="694194"/>
            <a:ext cx="1676400" cy="1354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D:\Users\User\Desktop\брусника фото\20230210_09491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21520" y="1980015"/>
            <a:ext cx="1744491" cy="130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864" y="155508"/>
            <a:ext cx="1810272" cy="1357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644" y="2286001"/>
            <a:ext cx="3051756" cy="197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92049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-2666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4572000" cy="71596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НОД «Черника. Голубика»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D:\Users\User\Desktop\черника\20230214_0949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993" y="1252407"/>
            <a:ext cx="2094455" cy="157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черника\20230214_0959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24258" y="1241054"/>
            <a:ext cx="2020344" cy="151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User\Desktop\черника\20230214_1024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67" y="2710958"/>
            <a:ext cx="2058684" cy="154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Users\User\Desktop\голубика\20230214_09220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27927" y="638469"/>
            <a:ext cx="2059747" cy="154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Users\User\Desktop\голубика\20230214_0923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48926" y="623692"/>
            <a:ext cx="1941535" cy="145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Users\User\Desktop\голубика\20230214_10182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431" y="4678105"/>
            <a:ext cx="2197302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D:\Users\User\Desktop\голубика\20230214_10184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503379"/>
            <a:ext cx="2476873" cy="202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859" y="4935873"/>
            <a:ext cx="2129162" cy="159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34" y="3214436"/>
            <a:ext cx="1718590" cy="128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698607"/>
            <a:ext cx="1979043" cy="148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Users\User\Desktop\черника\20230215_11004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14436"/>
            <a:ext cx="1779190" cy="133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Users\User\Desktop\фото дети с проекта+\черника\20230306_141455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575" y="4919604"/>
            <a:ext cx="2126146" cy="159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135617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6200" y="-106363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10000" cy="94456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НОД «Костяника»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Users\User\Desktop\костяника\20230215_095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" y="1454754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User\Desktop\костяника\20230215_0959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40003" y="3589396"/>
            <a:ext cx="3329140" cy="249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ers\User\Desktop\костяника\20230215_11012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73147" y="917706"/>
            <a:ext cx="3074444" cy="230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70600" y="3657596"/>
            <a:ext cx="3251199" cy="2438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40658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6200" y="-106363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228600"/>
            <a:ext cx="2895600" cy="5334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НОД «Морошка»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3074" name="Picture 2" descr="D:\Users\User\Desktop\20230216_0948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265" y="1473200"/>
            <a:ext cx="32512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Users\User\Desktop\морошка\20230216_0954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44627" y="3918184"/>
            <a:ext cx="30734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\User\Desktop\морошка\20230216_0959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671" y="349249"/>
            <a:ext cx="31242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Users\User\Desktop\морошка\20230216_10423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032" y="4114800"/>
            <a:ext cx="3323478" cy="249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Users\User\Desktop\морошка\20230216_1041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539755"/>
            <a:ext cx="2651344" cy="198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589323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6200" y="-106363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95800" cy="4873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НОД «Земляника лесная»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Users\User\Desktop\20230217_093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57458" y="1227699"/>
            <a:ext cx="2659946" cy="1994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Users\User\Desktop\20230217_1008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267" y="2527301"/>
            <a:ext cx="2895600" cy="217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Users\User\Desktop\20230217_1047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69934" y="332692"/>
            <a:ext cx="2661532" cy="199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Users\User\Desktop\20230217_10152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55224" y="4621645"/>
            <a:ext cx="2382208" cy="1786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Users\User\Desktop\20230217_1011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441127"/>
            <a:ext cx="2863590" cy="21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Users\User\Desktop\20230217_14335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99225" y="2189162"/>
            <a:ext cx="3022600" cy="226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3192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029200" cy="609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НОД « Клубника луговая»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7" name="Picture 3" descr="F:\проект Дикоросы 13 гр\клубника\20230220_0932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33637" y="2195571"/>
            <a:ext cx="2324566" cy="1743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проект Дикоросы 13 гр\клубника\20230220_092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225" y="968375"/>
            <a:ext cx="226060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проект Дикоросы 13 гр\клубника\20230220_0938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0140"/>
            <a:ext cx="2920690" cy="219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проект Дикоросы 13 гр\клубника\20230220_0939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905000"/>
            <a:ext cx="3002382" cy="225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Users\User\Desktop\фото дети с проекта+\клубника\20230303_15552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094191"/>
            <a:ext cx="3685079" cy="261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61869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09800"/>
            <a:ext cx="8915400" cy="12192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                 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</a:t>
            </a:r>
            <a:br>
              <a:rPr lang="ru-RU" sz="4000" b="1" dirty="0" smtClean="0"/>
            </a:br>
            <a:r>
              <a:rPr lang="ru-RU" sz="4000" b="1" dirty="0"/>
              <a:t> </a:t>
            </a:r>
            <a:r>
              <a:rPr lang="ru-RU" sz="4000" b="1" dirty="0" smtClean="0"/>
              <a:t>                       </a:t>
            </a:r>
            <a:br>
              <a:rPr lang="ru-RU" sz="4000" b="1" dirty="0" smtClean="0"/>
            </a:br>
            <a:r>
              <a:rPr lang="ru-RU" sz="4000" b="1" dirty="0" smtClean="0"/>
              <a:t>                            </a:t>
            </a:r>
            <a:r>
              <a:rPr lang="ru-RU" sz="3100" b="1" dirty="0" smtClean="0"/>
              <a:t>Паспорт проекта:</a:t>
            </a:r>
            <a:br>
              <a:rPr lang="ru-RU" sz="3100" b="1" dirty="0" smtClean="0"/>
            </a:br>
            <a:r>
              <a:rPr lang="ru-RU" sz="2200" b="1" dirty="0"/>
              <a:t>Вид проекта</a:t>
            </a:r>
            <a:r>
              <a:rPr lang="ru-RU" sz="2200" dirty="0"/>
              <a:t>:  долгосрочный, информационно – творческий, познавательный, </a:t>
            </a:r>
            <a:r>
              <a:rPr lang="ru-RU" sz="2200" dirty="0" smtClean="0"/>
              <a:t>речевой, </a:t>
            </a:r>
            <a:r>
              <a:rPr lang="ru-RU" sz="2200" dirty="0" err="1" smtClean="0"/>
              <a:t>здоровьесберегающий</a:t>
            </a:r>
            <a:r>
              <a:rPr lang="ru-RU" sz="2200" dirty="0" smtClean="0"/>
              <a:t>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Продолжительность</a:t>
            </a:r>
            <a:r>
              <a:rPr lang="ru-RU" sz="2200" dirty="0"/>
              <a:t>: </a:t>
            </a:r>
            <a:r>
              <a:rPr lang="ru-RU" sz="2200" dirty="0" smtClean="0"/>
              <a:t>декабрь-январь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Участники проекта</a:t>
            </a:r>
            <a:r>
              <a:rPr lang="ru-RU" sz="2200" dirty="0"/>
              <a:t>: дети </a:t>
            </a:r>
            <a:r>
              <a:rPr lang="ru-RU" sz="2200" dirty="0" smtClean="0"/>
              <a:t>подготовительной группы</a:t>
            </a:r>
            <a:r>
              <a:rPr lang="ru-RU" sz="2200" dirty="0"/>
              <a:t>, воспитатели, родители</a:t>
            </a:r>
            <a:br>
              <a:rPr lang="ru-RU" sz="2200" dirty="0"/>
            </a:br>
            <a:r>
              <a:rPr lang="ru-RU" sz="2200" b="1" dirty="0"/>
              <a:t>Форма проведения:</a:t>
            </a:r>
            <a:r>
              <a:rPr lang="ru-RU" sz="2200" dirty="0"/>
              <a:t> </a:t>
            </a:r>
            <a:r>
              <a:rPr lang="ru-RU" sz="2200" dirty="0" smtClean="0"/>
              <a:t>групповая</a:t>
            </a:r>
            <a:br>
              <a:rPr lang="ru-RU" sz="2200" dirty="0" smtClean="0"/>
            </a:br>
            <a:r>
              <a:rPr lang="ru-RU" sz="2800" b="1" u="sng" dirty="0" smtClean="0"/>
              <a:t>Введение</a:t>
            </a:r>
            <a:r>
              <a:rPr lang="ru-RU" sz="2800" u="sng" dirty="0" smtClean="0"/>
              <a:t>:</a:t>
            </a:r>
            <a:r>
              <a:rPr lang="ru-RU" sz="2800" dirty="0" smtClean="0"/>
              <a:t> </a:t>
            </a:r>
            <a:r>
              <a:rPr lang="ru-RU" sz="2200" dirty="0" smtClean="0"/>
              <a:t>Изучая быт сибирского народа в предыдущих проектах неминуемым было изучение здорового образа жизни крестьян. Встал перед детьми вопрос: «Почему сибирского крестьянина не одолевала хворь, мужики , бабы и дети всегда были веселы, румяны и здоровы при условии непосильного труда, худёхонькой одежды, лаптей на ногах в любую погоду и других трудностей жизни?». Мы решили найти ответ на этот вопрос.</a:t>
            </a:r>
            <a:br>
              <a:rPr lang="ru-RU" sz="2200" dirty="0" smtClean="0"/>
            </a:br>
            <a:r>
              <a:rPr lang="ru-RU" sz="2200" dirty="0" smtClean="0"/>
              <a:t>Дикоросы – это один из компонентов здорового питания крестьян , наряду с молочными продуктами , овощами мясом, яйцами собственно выращенными на своих подворьях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32228774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5029200" cy="609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НОД « Малина лесная 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D:\Users\User\Desktop\малина\20230222_1234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9034" y="923925"/>
            <a:ext cx="25146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User\Desktop\малина\20230222_1501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602293"/>
            <a:ext cx="25908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Users\User\Desktop\малина\20230222_1505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469454"/>
            <a:ext cx="2558788" cy="191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D:\Users\User\Desktop\малина\20230222_1513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73843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Users\User\Desktop\печать игра\20230314_10072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64746"/>
            <a:ext cx="2795053" cy="2096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Users\User\Desktop\печать игра\20230314_09424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91" y="4464746"/>
            <a:ext cx="2786693" cy="209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04711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6200" y="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572000" cy="6858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996600"/>
                </a:solidFill>
              </a:rPr>
              <a:t>НОД «Орехи кедровые»</a:t>
            </a:r>
            <a:endParaRPr lang="ru-RU" sz="2800" b="1" dirty="0">
              <a:solidFill>
                <a:srgbClr val="996600"/>
              </a:solidFill>
            </a:endParaRPr>
          </a:p>
        </p:txBody>
      </p:sp>
      <p:pic>
        <p:nvPicPr>
          <p:cNvPr id="2050" name="Picture 2" descr="F:\проект Дикоросы 13 гр\орехи\20230221_0858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27000" y="950062"/>
            <a:ext cx="254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проект Дикоросы 13 гр\орехи\20230221_0913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82227" y="953588"/>
            <a:ext cx="2568182" cy="192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проект Дикоросы 13 гр\орехи\20230221_0914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32" y="4558413"/>
            <a:ext cx="2722298" cy="220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F:\проект Дикоросы 13 гр\орехи\20230221_09260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613077"/>
            <a:ext cx="2774569" cy="253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проект Дикоросы 13 гр\орехи\20230221_09105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49885" y="968677"/>
            <a:ext cx="2501028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проект Дикоросы 13 гр\орехи\20230221_09194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178" y="2895600"/>
            <a:ext cx="2836441" cy="212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Users\User\Desktop\печать игра\20230307_09480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157" y="3326122"/>
            <a:ext cx="2108161" cy="158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:\проект Дикоросы 13 гр\орехи\20230221_09152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35323" y="4873819"/>
            <a:ext cx="2080710" cy="165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D:\Users\User\Desktop\печать игра\20230307_10180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03040" y="4930679"/>
            <a:ext cx="2143322" cy="160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223023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639762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Опыт 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Выявление количества витамина С в ягодах- дикороса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2517775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066800"/>
            <a:ext cx="1895805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50710"/>
            <a:ext cx="2971800" cy="243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066800"/>
            <a:ext cx="2023815" cy="270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479" y="3828123"/>
            <a:ext cx="3027798" cy="2432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505666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54958" y="30272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459273"/>
            <a:ext cx="7772400" cy="88412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* Игра «</a:t>
            </a:r>
            <a:r>
              <a:rPr lang="ru-RU" sz="27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Дикоросы и</a:t>
            </a:r>
            <a:br>
              <a:rPr lang="ru-RU" sz="27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здоровье</a:t>
            </a:r>
            <a:r>
              <a:rPr lang="ru-RU" sz="28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"/>
            <a:ext cx="7772400" cy="106679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             Продукт </a:t>
            </a:r>
            <a:r>
              <a:rPr lang="ru-RU" sz="3200" b="1" dirty="0">
                <a:solidFill>
                  <a:srgbClr val="FF0000"/>
                </a:solidFill>
              </a:rPr>
              <a:t>проекта</a:t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*Альбом «Здоровая сила дикоросов»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Users\User\Desktop\20230303_1700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19200"/>
            <a:ext cx="2482241" cy="1861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User\Desktop\20230303_1700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105997"/>
            <a:ext cx="2646123" cy="208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20230303_1702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255" y="1405870"/>
            <a:ext cx="2580362" cy="205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Users\User\Desktop\20230323_1149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19138" y="4175182"/>
            <a:ext cx="2898469" cy="217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Users\User\Desktop\20230323_1151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27000" y="4168471"/>
            <a:ext cx="2844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Users\User\Desktop\20230323_1148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842" y="4343400"/>
            <a:ext cx="3537558" cy="236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04622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-6822" y="-3549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74637"/>
            <a:ext cx="3505200" cy="1245811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00B050"/>
                </a:solidFill>
              </a:rPr>
              <a:t>Макет </a:t>
            </a:r>
            <a:br>
              <a:rPr lang="ru-RU" sz="2800" b="1" i="1" dirty="0" smtClean="0">
                <a:solidFill>
                  <a:srgbClr val="00B050"/>
                </a:solidFill>
              </a:rPr>
            </a:br>
            <a:r>
              <a:rPr lang="ru-RU" sz="2700" b="1" i="1" dirty="0" smtClean="0">
                <a:solidFill>
                  <a:srgbClr val="00B050"/>
                </a:solidFill>
              </a:rPr>
              <a:t>« Сибирские дикоросы </a:t>
            </a:r>
            <a:br>
              <a:rPr lang="ru-RU" sz="2700" b="1" i="1" dirty="0" smtClean="0">
                <a:solidFill>
                  <a:srgbClr val="00B050"/>
                </a:solidFill>
              </a:rPr>
            </a:br>
            <a:r>
              <a:rPr lang="ru-RU" sz="2700" b="1" i="1" dirty="0" smtClean="0">
                <a:solidFill>
                  <a:srgbClr val="00B050"/>
                </a:solidFill>
              </a:rPr>
              <a:t>в лесу»</a:t>
            </a:r>
            <a:endParaRPr lang="ru-RU" sz="2700" b="1" i="1" dirty="0">
              <a:solidFill>
                <a:srgbClr val="00B050"/>
              </a:solidFill>
            </a:endParaRPr>
          </a:p>
        </p:txBody>
      </p:sp>
      <p:pic>
        <p:nvPicPr>
          <p:cNvPr id="2051" name="Picture 3" descr="D:\Users\User\Desktop\20230217_114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315223"/>
            <a:ext cx="4496018" cy="3372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ers\User\Desktop\20230217_1140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5900" y="2735023"/>
            <a:ext cx="3759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Users\User\Desktop\макет итог\20230215_113029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04" y="215673"/>
            <a:ext cx="3074096" cy="23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макет итог\20230215_1129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27975"/>
            <a:ext cx="2894499" cy="190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445" y="1965173"/>
            <a:ext cx="2489332" cy="18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Users\User\Desktop\клюква фото\20230208_11064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56165"/>
            <a:ext cx="2743200" cy="21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961380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37578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9833"/>
            <a:ext cx="8229600" cy="665967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Дегустационный стол.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F:\проект Дикоросы 13 гр\дегустация\IMG-f34395838d945816b68c0f13e6bfcbf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2819400"/>
            <a:ext cx="5791201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проект Дикоросы 13 гр\дегустация\IMG-ede2c4da3f9c91ddc7d71c8a2641277b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891" y="761557"/>
            <a:ext cx="2189185" cy="292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:\проект Дикоросы 13 гр\дегустация\IMG-dbf47185970c43524e7fb7499107cb49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0" y="464950"/>
            <a:ext cx="2257308" cy="301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проект Дикоросы 13 гр\дегустация\IMG-4329fce9b2b4d8fc903e7007fa4e8616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13" y="746441"/>
            <a:ext cx="2188409" cy="291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проект Дикоросы 13 гр\дегустация\IMG-1648a2feddb835dc4ccd18ffe16280a2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264" y="464950"/>
            <a:ext cx="2165736" cy="2887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проект Дикоросы 13 гр\дегустация\IMG-1850c8dfc7adde7207bd802556a3e10b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6" y="3619771"/>
            <a:ext cx="1930052" cy="2039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F:\проект Дикоросы 13 гр\дегустация\IMG-70854361cc07e25dba98d75d15753911-V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160822"/>
            <a:ext cx="1974142" cy="1681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9644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5490" y="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6858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А теперь дикоросы у всех дома на столе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6148" name="Picture 4" descr="F:\проект Дикоросы 13 гр\дикоросы дома\IMG-cf5b92f9716f3c2055cc984802d1987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04" y="4143701"/>
            <a:ext cx="1981200" cy="264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F:\проект Дикоросы 13 гр\дикоросы дома\IMG-d44f1adac0cb1aad85fc7084fb063540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337" y="604906"/>
            <a:ext cx="1848632" cy="274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F:\проект Дикоросы 13 гр\дикоросы дома\IMG-e4803172385d4af6c6d5802c28dc94da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292" y="564196"/>
            <a:ext cx="1932975" cy="257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Screenshot_20230303-143917_Gallery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" t="1806" r="-712" b="13664"/>
          <a:stretch/>
        </p:blipFill>
        <p:spPr bwMode="auto">
          <a:xfrm>
            <a:off x="6477000" y="4057093"/>
            <a:ext cx="1892579" cy="272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проект Дикоросы 13 гр\дикоросы дома\IMG-214b2b0a351eb6a42451f8dea12a8629-V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719326"/>
            <a:ext cx="2018911" cy="263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User\Desktop\Screenshot_20230303-143841_Gallery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1" b="24623"/>
          <a:stretch/>
        </p:blipFill>
        <p:spPr bwMode="auto">
          <a:xfrm>
            <a:off x="3361528" y="4295314"/>
            <a:ext cx="1972472" cy="247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:\проект Дикоросы 13 гр\дикоросы дома\IMG-ddf849132ba3e67f002efcab1325c9a5-V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720" y="2840389"/>
            <a:ext cx="1967280" cy="247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:\проект Дикоросы 13 гр\дикоросы дома\IMG-72d898e8f11042cc8d48539e1b3ad758-V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70518"/>
            <a:ext cx="1905000" cy="2546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User\Desktop\Screenshot_20230303-144121_Gallery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2" b="17272"/>
          <a:stretch/>
        </p:blipFill>
        <p:spPr bwMode="auto">
          <a:xfrm>
            <a:off x="150104" y="553436"/>
            <a:ext cx="2209800" cy="25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008103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7307" y="0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25" y="147572"/>
            <a:ext cx="8382000" cy="1066800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Итог проекта :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НОД  конструирование 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«Корзинка для ягод»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D:\Users\User\Desktop\печать игра\20230314_1025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159" y="3581400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User\Desktop\печать игра\20230314_094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51767"/>
            <a:ext cx="2744592" cy="205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User\Desktop\печать игра\20230314_1022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03995" y="930384"/>
            <a:ext cx="2784825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User\Desktop\печать игра\20230314_1034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657" y="1377863"/>
            <a:ext cx="2783909" cy="208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2400" y="3410211"/>
            <a:ext cx="297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b="1" i="1" dirty="0" smtClean="0">
                <a:solidFill>
                  <a:srgbClr val="FF0000"/>
                </a:solidFill>
              </a:rPr>
              <a:t>В </a:t>
            </a:r>
            <a:r>
              <a:rPr lang="ru-RU" b="1" i="1" dirty="0">
                <a:solidFill>
                  <a:srgbClr val="FF0000"/>
                </a:solidFill>
              </a:rPr>
              <a:t>лес по ягоды </a:t>
            </a:r>
            <a:r>
              <a:rPr lang="ru-RU" b="1" i="1" dirty="0" smtClean="0">
                <a:solidFill>
                  <a:srgbClr val="FF0000"/>
                </a:solidFill>
              </a:rPr>
              <a:t>пойдём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И </a:t>
            </a:r>
            <a:r>
              <a:rPr lang="ru-RU" b="1" i="1" dirty="0">
                <a:solidFill>
                  <a:srgbClr val="FF0000"/>
                </a:solidFill>
              </a:rPr>
              <a:t>в корзинку наберём…..</a:t>
            </a:r>
          </a:p>
        </p:txBody>
      </p:sp>
    </p:spTree>
    <p:extLst>
      <p:ext uri="{BB962C8B-B14F-4D97-AF65-F5344CB8AC3E}">
        <p14:creationId xmlns:p14="http://schemas.microsoft.com/office/powerpoint/2010/main" val="337777883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8455" y="-18789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54864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C00000"/>
                </a:solidFill>
              </a:rPr>
              <a:t>                   Планы на будущее.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Когда наступит лето мы всей семьёй  отправимся в лес за дикоросами.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В лес по ягоды пойдём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И в корзинку наберём: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Чернику, голубику,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Клюкву и бруснику,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Землянику, костянику.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Ну и ты, не зевай!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В лес по ягоды ступай.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Ешь горстями, морсы пей.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Пользы много! 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Здоровей!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038" y="3733800"/>
            <a:ext cx="4554537" cy="274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366276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Пользователь\Рабочий стол\jagody93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36534" y="-8351"/>
            <a:ext cx="9198958" cy="6858000"/>
          </a:xfrm>
          <a:prstGeom prst="rect">
            <a:avLst/>
          </a:prstGeom>
          <a:noFill/>
          <a:ln w="57150">
            <a:solidFill>
              <a:srgbClr val="CC99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18288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Будьте здоровы! 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Природа рада поделиться с нами своим богатством!</a:t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Users\User\Desktop\2023-02-06-13-24-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" y="1143000"/>
            <a:ext cx="8415337" cy="540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030071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3100" b="1" dirty="0" smtClean="0"/>
              <a:t>Цель проекта</a:t>
            </a:r>
            <a:r>
              <a:rPr lang="ru-RU" sz="3100" dirty="0" smtClean="0"/>
              <a:t>: </a:t>
            </a:r>
            <a:r>
              <a:rPr lang="ru-RU" sz="2700" dirty="0" smtClean="0"/>
              <a:t>познакомить детей с целебной силой дикорастущих ягод, как одного из компонентов питания народов Сибири.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3100" b="1" dirty="0" smtClean="0"/>
              <a:t>Задачи проекта:</a:t>
            </a:r>
            <a:br>
              <a:rPr lang="ru-RU" sz="3100" b="1" dirty="0" smtClean="0"/>
            </a:br>
            <a:r>
              <a:rPr lang="ru-RU" sz="2700" b="1" dirty="0" smtClean="0"/>
              <a:t>*</a:t>
            </a:r>
            <a:r>
              <a:rPr lang="ru-RU" sz="2700" dirty="0" smtClean="0"/>
              <a:t>дать представление о дикоросах (название, место произрастания, способ сбора , полезные и лечебные  свойства, способы заготовки и хранения, использование в кулинарии),</a:t>
            </a:r>
            <a:br>
              <a:rPr lang="ru-RU" sz="2700" dirty="0" smtClean="0"/>
            </a:br>
            <a:r>
              <a:rPr lang="ru-RU" sz="2700" dirty="0" smtClean="0"/>
              <a:t>*умение различать ягоды и применять знания о целебных свойствах дикоросов в повседневной </a:t>
            </a:r>
            <a:r>
              <a:rPr lang="ru-RU" sz="2700" dirty="0"/>
              <a:t>жизни,</a:t>
            </a:r>
            <a:br>
              <a:rPr lang="ru-RU" sz="2700" dirty="0"/>
            </a:br>
            <a:r>
              <a:rPr lang="ru-RU" sz="2700" dirty="0"/>
              <a:t>*развитие речи и познавательной активности детей, </a:t>
            </a:r>
            <a:br>
              <a:rPr lang="ru-RU" sz="2700" dirty="0"/>
            </a:br>
            <a:r>
              <a:rPr lang="ru-RU" sz="2700" dirty="0" smtClean="0"/>
              <a:t>*воспитание любви к природе родного края и заботы </a:t>
            </a:r>
            <a:br>
              <a:rPr lang="ru-RU" sz="2700" dirty="0" smtClean="0"/>
            </a:br>
            <a:r>
              <a:rPr lang="ru-RU" sz="2700" dirty="0" smtClean="0"/>
              <a:t>к своему здоровью.</a:t>
            </a:r>
            <a:br>
              <a:rPr lang="ru-RU" sz="2700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77487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905000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166843"/>
            <a:ext cx="861060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sz="2400" b="1" dirty="0" smtClean="0"/>
          </a:p>
          <a:p>
            <a:r>
              <a:rPr lang="ru-RU" sz="2800" b="1" dirty="0" smtClean="0"/>
              <a:t>                  Предполагаемый </a:t>
            </a:r>
            <a:r>
              <a:rPr lang="ru-RU" sz="2800" b="1" dirty="0"/>
              <a:t>результат:</a:t>
            </a:r>
          </a:p>
          <a:p>
            <a:endParaRPr lang="ru-RU" sz="2400" dirty="0"/>
          </a:p>
          <a:p>
            <a:r>
              <a:rPr lang="ru-RU" sz="2400" dirty="0"/>
              <a:t>*Пробуждение познавательного  интереса к изучению природы родного края, полезных свойств дикоросов, знание даров природы.</a:t>
            </a:r>
          </a:p>
          <a:p>
            <a:r>
              <a:rPr lang="ru-RU" sz="2400" dirty="0"/>
              <a:t>*Формирование интереса к полезному  целебному питанию и здоровому образу жизни</a:t>
            </a:r>
          </a:p>
          <a:p>
            <a:r>
              <a:rPr lang="ru-RU" sz="2400" dirty="0"/>
              <a:t>*Обогащение словарного запаса детей  и развитие связной речи.</a:t>
            </a:r>
          </a:p>
          <a:p>
            <a:r>
              <a:rPr lang="ru-RU" sz="2400" dirty="0" smtClean="0"/>
              <a:t>Объединение </a:t>
            </a:r>
            <a:r>
              <a:rPr lang="ru-RU" sz="2400" dirty="0"/>
              <a:t>усилий педагогов и родителей при организации работы по ознакомлению  детей с целебной силой дикоросов, умению их различать и приобретению знаний о   способах употребления дикоросов в </a:t>
            </a:r>
            <a:r>
              <a:rPr lang="ru-RU" sz="2400" dirty="0" smtClean="0"/>
              <a:t>пищу.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942821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997458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2136339"/>
            <a:ext cx="8305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                         Проблема:</a:t>
            </a:r>
          </a:p>
          <a:p>
            <a:endParaRPr lang="ru-RU" sz="2400" dirty="0" smtClean="0"/>
          </a:p>
          <a:p>
            <a:r>
              <a:rPr lang="ru-RU" sz="2400" dirty="0" smtClean="0"/>
              <a:t>*</a:t>
            </a:r>
            <a:r>
              <a:rPr lang="ru-RU" sz="2400" dirty="0"/>
              <a:t>Отсутствие связей поколений, отдаление от традиций  собирательства даров природы, </a:t>
            </a:r>
          </a:p>
          <a:p>
            <a:r>
              <a:rPr lang="ru-RU" sz="2400" dirty="0"/>
              <a:t>*обесценивание лечебных и полезных свойств дикоросов,</a:t>
            </a:r>
          </a:p>
          <a:p>
            <a:r>
              <a:rPr lang="ru-RU" sz="2400" dirty="0"/>
              <a:t>*Ослабевающий интерес молодого поколения к домашним заготовкам  из дикоросов, крайне редкое использование  полезных напитков для укрепления здоровья.</a:t>
            </a:r>
          </a:p>
        </p:txBody>
      </p:sp>
    </p:spTree>
    <p:extLst>
      <p:ext uri="{BB962C8B-B14F-4D97-AF65-F5344CB8AC3E}">
        <p14:creationId xmlns:p14="http://schemas.microsoft.com/office/powerpoint/2010/main" val="158936129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53852"/>
            <a:ext cx="90678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                            </a:t>
            </a:r>
            <a:r>
              <a:rPr lang="ru-RU" sz="2800" b="1" dirty="0" smtClean="0"/>
              <a:t>Подготовительный </a:t>
            </a:r>
            <a:r>
              <a:rPr lang="ru-RU" sz="2800" b="1" dirty="0"/>
              <a:t>этап</a:t>
            </a:r>
          </a:p>
          <a:p>
            <a:r>
              <a:rPr lang="ru-RU" dirty="0" smtClean="0"/>
              <a:t>Постановка </a:t>
            </a:r>
            <a:r>
              <a:rPr lang="ru-RU" dirty="0"/>
              <a:t>проблемы. Сбор информации, работа с методической литературой, составление плана работы над проектом. Поставить проблему перед детьми «Почему у сибирских крестьян было отменное здоровье?»</a:t>
            </a:r>
          </a:p>
          <a:p>
            <a:r>
              <a:rPr lang="ru-RU" b="1" dirty="0" smtClean="0"/>
              <a:t>Предварительная </a:t>
            </a:r>
            <a:r>
              <a:rPr lang="ru-RU" b="1" dirty="0"/>
              <a:t>работа:</a:t>
            </a:r>
          </a:p>
          <a:p>
            <a:r>
              <a:rPr lang="ru-RU" dirty="0"/>
              <a:t> *Тематическое оформление группы.</a:t>
            </a:r>
          </a:p>
          <a:p>
            <a:r>
              <a:rPr lang="ru-RU" dirty="0"/>
              <a:t> *Подбор наглядного материала: иллюстраций о месте </a:t>
            </a:r>
            <a:r>
              <a:rPr lang="ru-RU" dirty="0" err="1"/>
              <a:t>произростания</a:t>
            </a:r>
            <a:r>
              <a:rPr lang="ru-RU" dirty="0"/>
              <a:t>, способов сбора, внешнего вида, лечебных свойств, применении в кулинарии, способов приема в пище по каждому дикоросу.</a:t>
            </a:r>
          </a:p>
          <a:p>
            <a:r>
              <a:rPr lang="ru-RU" dirty="0"/>
              <a:t>* Приобретение свежей ягодной продукции </a:t>
            </a:r>
          </a:p>
          <a:p>
            <a:r>
              <a:rPr lang="ru-RU" dirty="0"/>
              <a:t> *Подбор произведений УНТ.</a:t>
            </a:r>
          </a:p>
          <a:p>
            <a:r>
              <a:rPr lang="ru-RU" dirty="0"/>
              <a:t> *Подбор наглядного материала (иллюстрации, фотографии, зарисовки)</a:t>
            </a:r>
          </a:p>
          <a:p>
            <a:r>
              <a:rPr lang="ru-RU" dirty="0"/>
              <a:t> *Подготовка разного вида материала: изобразительного, нитки, бусинки, пластилин для детской продуктивной деятельности.</a:t>
            </a:r>
          </a:p>
          <a:p>
            <a:r>
              <a:rPr lang="ru-RU" dirty="0"/>
              <a:t>*Создание условий для проведения совместной деятельности</a:t>
            </a:r>
          </a:p>
          <a:p>
            <a:r>
              <a:rPr lang="ru-RU" dirty="0"/>
              <a:t> (оформление групповой комнаты).</a:t>
            </a:r>
          </a:p>
          <a:p>
            <a:r>
              <a:rPr lang="ru-RU" dirty="0"/>
              <a:t> *Просмотр презентаций «Дары природы», «Лесные ягоды», </a:t>
            </a:r>
            <a:r>
              <a:rPr lang="ru-RU" dirty="0" smtClean="0"/>
              <a:t>« </a:t>
            </a:r>
            <a:r>
              <a:rPr lang="ru-RU" dirty="0"/>
              <a:t>Зелёная аптека»</a:t>
            </a:r>
          </a:p>
        </p:txBody>
      </p:sp>
    </p:spTree>
    <p:extLst>
      <p:ext uri="{BB962C8B-B14F-4D97-AF65-F5344CB8AC3E}">
        <p14:creationId xmlns:p14="http://schemas.microsoft.com/office/powerpoint/2010/main" val="292742234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582341"/>
            <a:ext cx="8382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2800" b="1" dirty="0" smtClean="0"/>
              <a:t>                               Основной  этап</a:t>
            </a:r>
          </a:p>
          <a:p>
            <a:endParaRPr lang="ru-RU" sz="2800" b="1" dirty="0"/>
          </a:p>
          <a:p>
            <a:r>
              <a:rPr lang="ru-RU" sz="2400" dirty="0" smtClean="0"/>
              <a:t>*</a:t>
            </a:r>
            <a:r>
              <a:rPr lang="ru-RU" sz="2400" dirty="0"/>
              <a:t>Организация выставки «Русские крестьяне здоровы и веселы</a:t>
            </a:r>
            <a:r>
              <a:rPr lang="ru-RU" sz="2400" dirty="0" smtClean="0"/>
              <a:t>»(иллюстрации)</a:t>
            </a:r>
            <a:endParaRPr lang="ru-RU" sz="2400" dirty="0"/>
          </a:p>
          <a:p>
            <a:r>
              <a:rPr lang="ru-RU" sz="2400" dirty="0"/>
              <a:t>*Создание макета « Дикоросы в сибирском лесу»</a:t>
            </a:r>
          </a:p>
          <a:p>
            <a:r>
              <a:rPr lang="ru-RU" sz="2400" dirty="0"/>
              <a:t>*Беседы - рассуждения: « Почему сибирские крестьяне очень редко болели , были крепкими и выносливыми»</a:t>
            </a:r>
          </a:p>
          <a:p>
            <a:r>
              <a:rPr lang="ru-RU" sz="2400" dirty="0"/>
              <a:t>*Сюжетно – ролевая игра «Лечим простуду дикоросами»</a:t>
            </a:r>
          </a:p>
          <a:p>
            <a:r>
              <a:rPr lang="ru-RU" sz="2400" dirty="0"/>
              <a:t>*Дидактические игры: « Витаминные напитки», «Десерты из ягод», «Ягодные бусы»</a:t>
            </a:r>
          </a:p>
          <a:p>
            <a:r>
              <a:rPr lang="ru-RU" sz="2400" dirty="0"/>
              <a:t>* Конструирование </a:t>
            </a:r>
            <a:r>
              <a:rPr lang="ru-RU" sz="2400" dirty="0" smtClean="0"/>
              <a:t>«Корзинка </a:t>
            </a:r>
            <a:r>
              <a:rPr lang="ru-RU" sz="2400" dirty="0"/>
              <a:t>для ягод»</a:t>
            </a:r>
          </a:p>
        </p:txBody>
      </p:sp>
    </p:spTree>
    <p:extLst>
      <p:ext uri="{BB962C8B-B14F-4D97-AF65-F5344CB8AC3E}">
        <p14:creationId xmlns:p14="http://schemas.microsoft.com/office/powerpoint/2010/main" val="262008887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        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2413338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              Заключительный </a:t>
            </a:r>
            <a:r>
              <a:rPr lang="ru-RU" sz="2800" b="1" dirty="0" smtClean="0"/>
              <a:t>этап</a:t>
            </a:r>
          </a:p>
          <a:p>
            <a:r>
              <a:rPr lang="ru-RU" sz="2800" b="1" i="1" dirty="0" smtClean="0"/>
              <a:t>Продукт проекта:</a:t>
            </a:r>
            <a:endParaRPr lang="ru-RU" sz="2800" b="1" i="1" dirty="0" smtClean="0"/>
          </a:p>
          <a:p>
            <a:r>
              <a:rPr lang="ru-RU" sz="2800" dirty="0" smtClean="0"/>
              <a:t>* </a:t>
            </a:r>
            <a:r>
              <a:rPr lang="ru-RU" sz="2800" dirty="0"/>
              <a:t>Макет «Дикоросы в сибирском лесу</a:t>
            </a:r>
            <a:r>
              <a:rPr lang="ru-RU" sz="2800" dirty="0" smtClean="0"/>
              <a:t>»</a:t>
            </a:r>
          </a:p>
          <a:p>
            <a:endParaRPr lang="ru-RU" sz="2800" dirty="0" smtClean="0"/>
          </a:p>
          <a:p>
            <a:r>
              <a:rPr lang="ru-RU" sz="2800" dirty="0" smtClean="0"/>
              <a:t>*Альбом « Здоровая сила дикоросов»</a:t>
            </a:r>
          </a:p>
          <a:p>
            <a:endParaRPr lang="ru-RU" sz="2800" dirty="0" smtClean="0"/>
          </a:p>
          <a:p>
            <a:r>
              <a:rPr lang="ru-RU" sz="2800" dirty="0" smtClean="0"/>
              <a:t>* </a:t>
            </a:r>
            <a:r>
              <a:rPr lang="ru-RU" sz="2800" dirty="0"/>
              <a:t>Дегустационный стол «Вкус и польза дикоросов»</a:t>
            </a:r>
          </a:p>
          <a:p>
            <a:endParaRPr lang="ru-RU" sz="2800" dirty="0" smtClean="0"/>
          </a:p>
          <a:p>
            <a:r>
              <a:rPr lang="ru-RU" sz="2800" dirty="0" smtClean="0"/>
              <a:t>* Игра «Дикоросы и здоровье»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23430227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rgbClr val="A5EAA0"/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" descr="C:\Documents and Settings\Пользователь\Рабочий стол\jagody19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10000"/>
          </a:blip>
          <a:srcRect/>
          <a:stretch>
            <a:fillRect/>
          </a:stretch>
        </p:blipFill>
        <p:spPr bwMode="auto">
          <a:xfrm>
            <a:off x="0" y="1853852"/>
            <a:ext cx="9144000" cy="4953000"/>
          </a:xfrm>
          <a:prstGeom prst="rect">
            <a:avLst/>
          </a:prstGeom>
          <a:noFill/>
          <a:ln w="28575">
            <a:solidFill>
              <a:srgbClr val="CC9900">
                <a:alpha val="87451"/>
              </a:srgbClr>
            </a:solidFill>
          </a:ln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209800"/>
            <a:ext cx="9067800" cy="1905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400" b="1" i="0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5607" name="Picture 7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722"/>
            <a:ext cx="4572000" cy="2028825"/>
          </a:xfrm>
          <a:prstGeom prst="rect">
            <a:avLst/>
          </a:prstGeom>
          <a:noFill/>
        </p:spPr>
      </p:pic>
      <p:pic>
        <p:nvPicPr>
          <p:cNvPr id="25608" name="Picture 8" descr="C:\Documents and Settings\Пользователь\Рабочий стол\jagody95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2028825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038600" y="6096000"/>
            <a:ext cx="4432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7" name="Picture 11" descr="MCj012319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184169">
            <a:off x="6877716" y="4878150"/>
            <a:ext cx="2133600" cy="1841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05000"/>
            <a:ext cx="8915400" cy="47244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/>
              <a:t>    </a:t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                    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720840"/>
            <a:ext cx="85344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/>
              <a:t>                                Работа с родителями</a:t>
            </a:r>
            <a:endParaRPr lang="ru-RU" sz="2800" b="1" dirty="0"/>
          </a:p>
          <a:p>
            <a:r>
              <a:rPr lang="ru-RU" dirty="0" smtClean="0"/>
              <a:t>*</a:t>
            </a:r>
            <a:r>
              <a:rPr lang="ru-RU" sz="2400" dirty="0"/>
              <a:t>Помощь в создании альбома «Сибирские дикоросы»»</a:t>
            </a:r>
          </a:p>
          <a:p>
            <a:r>
              <a:rPr lang="ru-RU" sz="2400" dirty="0"/>
              <a:t>*Изготовление игр (бусинки, нитки, иллюстрации, ).</a:t>
            </a:r>
          </a:p>
          <a:p>
            <a:r>
              <a:rPr lang="ru-RU" sz="2400" dirty="0"/>
              <a:t>*Помощь в оформлении предметно-развивающей среды группы</a:t>
            </a:r>
          </a:p>
          <a:p>
            <a:r>
              <a:rPr lang="ru-RU" sz="2400" dirty="0"/>
              <a:t>*Сбор познавательной информации о каждом дикоросе.</a:t>
            </a:r>
          </a:p>
          <a:p>
            <a:r>
              <a:rPr lang="ru-RU" sz="2400" dirty="0"/>
              <a:t>*Привлечение родителей к созданию макета «Дикоросы в сибирском лесу.»</a:t>
            </a:r>
          </a:p>
          <a:p>
            <a:r>
              <a:rPr lang="ru-RU" sz="2400" dirty="0"/>
              <a:t>*Приобретение свежих ягод.</a:t>
            </a:r>
          </a:p>
          <a:p>
            <a:r>
              <a:rPr lang="ru-RU" sz="2400" dirty="0"/>
              <a:t>*Участие в дегустационном столе.</a:t>
            </a:r>
          </a:p>
        </p:txBody>
      </p:sp>
    </p:spTree>
    <p:extLst>
      <p:ext uri="{BB962C8B-B14F-4D97-AF65-F5344CB8AC3E}">
        <p14:creationId xmlns:p14="http://schemas.microsoft.com/office/powerpoint/2010/main" val="276630799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733</Words>
  <Application>Microsoft Office PowerPoint</Application>
  <PresentationFormat>Экран (4:3)</PresentationFormat>
  <Paragraphs>133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Презентация PowerPoint</vt:lpstr>
      <vt:lpstr>                                                                                                   Паспорт проекта: Вид проекта:  долгосрочный, информационно – творческий, познавательный, речевой, здоровьесберегающий. Продолжительность: декабрь-январь Участники проекта: дети подготовительной группы, воспитатели, родители Форма проведения: групповая Введение: Изучая быт сибирского народа в предыдущих проектах неминуемым было изучение здорового образа жизни крестьян. Встал перед детьми вопрос: «Почему сибирского крестьянина не одолевала хворь, мужики , бабы и дети всегда были веселы, румяны и здоровы при условии непосильного труда, худёхонькой одежды, лаптей на ногах в любую погоду и других трудностей жизни?». Мы решили найти ответ на этот вопрос. Дикоросы – это один из компонентов здорового питания крестьян , наряду с молочными продуктами , овощами мясом, яйцами собственно выращенными на своих подворьях </vt:lpstr>
      <vt:lpstr>       Цель проекта: познакомить детей с целебной силой дикорастущих ягод, как одного из компонентов питания народов Сибири.  Задачи проекта: *дать представление о дикоросах (название, место произрастания, способ сбора , полезные и лечебные  свойства, способы заготовки и хранения, использование в кулинарии), *умение различать ягоды и применять знания о целебных свойствах дикоросов в повседневной жизни, *развитие речи и познавательной активности детей,  *воспитание любви к природе родного края и заботы  к своему здоровью.                         </vt:lpstr>
      <vt:lpstr>                              </vt:lpstr>
      <vt:lpstr>                              </vt:lpstr>
      <vt:lpstr>                              </vt:lpstr>
      <vt:lpstr>                            </vt:lpstr>
      <vt:lpstr>                                          </vt:lpstr>
      <vt:lpstr>                              </vt:lpstr>
      <vt:lpstr>                              </vt:lpstr>
      <vt:lpstr>                              </vt:lpstr>
      <vt:lpstr>Презентация PowerPoint</vt:lpstr>
      <vt:lpstr> «Всё о дикоросах. Ягодные дни»                               «   НОД «Клюква»</vt:lpstr>
      <vt:lpstr>  НОД «Брусника»</vt:lpstr>
      <vt:lpstr>НОД «Черника. Голубика»</vt:lpstr>
      <vt:lpstr>НОД «Костяника»</vt:lpstr>
      <vt:lpstr>НОД «Морошка»</vt:lpstr>
      <vt:lpstr>НОД «Земляника лесная»</vt:lpstr>
      <vt:lpstr>НОД « Клубника луговая»</vt:lpstr>
      <vt:lpstr>НОД « Малина лесная »</vt:lpstr>
      <vt:lpstr>НОД «Орехи кедровые»</vt:lpstr>
      <vt:lpstr>Опыт  Выявление количества витамина С в ягодах- дикороса</vt:lpstr>
      <vt:lpstr>* Игра «Дикоросы и  здоровье»</vt:lpstr>
      <vt:lpstr>Макет  « Сибирские дикоросы  в лесу»</vt:lpstr>
      <vt:lpstr>Дегустационный стол.</vt:lpstr>
      <vt:lpstr>А теперь дикоросы у всех дома на столе.</vt:lpstr>
      <vt:lpstr>Итог проекта : НОД  конструирование  «Корзинка для ягод» </vt:lpstr>
      <vt:lpstr>                   Планы на будущее. Когда наступит лето мы всей семьёй  отправимся в лес за дикоросами.  В лес по ягоды пойдём И в корзинку наберём: Чернику, голубику, Клюкву и бруснику, Землянику, костянику. Ну и ты, не зевай! В лес по ягоды ступай. Ешь горстями, морсы пей. Пользы много!  Здоровей!</vt:lpstr>
      <vt:lpstr>Будьте здоровы!  Природа рада поделиться с нами своим богатством!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Ягоды</dc:title>
  <dc:creator>Арсеньева О.Ю.</dc:creator>
  <cp:lastModifiedBy>User</cp:lastModifiedBy>
  <cp:revision>142</cp:revision>
  <dcterms:modified xsi:type="dcterms:W3CDTF">2023-03-23T07:37:19Z</dcterms:modified>
</cp:coreProperties>
</file>