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78" r:id="rId2"/>
    <p:sldId id="277" r:id="rId3"/>
    <p:sldId id="260" r:id="rId4"/>
    <p:sldId id="273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  <a:srgbClr val="33CC33"/>
    <a:srgbClr val="CC0066"/>
    <a:srgbClr val="FF0000"/>
    <a:srgbClr val="3399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7" autoAdjust="0"/>
  </p:normalViewPr>
  <p:slideViewPr>
    <p:cSldViewPr>
      <p:cViewPr>
        <p:scale>
          <a:sx n="59" d="100"/>
          <a:sy n="59" d="100"/>
        </p:scale>
        <p:origin x="-1602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A2128-6820-46F3-9842-CBE1E9ED8B04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1DD43-4FAA-42F3-BC09-F9ABAB3280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DD43-4FAA-42F3-BC09-F9ABAB3280C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DD43-4FAA-42F3-BC09-F9ABAB3280C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DD43-4FAA-42F3-BC09-F9ABAB3280C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ED453-2E60-4038-A947-CFB3B2BB8193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F3248-759E-41FA-BD74-414AB5C02C2D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20D2B-36FD-4C40-B932-7473890E0075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0300-70C8-4442-9BBC-2A77E5509F99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1AAA-8802-4B1F-8164-A43EC7A85F21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0FE-50C6-4580-B04C-3C8D8368FB69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6FF-6883-4501-8504-A6FF0ED3A678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0237-074C-414E-928B-8CBEED9CF446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1481-A32D-4B75-AE92-15D40DA31767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4C3FE-2B6C-459D-92AD-B7D6D69DB05B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0171A-7A47-4FAB-9ACF-DF21A5DE0F97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5AB31-A109-4810-B69A-370F454C3432}" type="datetime1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5637C-DDAA-4B54-BC87-6810AFDC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6.png"/><Relationship Id="rId7" Type="http://schemas.openxmlformats.org/officeDocument/2006/relationships/slide" Target="slide11.xml"/><Relationship Id="rId12" Type="http://schemas.openxmlformats.org/officeDocument/2006/relationships/slide" Target="slide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12.xml"/><Relationship Id="rId9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oombob.ru/img/picture/Jul/06/80e200f2b97c1c7305f470fc8db1f22f/5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428604"/>
            <a:ext cx="8286808" cy="24288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 учреждение Самарской области средняя общеобразовательная школа с. Кошки  муниципального района Кошкинский Самарской области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детский сад «Радуга»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 игра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поисках Радуги»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(к событию Юбилея детского сада)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85720" y="214290"/>
            <a:ext cx="8572560" cy="628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5786454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4286256"/>
            <a:ext cx="80010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Воспитатель  Умнова Ольга Владимировна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/с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‘’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Радуга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’’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ГБОУСОШ с.Кошки</a:t>
            </a:r>
          </a:p>
          <a:p>
            <a:endParaRPr lang="ru-RU" sz="2800" b="1" i="1" dirty="0" smtClean="0">
              <a:solidFill>
                <a:schemeClr val="bg1"/>
              </a:solidFill>
            </a:endParaRPr>
          </a:p>
          <a:p>
            <a:r>
              <a:rPr lang="ru-RU" sz="2800" b="1" i="1" smtClean="0">
                <a:solidFill>
                  <a:schemeClr val="bg1"/>
                </a:solidFill>
              </a:rPr>
              <a:t>                              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2023г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kak_narisovat_izbu_karanhdashom_poetap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4009838"/>
            <a:ext cx="5214942" cy="2848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215502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задание.</a:t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вспомнить и назвать пословицы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0" y="1571612"/>
            <a:ext cx="9358346" cy="3500462"/>
          </a:xfrm>
        </p:spPr>
        <p:txBody>
          <a:bodyPr/>
          <a:lstStyle/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изба ровно тепла – на дворе метель, а у нас тепло.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Домом жить – не лукошко шить.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Домом жить – не </a:t>
            </a:r>
            <a:r>
              <a:rPr lang="ru-RU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развеся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уши ходить.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Домом жить – обо всем не тужить.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вести – не лапти плести.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Хозяюшка в дому, то оладушек в меду. Она приберет, она позовет. Она одна за всех отвечает.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istockphoto-488049055-170667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652" y="0"/>
            <a:ext cx="2496511" cy="3214686"/>
          </a:xfrm>
          <a:prstGeom prst="rect">
            <a:avLst/>
          </a:prstGeom>
        </p:spPr>
      </p:pic>
      <p:pic>
        <p:nvPicPr>
          <p:cNvPr id="17" name="Рисунок 16" descr="448546d2f79654dc3d6c4d9db1f9f2a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7626"/>
            <a:ext cx="3000364" cy="3974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916" y="1785926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14348" y="642918"/>
            <a:ext cx="7143800" cy="500066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Звонче музыка играй 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Танцевать нас приглашай!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сюда ко мне спешите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плясать скорей идите</a:t>
            </a:r>
          </a:p>
          <a:p>
            <a:pPr algn="l"/>
            <a:endParaRPr lang="ru-RU" dirty="0" smtClean="0">
              <a:solidFill>
                <a:sysClr val="windowText" lastClr="000000"/>
              </a:solidFill>
            </a:endParaRPr>
          </a:p>
          <a:p>
            <a:pPr algn="l"/>
            <a:endParaRPr lang="ru-RU" sz="2800" dirty="0" smtClean="0">
              <a:solidFill>
                <a:sysClr val="windowText" lastClr="00000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 «Русская изба»</a:t>
            </a:r>
          </a:p>
          <a:p>
            <a:pPr algn="l"/>
            <a:r>
              <a:rPr lang="ru-RU" sz="28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Танец «Хоровод»</a:t>
            </a:r>
            <a:endParaRPr lang="ru-RU" sz="2800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 descr="14907310_r02idrrp1ogwccg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929066"/>
            <a:ext cx="4095749" cy="272896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AutoShape 7" descr="яблоки желты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285720" y="4429132"/>
            <a:ext cx="5786446" cy="2000264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находят на карте сундук, а в сундуке </a:t>
            </a:r>
          </a:p>
          <a:p>
            <a:pPr algn="l"/>
            <a:r>
              <a:rPr lang="ru-RU" sz="2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книга.</a:t>
            </a:r>
            <a:endParaRPr lang="ru-RU" sz="2400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785786" y="0"/>
            <a:ext cx="7829576" cy="30718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карте еще одно задание </a:t>
            </a:r>
            <a:b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это?</a:t>
            </a:r>
            <a:endParaRPr lang="ru-RU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1285860"/>
            <a:ext cx="1714512" cy="714380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CC33"/>
              </a:solidFill>
            </a:endParaRPr>
          </a:p>
        </p:txBody>
      </p:sp>
      <p:pic>
        <p:nvPicPr>
          <p:cNvPr id="20" name="Рисунок 19" descr="IMG_20220415_1727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2661033" cy="3548044"/>
          </a:xfrm>
          <a:prstGeom prst="rect">
            <a:avLst/>
          </a:prstGeom>
        </p:spPr>
      </p:pic>
      <p:pic>
        <p:nvPicPr>
          <p:cNvPr id="21" name="Рисунок 20" descr="IMG_20220415_1719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428868"/>
            <a:ext cx="2643206" cy="41492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6" name="Picture 4" descr="http://1.bp.blogspot.com/-MymjrhmZZpQ/UVWKGtr2xaI/AAAAAAAABSk/e2fWZ6lz63o/s1600/%25D1%2583%25D1%25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64704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9855637C-DDAA-4B54-BC87-6810AFDC164C}" type="slidenum">
              <a:rPr lang="ru-RU" smtClean="0">
                <a:solidFill>
                  <a:sysClr val="windowText" lastClr="000000"/>
                </a:solidFill>
              </a:rPr>
              <a:pPr/>
              <a:t>13</a:t>
            </a:fld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oombob.ru/img/picture/Jul/06/80e200f2b97c1c7305f470fc8db1f22f/5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428736"/>
            <a:ext cx="9144000" cy="2857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8800" b="1" i="0" strike="noStrike" kern="1200" normalizeH="0" baseline="0" noProof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>
                <a:solidFill>
                  <a:sysClr val="windowText" lastClr="000000"/>
                </a:solidFill>
              </a:rPr>
              <a:pPr/>
              <a:t>2</a:t>
            </a:fld>
            <a:endParaRPr lang="ru-RU">
              <a:solidFill>
                <a:sysClr val="windowText" lastClr="000000"/>
              </a:solidFill>
            </a:endParaRPr>
          </a:p>
        </p:txBody>
      </p:sp>
      <p:pic>
        <p:nvPicPr>
          <p:cNvPr id="9" name="Рисунок 8" descr="лосяш.png"/>
          <p:cNvPicPr>
            <a:picLocks noChangeAspect="1"/>
          </p:cNvPicPr>
          <p:nvPr/>
        </p:nvPicPr>
        <p:blipFill>
          <a:blip r:embed="rId2" cstate="print">
            <a:lum bright="40000" contrast="-40000"/>
          </a:blip>
          <a:stretch>
            <a:fillRect/>
          </a:stretch>
        </p:blipFill>
        <p:spPr>
          <a:xfrm>
            <a:off x="4143372" y="1285860"/>
            <a:ext cx="5357826" cy="5357826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357158" y="1571612"/>
            <a:ext cx="6643734" cy="4500594"/>
            <a:chOff x="357158" y="1571612"/>
            <a:chExt cx="6643734" cy="4500594"/>
          </a:xfrm>
        </p:grpSpPr>
        <p:sp>
          <p:nvSpPr>
            <p:cNvPr id="7" name="TextBox 6"/>
            <p:cNvSpPr txBox="1"/>
            <p:nvPr/>
          </p:nvSpPr>
          <p:spPr>
            <a:xfrm>
              <a:off x="357158" y="1571612"/>
              <a:ext cx="321471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fontAlgn="t">
                <a:lnSpc>
                  <a:spcPct val="150000"/>
                </a:lnSpc>
              </a:pPr>
              <a:endParaRPr lang="ru-RU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86182" y="1785926"/>
              <a:ext cx="321471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fontAlgn="t">
                <a:lnSpc>
                  <a:spcPct val="150000"/>
                </a:lnSpc>
              </a:pPr>
              <a:endParaRPr lang="ru-RU" dirty="0" smtClean="0"/>
            </a:p>
            <a:p>
              <a:pPr>
                <a:lnSpc>
                  <a:spcPct val="150000"/>
                </a:lnSpc>
              </a:pPr>
              <a:endParaRPr lang="ru-RU" dirty="0"/>
            </a:p>
          </p:txBody>
        </p:sp>
        <p:grpSp>
          <p:nvGrpSpPr>
            <p:cNvPr id="3" name="Группа 21"/>
            <p:cNvGrpSpPr/>
            <p:nvPr/>
          </p:nvGrpSpPr>
          <p:grpSpPr>
            <a:xfrm>
              <a:off x="714348" y="2357430"/>
              <a:ext cx="5286412" cy="3714776"/>
              <a:chOff x="714348" y="2357430"/>
              <a:chExt cx="5286412" cy="3714776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714348" y="2714620"/>
                <a:ext cx="5286412" cy="1588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714348" y="3143248"/>
                <a:ext cx="5286412" cy="1588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714348" y="3571876"/>
                <a:ext cx="5286412" cy="1588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714348" y="4000504"/>
                <a:ext cx="5286412" cy="1588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714348" y="5214950"/>
                <a:ext cx="5286412" cy="1588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714348" y="5643578"/>
                <a:ext cx="5286412" cy="1588"/>
              </a:xfrm>
              <a:prstGeom prst="line">
                <a:avLst/>
              </a:prstGeom>
              <a:ln>
                <a:solidFill>
                  <a:srgbClr val="00206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Прямоугольник 20"/>
              <p:cNvSpPr/>
              <p:nvPr/>
            </p:nvSpPr>
            <p:spPr>
              <a:xfrm>
                <a:off x="3428992" y="2357430"/>
                <a:ext cx="214314" cy="37147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9" name="Прямоугольник 18"/>
          <p:cNvSpPr/>
          <p:nvPr/>
        </p:nvSpPr>
        <p:spPr>
          <a:xfrm>
            <a:off x="1428728" y="1643050"/>
            <a:ext cx="67151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ru-RU" b="1" dirty="0" smtClean="0"/>
              <a:t> Одним из ведущих методов при проведении образовательных ситуаций, является игра. Игра для ребенка является наиболее привлекательной, естественной формой и средством познания мира, своих возможностей, </a:t>
            </a:r>
            <a:r>
              <a:rPr lang="ru-RU" b="1" dirty="0" err="1" smtClean="0"/>
              <a:t>самопроявления</a:t>
            </a:r>
            <a:r>
              <a:rPr lang="ru-RU" b="1" dirty="0" smtClean="0"/>
              <a:t> и саморазвития. Для педагога содержательная, отвечающая интересам детей, правильно организованная игра – эффективное педагогическое средство, позволяющее комплексно решать разнообразные образовательные ,развивающие  и воспитательные задачи. Среди широко используемых в практике игровых технологий можно выделить  </a:t>
            </a:r>
            <a:r>
              <a:rPr lang="ru-RU" b="1" dirty="0" err="1" smtClean="0"/>
              <a:t>квест</a:t>
            </a:r>
            <a:r>
              <a:rPr lang="ru-RU" b="1" dirty="0" smtClean="0"/>
              <a:t>   - технологию, которая только еще начинает  использоваться педагогами. </a:t>
            </a:r>
            <a:r>
              <a:rPr lang="ru-RU" b="1" dirty="0" err="1" smtClean="0"/>
              <a:t>Квест</a:t>
            </a:r>
            <a:r>
              <a:rPr lang="ru-RU" b="1" dirty="0" smtClean="0"/>
              <a:t>   -игры одно из интересных средств, направленных на самовоспитание и саморазвитие ребёнка, проявления инициативности как личности творческой, физически здоровой, с активной познавательной позицией. Что и является основным требованием ФГОС ДО.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detkin-club.ru/editor/1970/images/943c136ed3be86d4d7d362c606bbcc8b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r="8172"/>
          <a:stretch>
            <a:fillRect/>
          </a:stretch>
        </p:blipFill>
        <p:spPr bwMode="auto">
          <a:xfrm>
            <a:off x="1000100" y="0"/>
            <a:ext cx="835824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1"/>
            <a:ext cx="3571900" cy="5286411"/>
          </a:xfrm>
        </p:spPr>
        <p:txBody>
          <a:bodyPr>
            <a:normAutofit fontScale="77500" lnSpcReduction="20000"/>
          </a:bodyPr>
          <a:lstStyle/>
          <a:p>
            <a:r>
              <a:rPr lang="ru-RU" sz="69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      </a:t>
            </a:r>
            <a:r>
              <a:rPr lang="ru-RU" sz="6900" b="1" dirty="0" smtClean="0">
                <a:solidFill>
                  <a:schemeClr val="accent1">
                    <a:lumMod val="50000"/>
                  </a:schemeClr>
                </a:solidFill>
              </a:rPr>
              <a:t>Цели:</a:t>
            </a:r>
            <a:endParaRPr lang="ru-RU" sz="69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dirty="0" smtClean="0"/>
              <a:t> - создание  благоприятных условий для развития  самостоятельной творческой личности ребёнка в подготовительной к школе группе.</a:t>
            </a:r>
          </a:p>
          <a:p>
            <a:r>
              <a:rPr lang="ru-RU" sz="2400" dirty="0" smtClean="0"/>
              <a:t>- побуждение детей к командному взаимодействию ,проявлению самостоятельности и активности в поисковой деятельности в условиях конкретного пространства.</a:t>
            </a:r>
          </a:p>
          <a:p>
            <a:r>
              <a:rPr lang="ru-RU" sz="2400" dirty="0" smtClean="0"/>
              <a:t>- становление  целенаправленности и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 собственных действий.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>
                <a:solidFill>
                  <a:sysClr val="windowText" lastClr="000000"/>
                </a:solidFill>
              </a:rPr>
              <a:pPr/>
              <a:t>3</a:t>
            </a:fld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nachalo4ka.ru/wp-content/uploads/2014/05/veselyie-rebyata-shablon-prevyu-2.png"/>
          <p:cNvPicPr>
            <a:picLocks noChangeAspect="1" noChangeArrowheads="1"/>
          </p:cNvPicPr>
          <p:nvPr/>
        </p:nvPicPr>
        <p:blipFill>
          <a:blip r:embed="rId3" cstate="print">
            <a:lum bright="30000" contrast="-40000"/>
          </a:blip>
          <a:srcRect/>
          <a:stretch>
            <a:fillRect/>
          </a:stretch>
        </p:blipFill>
        <p:spPr bwMode="auto">
          <a:xfrm>
            <a:off x="-142908" y="0"/>
            <a:ext cx="9286907" cy="70009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5984" y="142852"/>
          <a:ext cx="6643734" cy="67151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5818"/>
                <a:gridCol w="5857916"/>
              </a:tblGrid>
              <a:tr h="67151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44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Задачи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Закреплять умение детей применять полученные знания в нестандартных</a:t>
                      </a:r>
                      <a:r>
                        <a:rPr lang="ru-RU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условиях.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Развивать познавательный интерес, умение ориентироваться в пространстве.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Развивать умение детей согласовывать свои действия со сверстниками.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Развивать словесно-логическое мышление детей, умение рассуждать, делать выводы. 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Воспитывать доброжелательность, дружеское взаимоотношение, желание придти на помощь.</a:t>
                      </a:r>
                    </a:p>
                    <a:p>
                      <a:pPr marL="342900" indent="-342900">
                        <a:buFont typeface="+mj-lt"/>
                        <a:buNone/>
                      </a:pPr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Оборудование:  карта, книга с изображением радуги, полоски</a:t>
                      </a:r>
                      <a:r>
                        <a:rPr lang="ru-RU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разного цвета. цифры от 1 до 6, предметные</a:t>
                      </a:r>
                      <a:r>
                        <a:rPr lang="ru-RU" sz="18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ea typeface="+mn-ea"/>
                          <a:cs typeface="Times New Roman" pitchFamily="18" charset="0"/>
                        </a:rPr>
                        <a:t>картинки: автобус, ананас, улитка, гармонь,дом,дельфин,ромашки,7 ключиков по цветам радуги; ложки, микрофон.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4" name="Picture 6" descr="http://telekit.ru/foto-screen-big/BIG_03797_screen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" name="Рисунок 22"/>
          <p:cNvPicPr/>
          <p:nvPr/>
        </p:nvPicPr>
        <p:blipFill>
          <a:blip r:embed="rId3" cstate="print"/>
          <a:srcRect b="50087"/>
          <a:stretch>
            <a:fillRect/>
          </a:stretch>
        </p:blipFill>
        <p:spPr bwMode="auto">
          <a:xfrm>
            <a:off x="3357554" y="214290"/>
            <a:ext cx="5398339" cy="2592512"/>
          </a:xfrm>
          <a:prstGeom prst="rect">
            <a:avLst/>
          </a:prstGeom>
          <a:noFill/>
        </p:spPr>
      </p:pic>
      <p:sp>
        <p:nvSpPr>
          <p:cNvPr id="27" name="Облако 26"/>
          <p:cNvSpPr/>
          <p:nvPr/>
        </p:nvSpPr>
        <p:spPr>
          <a:xfrm>
            <a:off x="7643802" y="2643182"/>
            <a:ext cx="1500198" cy="557210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3786182" y="2643182"/>
            <a:ext cx="71438" cy="71438"/>
          </a:xfrm>
          <a:prstGeom prst="rect">
            <a:avLst/>
          </a:prstGeom>
          <a:solidFill>
            <a:srgbClr val="7030A0"/>
          </a:solid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>
            <a:hlinkClick r:id="rId5" action="ppaction://hlinksldjump"/>
          </p:cNvPr>
          <p:cNvSpPr/>
          <p:nvPr/>
        </p:nvSpPr>
        <p:spPr>
          <a:xfrm>
            <a:off x="3500430" y="2643182"/>
            <a:ext cx="71438" cy="71438"/>
          </a:xfrm>
          <a:prstGeom prst="rect">
            <a:avLst/>
          </a:prstGeom>
          <a:solidFill>
            <a:srgbClr val="FFFF00"/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>
            <a:hlinkClick r:id="rId6" action="ppaction://hlinksldjump"/>
          </p:cNvPr>
          <p:cNvSpPr/>
          <p:nvPr/>
        </p:nvSpPr>
        <p:spPr>
          <a:xfrm>
            <a:off x="3428992" y="2643182"/>
            <a:ext cx="71438" cy="71438"/>
          </a:xfrm>
          <a:prstGeom prst="rect">
            <a:avLst/>
          </a:prstGeom>
          <a:solidFill>
            <a:srgbClr val="FFC0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7" action="ppaction://hlinksldjump"/>
          </p:cNvPr>
          <p:cNvSpPr/>
          <p:nvPr/>
        </p:nvSpPr>
        <p:spPr>
          <a:xfrm>
            <a:off x="3714744" y="2643182"/>
            <a:ext cx="71438" cy="71438"/>
          </a:xfrm>
          <a:prstGeom prst="rect">
            <a:avLst/>
          </a:prstGeom>
          <a:solidFill>
            <a:srgbClr val="0070C0"/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>
            <a:hlinkClick r:id="rId8" action="ppaction://hlinksldjump"/>
          </p:cNvPr>
          <p:cNvSpPr/>
          <p:nvPr/>
        </p:nvSpPr>
        <p:spPr>
          <a:xfrm>
            <a:off x="3571868" y="2643182"/>
            <a:ext cx="71438" cy="71438"/>
          </a:xfrm>
          <a:prstGeom prst="rect">
            <a:avLst/>
          </a:prstGeom>
          <a:solidFill>
            <a:srgbClr val="92D050"/>
          </a:solidFill>
          <a:ln w="31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>
            <a:hlinkClick r:id="rId9" action="ppaction://hlinksldjump"/>
          </p:cNvPr>
          <p:cNvSpPr/>
          <p:nvPr/>
        </p:nvSpPr>
        <p:spPr>
          <a:xfrm>
            <a:off x="3643306" y="2643182"/>
            <a:ext cx="71438" cy="71438"/>
          </a:xfrm>
          <a:prstGeom prst="rect">
            <a:avLst/>
          </a:prstGeom>
          <a:solidFill>
            <a:srgbClr val="00B0F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hlinkClick r:id="rId10" action="ppaction://hlinksldjump"/>
          </p:cNvPr>
          <p:cNvSpPr/>
          <p:nvPr/>
        </p:nvSpPr>
        <p:spPr>
          <a:xfrm>
            <a:off x="3357554" y="2643182"/>
            <a:ext cx="71438" cy="71438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>
            <a:hlinkClick r:id="rId11" action="ppaction://hlinksldjump"/>
          </p:cNvPr>
          <p:cNvSpPr/>
          <p:nvPr/>
        </p:nvSpPr>
        <p:spPr>
          <a:xfrm>
            <a:off x="3857620" y="2643182"/>
            <a:ext cx="142876" cy="71438"/>
          </a:xfrm>
          <a:prstGeom prst="rect">
            <a:avLst/>
          </a:prstGeom>
          <a:solidFill>
            <a:srgbClr val="7030A0"/>
          </a:solidFill>
          <a:ln w="63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5637C-DDAA-4B54-BC87-6810AFDC164C}" type="slidenum">
              <a:rPr lang="ru-RU" smtClean="0">
                <a:solidFill>
                  <a:sysClr val="windowText" lastClr="000000"/>
                </a:solidFill>
              </a:rPr>
              <a:pPr/>
              <a:t>5</a:t>
            </a:fld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7" name="Овал 16">
            <a:hlinkClick r:id="rId12" action="ppaction://hlinksldjump"/>
          </p:cNvPr>
          <p:cNvSpPr/>
          <p:nvPr/>
        </p:nvSpPr>
        <p:spPr>
          <a:xfrm>
            <a:off x="6072198" y="2428868"/>
            <a:ext cx="271458" cy="28575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>
            <a:hlinkClick r:id="rId12" action="ppaction://hlinksldjump"/>
          </p:cNvPr>
          <p:cNvSpPr/>
          <p:nvPr/>
        </p:nvSpPr>
        <p:spPr>
          <a:xfrm>
            <a:off x="4357686" y="142852"/>
            <a:ext cx="1500198" cy="557210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задание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Нужно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отобрать цвета, которые есть в радуге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блако 24"/>
          <p:cNvSpPr/>
          <p:nvPr/>
        </p:nvSpPr>
        <p:spPr>
          <a:xfrm>
            <a:off x="2928926" y="2643182"/>
            <a:ext cx="1714512" cy="571504"/>
          </a:xfrm>
          <a:prstGeom prst="clou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anan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2928934"/>
            <a:ext cx="1928826" cy="1928826"/>
          </a:xfrm>
          <a:prstGeom prst="rect">
            <a:avLst/>
          </a:prstGeom>
        </p:spPr>
      </p:pic>
      <p:pic>
        <p:nvPicPr>
          <p:cNvPr id="24" name="Рисунок 23" descr="gs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2320" y="3000373"/>
            <a:ext cx="2365497" cy="1785950"/>
          </a:xfrm>
          <a:prstGeom prst="rect">
            <a:avLst/>
          </a:prstGeom>
        </p:spPr>
      </p:pic>
      <p:sp>
        <p:nvSpPr>
          <p:cNvPr id="31746" name="AutoShape 2" descr="https://million-wallpapers.ru/wallpapers/4/84/4336643999240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million-wallpapers.ru/wallpapers/4/84/4336643999240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задание.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найти в словах первые звуки, которые есть в слове радуга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9929850" y="4572008"/>
            <a:ext cx="1685908" cy="1649401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pic>
        <p:nvPicPr>
          <p:cNvPr id="19" name="Рисунок 18" descr="1-18-700x5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1" y="1285860"/>
            <a:ext cx="2143140" cy="1607355"/>
          </a:xfrm>
          <a:prstGeom prst="rect">
            <a:avLst/>
          </a:prstGeom>
        </p:spPr>
      </p:pic>
      <p:pic>
        <p:nvPicPr>
          <p:cNvPr id="21" name="Рисунок 20" descr="starbus_first_im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285861"/>
            <a:ext cx="2507474" cy="1714512"/>
          </a:xfrm>
          <a:prstGeom prst="rect">
            <a:avLst/>
          </a:prstGeom>
        </p:spPr>
      </p:pic>
      <p:pic>
        <p:nvPicPr>
          <p:cNvPr id="22" name="Рисунок 21" descr="800px-Helix_pomatia_89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926" y="1285860"/>
            <a:ext cx="2466152" cy="1643074"/>
          </a:xfrm>
          <a:prstGeom prst="rect">
            <a:avLst/>
          </a:prstGeom>
        </p:spPr>
      </p:pic>
      <p:pic>
        <p:nvPicPr>
          <p:cNvPr id="23" name="Рисунок 22" descr="2322_big.320x22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3071810"/>
            <a:ext cx="2143140" cy="1609183"/>
          </a:xfrm>
          <a:prstGeom prst="rect">
            <a:avLst/>
          </a:prstGeom>
        </p:spPr>
      </p:pic>
      <p:pic>
        <p:nvPicPr>
          <p:cNvPr id="26" name="Рисунок 25" descr="728x485_1_86512568de331ca64d1a88edf809dfea@1200x800_0xac120002_1622881153153210678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4857760"/>
            <a:ext cx="2395530" cy="1595923"/>
          </a:xfrm>
          <a:prstGeom prst="rect">
            <a:avLst/>
          </a:prstGeom>
        </p:spPr>
      </p:pic>
      <p:pic>
        <p:nvPicPr>
          <p:cNvPr id="27" name="Рисунок 26" descr="fakti-o-belyh-gribah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71802" y="4929198"/>
            <a:ext cx="2643182" cy="1629963"/>
          </a:xfrm>
          <a:prstGeom prst="rect">
            <a:avLst/>
          </a:prstGeom>
        </p:spPr>
      </p:pic>
      <p:pic>
        <p:nvPicPr>
          <p:cNvPr id="28" name="Рисунок 27" descr="1-2-700x61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29388" y="4786322"/>
            <a:ext cx="2153570" cy="189206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72494" cy="10715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задание.</a:t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выложить числовой ряд от 1 до 6</a:t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724" name="AutoShape 4" descr="https://i.ytimg.com/vi/5JiRxH__bKc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i.ytimg.com/vi/5JiRxH__bKc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https://i.ytimg.com/vi/5JiRxH__bKc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4" name="AutoShape 2" descr="яблоки желты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571472" y="1928802"/>
            <a:ext cx="8043890" cy="4435483"/>
          </a:xfrm>
        </p:spPr>
        <p:txBody>
          <a:bodyPr/>
          <a:lstStyle/>
          <a:p>
            <a:pPr marL="1371600" indent="-1371600" algn="ctr"/>
            <a:r>
              <a:rPr lang="ru-RU" sz="17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17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7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17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7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  <a:p>
            <a:pPr marL="1371600" indent="-1371600" algn="ctr"/>
            <a:r>
              <a:rPr lang="ru-RU" sz="170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17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7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sz="17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7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17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001288" y="4214818"/>
            <a:ext cx="1685908" cy="1363649"/>
          </a:xfrm>
        </p:spPr>
        <p:txBody>
          <a:bodyPr/>
          <a:lstStyle/>
          <a:p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28596" y="857232"/>
            <a:ext cx="8715404" cy="1143000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задание.</a:t>
            </a:r>
            <a:b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«Журналист»</a:t>
            </a:r>
            <a:b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ответить на вопросы воспитателя с помощью микрофона</a:t>
            </a:r>
          </a:p>
        </p:txBody>
      </p:sp>
      <p:pic>
        <p:nvPicPr>
          <p:cNvPr id="20" name="Рисунок 19" descr="Mikrof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786058"/>
            <a:ext cx="4191028" cy="2357453"/>
          </a:xfrm>
          <a:prstGeom prst="rect">
            <a:avLst/>
          </a:prstGeom>
        </p:spPr>
      </p:pic>
      <p:pic>
        <p:nvPicPr>
          <p:cNvPr id="21" name="Рисунок 20" descr="w-fch3SRxT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738644"/>
            <a:ext cx="4448186" cy="29679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42844" y="2136765"/>
            <a:ext cx="8786874" cy="4721235"/>
          </a:xfrm>
        </p:spPr>
        <p:txBody>
          <a:bodyPr/>
          <a:lstStyle/>
          <a:p>
            <a:pPr marL="228600" indent="-228600" algn="l">
              <a:buFont typeface="+mj-lt"/>
              <a:buAutoNum type="arabicPeriod"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кола – колокола. 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ёлки иголки колки.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Мылась Мила мылом.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 пирожок – внутри творожок.</a:t>
            </a:r>
          </a:p>
          <a:p>
            <a:pPr marL="228600" indent="-228600" algn="l">
              <a:buFont typeface="+mj-lt"/>
              <a:buAutoNum type="arabicPeriod"/>
            </a:pPr>
            <a:r>
              <a:rPr lang="ru-RU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Приготовила Лариса для Бориса суп из риса.</a:t>
            </a:r>
            <a:endParaRPr lang="ru-RU" sz="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задание.</a:t>
            </a:r>
            <a:b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Нужно произнести скороговорки быстро и без ошибок.</a:t>
            </a:r>
          </a:p>
        </p:txBody>
      </p:sp>
      <p:pic>
        <p:nvPicPr>
          <p:cNvPr id="17" name="Рисунок 16" descr="img201712101853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1785926"/>
            <a:ext cx="2160982" cy="288130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495</Words>
  <Application>Microsoft Office PowerPoint</Application>
  <PresentationFormat>Экран (4:3)</PresentationFormat>
  <Paragraphs>79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Актуальность</vt:lpstr>
      <vt:lpstr>Слайд 3</vt:lpstr>
      <vt:lpstr>Слайд 4</vt:lpstr>
      <vt:lpstr>Слайд 5</vt:lpstr>
      <vt:lpstr>2 задание. Нужно найти в словах первые звуки, которые есть в слове радуга</vt:lpstr>
      <vt:lpstr>3 задание. Нужно выложить числовой ряд от 1 до 6 </vt:lpstr>
      <vt:lpstr>4 задание. Игра «Журналист» Нужно ответить на вопросы воспитателя с помощью микрофона</vt:lpstr>
      <vt:lpstr>5 задание. Нужно произнести скороговорки быстро и без ошибок.</vt:lpstr>
      <vt:lpstr>6 задание. Нужно вспомнить и назвать пословицы </vt:lpstr>
      <vt:lpstr>Слайд 11</vt:lpstr>
      <vt:lpstr>На карте еще одно задание    Что это?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1</cp:lastModifiedBy>
  <cp:revision>107</cp:revision>
  <dcterms:created xsi:type="dcterms:W3CDTF">2016-08-24T06:42:50Z</dcterms:created>
  <dcterms:modified xsi:type="dcterms:W3CDTF">2023-01-09T05:58:59Z</dcterms:modified>
</cp:coreProperties>
</file>