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92" r:id="rId5"/>
    <p:sldId id="293" r:id="rId6"/>
    <p:sldId id="300" r:id="rId7"/>
    <p:sldId id="321" r:id="rId8"/>
    <p:sldId id="323" r:id="rId9"/>
    <p:sldId id="322" r:id="rId10"/>
    <p:sldId id="324" r:id="rId11"/>
    <p:sldId id="325" r:id="rId12"/>
    <p:sldId id="288" r:id="rId13"/>
    <p:sldId id="318" r:id="rId14"/>
    <p:sldId id="313" r:id="rId15"/>
    <p:sldId id="327" r:id="rId16"/>
    <p:sldId id="326" r:id="rId17"/>
    <p:sldId id="268" r:id="rId18"/>
    <p:sldId id="291" r:id="rId19"/>
    <p:sldId id="308" r:id="rId20"/>
    <p:sldId id="333" r:id="rId21"/>
    <p:sldId id="334" r:id="rId22"/>
    <p:sldId id="335" r:id="rId23"/>
    <p:sldId id="338" r:id="rId24"/>
    <p:sldId id="339" r:id="rId25"/>
    <p:sldId id="340" r:id="rId26"/>
    <p:sldId id="269" r:id="rId27"/>
    <p:sldId id="301" r:id="rId28"/>
    <p:sldId id="281" r:id="rId29"/>
    <p:sldId id="341" r:id="rId30"/>
    <p:sldId id="342" r:id="rId31"/>
    <p:sldId id="343" r:id="rId32"/>
    <p:sldId id="348" r:id="rId33"/>
    <p:sldId id="345" r:id="rId34"/>
    <p:sldId id="346" r:id="rId35"/>
    <p:sldId id="349" r:id="rId36"/>
    <p:sldId id="30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66FF"/>
    <a:srgbClr val="CC00CC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21" autoAdjust="0"/>
    <p:restoredTop sz="94660"/>
  </p:normalViewPr>
  <p:slideViewPr>
    <p:cSldViewPr>
      <p:cViewPr varScale="1">
        <p:scale>
          <a:sx n="56" d="100"/>
          <a:sy n="56" d="100"/>
        </p:scale>
        <p:origin x="-7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58200" cy="273744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Заседание профильной школы 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«Ладушки»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dirty="0" smtClean="0"/>
              <a:t>«Развивающая </a:t>
            </a:r>
            <a:r>
              <a:rPr lang="ru-RU" sz="3100" b="1" dirty="0"/>
              <a:t>предметно-пространственная </a:t>
            </a:r>
            <a:r>
              <a:rPr lang="ru-RU" sz="3100" b="1" dirty="0" smtClean="0"/>
              <a:t>среда как средство формирования личности </a:t>
            </a:r>
            <a:br>
              <a:rPr lang="ru-RU" sz="3100" b="1" dirty="0" smtClean="0"/>
            </a:br>
            <a:r>
              <a:rPr lang="ru-RU" sz="3100" b="1" dirty="0" smtClean="0"/>
              <a:t>ребенка раннего возраста»</a:t>
            </a:r>
            <a:endParaRPr lang="ru-RU" sz="31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149080"/>
            <a:ext cx="8481392" cy="25202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МБОУ «Средняя школа № 16 - Центр образования </a:t>
            </a:r>
          </a:p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р.п. Первомайский» </a:t>
            </a:r>
          </a:p>
          <a:p>
            <a:pPr algn="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структурное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подразделение «Детский сад №21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»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Воспитатель: </a:t>
            </a:r>
            <a:r>
              <a:rPr lang="ru-RU" b="1" dirty="0" err="1">
                <a:solidFill>
                  <a:schemeClr val="bg2">
                    <a:lumMod val="10000"/>
                  </a:schemeClr>
                </a:solidFill>
              </a:rPr>
              <a:t>Ноздрина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 Н.Н.</a:t>
            </a:r>
          </a:p>
          <a:p>
            <a:pPr algn="r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I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 младшая группа</a:t>
            </a:r>
          </a:p>
          <a:p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г.Щекино,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5500694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Места для отдыха и релаксации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3" descr="C:\Users\1\Desktop\Ноздрина Н.Н\IMG-20210303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3106"/>
          <a:stretch>
            <a:fillRect/>
          </a:stretch>
        </p:blipFill>
        <p:spPr bwMode="auto">
          <a:xfrm>
            <a:off x="142844" y="1857364"/>
            <a:ext cx="4217835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1\Desktop\Ноздрина Н.Н\IMG-20210309-WA0011.jpg"/>
          <p:cNvPicPr/>
          <p:nvPr/>
        </p:nvPicPr>
        <p:blipFill>
          <a:blip r:embed="rId3"/>
          <a:srcRect t="24272"/>
          <a:stretch>
            <a:fillRect/>
          </a:stretch>
        </p:blipFill>
        <p:spPr bwMode="auto">
          <a:xfrm>
            <a:off x="6858016" y="428604"/>
            <a:ext cx="214314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3" descr="C:\Users\1\Desktop\Ноздрина Н.Н\Фото\DSCN0061.JPG"/>
          <p:cNvPicPr>
            <a:picLocks/>
          </p:cNvPicPr>
          <p:nvPr/>
        </p:nvPicPr>
        <p:blipFill>
          <a:blip r:embed="rId4" cstate="print"/>
          <a:srcRect t="19315" r="40385"/>
          <a:stretch>
            <a:fillRect/>
          </a:stretch>
        </p:blipFill>
        <p:spPr bwMode="auto">
          <a:xfrm>
            <a:off x="6357950" y="4143380"/>
            <a:ext cx="264320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1\Desktop\Ноздрина Н.Н\IMG-20210303-WA001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857364"/>
            <a:ext cx="2214578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986889-ECBF-4A3F-8837-0062B1B0F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44" y="357166"/>
            <a:ext cx="9001156" cy="621737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Центр уединения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     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Цель - </a:t>
            </a:r>
            <a:r>
              <a:rPr lang="ru-RU" sz="2000" b="1" dirty="0" smtClean="0">
                <a:solidFill>
                  <a:srgbClr val="002060"/>
                </a:solidFill>
              </a:rPr>
              <a:t>создание </a:t>
            </a:r>
            <a:r>
              <a:rPr lang="ru-RU" sz="2000" b="1" dirty="0">
                <a:solidFill>
                  <a:srgbClr val="002060"/>
                </a:solidFill>
              </a:rPr>
              <a:t>условий </a:t>
            </a:r>
          </a:p>
          <a:p>
            <a:pPr marL="109728" indent="0" algn="r">
              <a:buNone/>
            </a:pPr>
            <a:r>
              <a:rPr lang="ru-RU" sz="2000" b="1" dirty="0">
                <a:solidFill>
                  <a:srgbClr val="002060"/>
                </a:solidFill>
              </a:rPr>
              <a:t>личного пространства для</a:t>
            </a:r>
          </a:p>
          <a:p>
            <a:pPr marL="109728" indent="0" algn="r">
              <a:buNone/>
            </a:pPr>
            <a:r>
              <a:rPr lang="ru-RU" sz="2000" b="1" dirty="0">
                <a:solidFill>
                  <a:srgbClr val="002060"/>
                </a:solidFill>
              </a:rPr>
              <a:t> формирования психологической </a:t>
            </a:r>
          </a:p>
          <a:p>
            <a:pPr marL="109728" indent="0" algn="r">
              <a:buNone/>
            </a:pPr>
            <a:r>
              <a:rPr lang="ru-RU" sz="2000" b="1" dirty="0">
                <a:solidFill>
                  <a:srgbClr val="002060"/>
                </a:solidFill>
              </a:rPr>
              <a:t>стабильности</a:t>
            </a:r>
            <a:r>
              <a:rPr lang="ru-RU" sz="2000" dirty="0"/>
              <a:t>. </a:t>
            </a:r>
          </a:p>
        </p:txBody>
      </p:sp>
      <p:pic>
        <p:nvPicPr>
          <p:cNvPr id="4" name="Содержимое 3">
            <a:extLst>
              <a:ext uri="{FF2B5EF4-FFF2-40B4-BE49-F238E27FC236}">
                <a16:creationId xmlns="" xmlns:a16="http://schemas.microsoft.com/office/drawing/2014/main" id="{653EA1C6-4557-45EE-BA65-37D72A2D1E4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357298"/>
            <a:ext cx="3857652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1\Desktop\Ноздрина Н.Н\IMG-20210303-WA000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274940">
            <a:off x="4286248" y="1785926"/>
            <a:ext cx="2071702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1\Desktop\Ноздрина Н.Н\IMG-20210303-WA000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418608">
            <a:off x="6777554" y="2188777"/>
            <a:ext cx="208920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1\Desktop\IMG-20210309-WA001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1216673">
            <a:off x="4572191" y="4361130"/>
            <a:ext cx="2081389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696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234B925-F062-4DF6-8023-7D2F7012F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85728"/>
            <a:ext cx="8677628" cy="6288808"/>
          </a:xfrm>
        </p:spPr>
        <p:txBody>
          <a:bodyPr/>
          <a:lstStyle/>
          <a:p>
            <a:pPr marL="109728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Центр игры</a:t>
            </a:r>
            <a:endParaRPr lang="ru-RU" sz="4000" b="1" dirty="0">
              <a:solidFill>
                <a:srgbClr val="C00000"/>
              </a:solidFill>
            </a:endParaRP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4B5C987-15F2-4722-BF16-47238F767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928670"/>
            <a:ext cx="285752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F:\фото\DSCN6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571876"/>
            <a:ext cx="385765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Users\Дом\Desktop\фотки\IMG_20180507_092319_BURST00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928670"/>
            <a:ext cx="257176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N11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928670"/>
            <a:ext cx="3071834" cy="2492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F:\новое фото 17 мая\DSCN99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3" y="3571876"/>
            <a:ext cx="4786347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626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846C028-3BD2-4224-AC5C-328CF899C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500042"/>
            <a:ext cx="214314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F:\новое фото 17 мая\101NIKON\DSCN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571480"/>
            <a:ext cx="3786214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F:\DSCN90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929066"/>
            <a:ext cx="428628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F:\новое фото 17 мая\DSCN00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929066"/>
            <a:ext cx="435771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Users\Дом\Desktop\фотки\IMG_20180518_0953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500042"/>
            <a:ext cx="2500330" cy="3284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7143768" cy="7143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Игровая 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деятельность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3" descr="G:\разное\IMG_20180522_1042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285860"/>
            <a:ext cx="3428992" cy="4714908"/>
          </a:xfrm>
          <a:prstGeom prst="rect">
            <a:avLst/>
          </a:prstGeom>
          <a:noFill/>
        </p:spPr>
      </p:pic>
      <p:pic>
        <p:nvPicPr>
          <p:cNvPr id="5" name="Picture 2" descr="G:\разное\IMG_20180522_105956.jpg"/>
          <p:cNvPicPr>
            <a:picLocks noChangeAspect="1" noChangeArrowheads="1"/>
          </p:cNvPicPr>
          <p:nvPr/>
        </p:nvPicPr>
        <p:blipFill>
          <a:blip r:embed="rId3" cstate="print"/>
          <a:srcRect b="15625"/>
          <a:stretch>
            <a:fillRect/>
          </a:stretch>
        </p:blipFill>
        <p:spPr bwMode="auto">
          <a:xfrm>
            <a:off x="0" y="1357298"/>
            <a:ext cx="3143208" cy="4572032"/>
          </a:xfrm>
          <a:prstGeom prst="rect">
            <a:avLst/>
          </a:prstGeom>
          <a:noFill/>
        </p:spPr>
      </p:pic>
      <p:pic>
        <p:nvPicPr>
          <p:cNvPr id="7" name="Picture 6" descr="C:\Users\Дом\Desktop\фотки\IMG_20180507_093142.jpg"/>
          <p:cNvPicPr>
            <a:picLocks noChangeAspect="1" noChangeArrowheads="1"/>
          </p:cNvPicPr>
          <p:nvPr/>
        </p:nvPicPr>
        <p:blipFill>
          <a:blip r:embed="rId4" cstate="print"/>
          <a:srcRect t="4054" r="5405" b="2703"/>
          <a:stretch>
            <a:fillRect/>
          </a:stretch>
        </p:blipFill>
        <p:spPr bwMode="auto">
          <a:xfrm>
            <a:off x="3143240" y="428604"/>
            <a:ext cx="2571768" cy="3357586"/>
          </a:xfrm>
          <a:prstGeom prst="rect">
            <a:avLst/>
          </a:prstGeom>
          <a:noFill/>
        </p:spPr>
      </p:pic>
      <p:pic>
        <p:nvPicPr>
          <p:cNvPr id="8" name="Picture 3" descr="C:\Users\Дом\Desktop\фотки\IMG_20180518_0943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714728"/>
            <a:ext cx="2605968" cy="31432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592933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«Починим  коляску»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714356"/>
            <a:ext cx="238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«Наловим рыбы»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6072206"/>
            <a:ext cx="2714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«Приготовим обед»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4000496" cy="64294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Центр книги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" name="Picture 2" descr="C:\Users\Дом\Desktop\презента\IMG_0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643314"/>
            <a:ext cx="4572000" cy="3214686"/>
          </a:xfrm>
          <a:prstGeom prst="rect">
            <a:avLst/>
          </a:prstGeom>
          <a:noFill/>
        </p:spPr>
      </p:pic>
      <p:pic>
        <p:nvPicPr>
          <p:cNvPr id="6" name="Picture 4" descr="C:\Users\Дом\Desktop\презента\IMG_0376 (2).JPG"/>
          <p:cNvPicPr>
            <a:picLocks noChangeAspect="1" noChangeArrowheads="1"/>
          </p:cNvPicPr>
          <p:nvPr/>
        </p:nvPicPr>
        <p:blipFill>
          <a:blip r:embed="rId3" cstate="print"/>
          <a:srcRect l="13445" r="11764"/>
          <a:stretch>
            <a:fillRect/>
          </a:stretch>
        </p:blipFill>
        <p:spPr bwMode="auto">
          <a:xfrm>
            <a:off x="0" y="928670"/>
            <a:ext cx="4572000" cy="592933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037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 descr="DSCN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57166"/>
            <a:ext cx="4572000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Ноздрина Н.Н\IMG-20210303-WA0026.jpg"/>
          <p:cNvPicPr>
            <a:picLocks noChangeAspect="1" noChangeArrowheads="1"/>
          </p:cNvPicPr>
          <p:nvPr/>
        </p:nvPicPr>
        <p:blipFill>
          <a:blip r:embed="rId2"/>
          <a:srcRect b="8696"/>
          <a:stretch>
            <a:fillRect/>
          </a:stretch>
        </p:blipFill>
        <p:spPr bwMode="auto">
          <a:xfrm rot="21155625">
            <a:off x="357158" y="3643314"/>
            <a:ext cx="357190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1\Desktop\DSCN02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28604"/>
            <a:ext cx="428628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C:\Users\Дом\Desktop\фотки\IMG_20180518_093406.jpg"/>
          <p:cNvPicPr>
            <a:picLocks noChangeAspect="1" noChangeArrowheads="1"/>
          </p:cNvPicPr>
          <p:nvPr/>
        </p:nvPicPr>
        <p:blipFill>
          <a:blip r:embed="rId4" cstate="print"/>
          <a:srcRect t="6000"/>
          <a:stretch>
            <a:fillRect/>
          </a:stretch>
        </p:blipFill>
        <p:spPr bwMode="auto">
          <a:xfrm rot="521873">
            <a:off x="5143504" y="3571876"/>
            <a:ext cx="369594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85723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«Угадай, какая сказка?»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857232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«Расскажи сказку»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«Играем круглый год»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55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DAFD50-C554-4C64-8902-425102F65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28604"/>
            <a:ext cx="8579296" cy="62407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Центр творчества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2" descr="G:\DCIM\100CANON\IMG_0006.JPG"/>
          <p:cNvPicPr>
            <a:picLocks noChangeAspect="1" noChangeArrowheads="1"/>
          </p:cNvPicPr>
          <p:nvPr/>
        </p:nvPicPr>
        <p:blipFill>
          <a:blip r:embed="rId2" cstate="print"/>
          <a:srcRect r="10955"/>
          <a:stretch>
            <a:fillRect/>
          </a:stretch>
        </p:blipFill>
        <p:spPr bwMode="auto">
          <a:xfrm>
            <a:off x="357158" y="1071546"/>
            <a:ext cx="8286808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6281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Центр творчества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5" descr="G:\DCIM\100CANON\IMG_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2449"/>
          <a:stretch>
            <a:fillRect/>
          </a:stretch>
        </p:blipFill>
        <p:spPr bwMode="auto">
          <a:xfrm>
            <a:off x="214282" y="1071546"/>
            <a:ext cx="271464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G:\DCIM\100CANON\IMG_0040.JPG"/>
          <p:cNvPicPr>
            <a:picLocks noChangeAspect="1" noChangeArrowheads="1"/>
          </p:cNvPicPr>
          <p:nvPr/>
        </p:nvPicPr>
        <p:blipFill>
          <a:blip r:embed="rId3" cstate="print"/>
          <a:srcRect l="11738" r="4139"/>
          <a:stretch>
            <a:fillRect/>
          </a:stretch>
        </p:blipFill>
        <p:spPr bwMode="auto">
          <a:xfrm>
            <a:off x="5572132" y="3643314"/>
            <a:ext cx="328614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N1086.JPG"/>
          <p:cNvPicPr>
            <a:picLocks noChangeAspect="1"/>
          </p:cNvPicPr>
          <p:nvPr/>
        </p:nvPicPr>
        <p:blipFill>
          <a:blip r:embed="rId4" cstate="print"/>
          <a:srcRect l="10756" r="20407" b="5829"/>
          <a:stretch>
            <a:fillRect/>
          </a:stretch>
        </p:blipFill>
        <p:spPr>
          <a:xfrm>
            <a:off x="3071802" y="1071546"/>
            <a:ext cx="235745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N11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714356"/>
            <a:ext cx="314327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 descr="F:\новое фото 17 мая\DSCN0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3786190"/>
            <a:ext cx="4286280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143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6" descr="C:\Users\Дом\Desktop\фотки\IMG_20180507_105448.jpg"/>
          <p:cNvPicPr>
            <a:picLocks noChangeAspect="1" noChangeArrowheads="1"/>
          </p:cNvPicPr>
          <p:nvPr/>
        </p:nvPicPr>
        <p:blipFill>
          <a:blip r:embed="rId2" cstate="print"/>
          <a:srcRect l="12120" r="35363" b="23036"/>
          <a:stretch>
            <a:fillRect/>
          </a:stretch>
        </p:blipFill>
        <p:spPr bwMode="auto">
          <a:xfrm>
            <a:off x="142844" y="571480"/>
            <a:ext cx="185738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Users\Дом\Desktop\фотки\IMG_20180507_104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571480"/>
            <a:ext cx="242889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Дом\Desktop\фотки\IMG_20180507_094605.jpg"/>
          <p:cNvPicPr>
            <a:picLocks noChangeAspect="1" noChangeArrowheads="1"/>
          </p:cNvPicPr>
          <p:nvPr/>
        </p:nvPicPr>
        <p:blipFill>
          <a:blip r:embed="rId4" cstate="print"/>
          <a:srcRect t="3801"/>
          <a:stretch>
            <a:fillRect/>
          </a:stretch>
        </p:blipFill>
        <p:spPr bwMode="auto">
          <a:xfrm>
            <a:off x="3143240" y="3643314"/>
            <a:ext cx="278608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Users\Дом\Desktop\фотки\IMG_20180507_1058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643314"/>
            <a:ext cx="2857520" cy="299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 descr="F:\новое фото 17 мая\DSCN00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643314"/>
            <a:ext cx="292895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9312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Picture 7" descr="F:\новое фото 17 мая\DSCN00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571480"/>
            <a:ext cx="342902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85984" y="3000372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Нетрадиционные виды рисования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357166"/>
            <a:ext cx="8358246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Актуальность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idx="4294967295"/>
          </p:nvPr>
        </p:nvSpPr>
        <p:spPr>
          <a:xfrm>
            <a:off x="0" y="1071546"/>
            <a:ext cx="9001156" cy="55022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Раннее детство – это особый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период в жизни ребёнка.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 насыщенности овладения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навыками и умениями, по темпам развития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ранний возраст не имеет себе подобного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 последующие периоды.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Вся деятельность ребенка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подчинена одной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ведущей потребности –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познанию окружающего  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мира и себя в нем.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s://im0-tub-ru.yandex.net/i?id=d8d72d6b3dad4bca91ba19778551fade-l&amp;ref=rim&amp;n=13&amp;w=1024&amp;h=102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929066"/>
            <a:ext cx="307183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dou6fryaz.edumsko.ru/uploads/3000/2523/section/150832/R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57166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160DB19-C570-4A01-8F0F-33EA0DFAAA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357166"/>
            <a:ext cx="357190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G:\DCIM\100CANON\IMG_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29066"/>
            <a:ext cx="4572000" cy="2928934"/>
          </a:xfrm>
          <a:prstGeom prst="rect">
            <a:avLst/>
          </a:prstGeom>
          <a:noFill/>
        </p:spPr>
      </p:pic>
      <p:pic>
        <p:nvPicPr>
          <p:cNvPr id="7" name="Picture 4" descr="G:\DCIM\100CANON\IMG_0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6"/>
            <a:ext cx="4572000" cy="292893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22145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29"/>
            <a:ext cx="4991488" cy="32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71538" y="3500438"/>
            <a:ext cx="7500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Центр театрализованной деятельности и 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itchFamily="34" charset="0"/>
              </a:rPr>
              <a:t>ряжения</a:t>
            </a:r>
            <a:endParaRPr lang="ru-RU" sz="2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909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857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Дом\Desktop\фотки\IMG_20180507_111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571480"/>
            <a:ext cx="271464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Дом\Desktop\фотки\IMG_20180518_0915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8260" b="7488"/>
          <a:stretch>
            <a:fillRect/>
          </a:stretch>
        </p:blipFill>
        <p:spPr bwMode="auto">
          <a:xfrm>
            <a:off x="214282" y="571480"/>
            <a:ext cx="271464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DSCN12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357562"/>
            <a:ext cx="400052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F:\новое фото 17 мая\DSCN00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357562"/>
            <a:ext cx="464347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F:\новое фото 17 мая\101NIKON\DSCN9999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571480"/>
            <a:ext cx="264320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C98919F-67DB-4324-BF6C-07CD77316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7370"/>
          </a:xfrm>
        </p:spPr>
        <p:txBody>
          <a:bodyPr/>
          <a:lstStyle/>
          <a:p>
            <a:pPr marL="109728" indent="0">
              <a:buNone/>
            </a:pPr>
            <a:r>
              <a:rPr lang="ru-RU" sz="4000" dirty="0">
                <a:solidFill>
                  <a:srgbClr val="C00000"/>
                </a:solidFill>
                <a:latin typeface="Arial Black" pitchFamily="34" charset="0"/>
              </a:rPr>
              <a:t>Музыкальный центр</a:t>
            </a:r>
          </a:p>
          <a:p>
            <a:pPr marL="109728" indent="0" algn="ctr">
              <a:buNone/>
            </a:pPr>
            <a:endParaRPr lang="ru-RU" dirty="0"/>
          </a:p>
        </p:txBody>
      </p:sp>
      <p:pic>
        <p:nvPicPr>
          <p:cNvPr id="5" name="Picture 2" descr="G:\DCIM\100CANON\IMG_0001.JPG">
            <a:extLst>
              <a:ext uri="{FF2B5EF4-FFF2-40B4-BE49-F238E27FC236}">
                <a16:creationId xmlns="" xmlns:a16="http://schemas.microsoft.com/office/drawing/2014/main" id="{386508AE-3D46-464F-8A0B-7DCAA0119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326"/>
          <a:stretch>
            <a:fillRect/>
          </a:stretch>
        </p:blipFill>
        <p:spPr bwMode="auto">
          <a:xfrm>
            <a:off x="142844" y="928670"/>
            <a:ext cx="450059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Ноздрина Н.Н\IMG-20210303-WA002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643446"/>
            <a:ext cx="2357454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3" descr="C:\Users\1\Desktop\Ноздрина Н.Н\IMG-20210303-WA0029.jpg"/>
          <p:cNvPicPr>
            <a:picLocks/>
          </p:cNvPicPr>
          <p:nvPr/>
        </p:nvPicPr>
        <p:blipFill>
          <a:blip r:embed="rId4"/>
          <a:srcRect l="10352" t="19016"/>
          <a:stretch>
            <a:fillRect/>
          </a:stretch>
        </p:blipFill>
        <p:spPr bwMode="auto">
          <a:xfrm>
            <a:off x="5857884" y="1071546"/>
            <a:ext cx="2428892" cy="2144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 descr="F:\новое фото 17 мая\DSCN99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429000"/>
            <a:ext cx="4000528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622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Центр конструирования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4" descr="C:\Users\Дом\Desktop\презента\IMG_0382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333"/>
          <a:stretch>
            <a:fillRect/>
          </a:stretch>
        </p:blipFill>
        <p:spPr bwMode="auto">
          <a:xfrm>
            <a:off x="357158" y="1142984"/>
            <a:ext cx="8429684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 descr="F:\фото\DSCN6589.JPG"/>
          <p:cNvPicPr>
            <a:picLocks noChangeAspect="1" noChangeArrowheads="1"/>
          </p:cNvPicPr>
          <p:nvPr/>
        </p:nvPicPr>
        <p:blipFill>
          <a:blip r:embed="rId2" cstate="print"/>
          <a:srcRect l="8196"/>
          <a:stretch>
            <a:fillRect/>
          </a:stretch>
        </p:blipFill>
        <p:spPr bwMode="auto">
          <a:xfrm>
            <a:off x="357158" y="3429000"/>
            <a:ext cx="3643338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Users\Дом\Desktop\презента\IMG_03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0625" r="13776"/>
          <a:stretch>
            <a:fillRect/>
          </a:stretch>
        </p:blipFill>
        <p:spPr bwMode="auto">
          <a:xfrm>
            <a:off x="4214810" y="571480"/>
            <a:ext cx="4786346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G:\DCIM\100CANON\IMG_002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71480"/>
            <a:ext cx="364333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571480"/>
            <a:ext cx="5400684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4" descr="C:\Users\Дом\Desktop\фотки\IMG_20180507_101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11" t="8260" b="12444"/>
          <a:stretch>
            <a:fillRect/>
          </a:stretch>
        </p:blipFill>
        <p:spPr bwMode="auto">
          <a:xfrm>
            <a:off x="6357950" y="3357562"/>
            <a:ext cx="2643206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Users\Дом\Desktop\презента\IMG_0392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214314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G:\разное\IMG_20180522_105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357562"/>
            <a:ext cx="2714644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Дом\Desktop\фотки\IMG_20180507_095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357562"/>
            <a:ext cx="3071834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Дом\Desktop\фотки\IMG_20180507_093942.jpg"/>
          <p:cNvPicPr>
            <a:picLocks noChangeAspect="1" noChangeArrowheads="1"/>
          </p:cNvPicPr>
          <p:nvPr/>
        </p:nvPicPr>
        <p:blipFill>
          <a:blip r:embed="rId6" cstate="print"/>
          <a:srcRect t="19264"/>
          <a:stretch>
            <a:fillRect/>
          </a:stretch>
        </p:blipFill>
        <p:spPr bwMode="auto">
          <a:xfrm>
            <a:off x="2571736" y="571480"/>
            <a:ext cx="250033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6" descr="F:\DSCN93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571480"/>
            <a:ext cx="371477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86AF1E7-0B51-40EE-B71A-18F992344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357166"/>
            <a:ext cx="8640960" cy="6145362"/>
          </a:xfrm>
        </p:spPr>
        <p:txBody>
          <a:bodyPr/>
          <a:lstStyle/>
          <a:p>
            <a:pPr marL="109728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Центр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сенсорного 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развития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A8C6E2B-6A92-40CD-9079-F633010E3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92"/>
          <a:stretch>
            <a:fillRect/>
          </a:stretch>
        </p:blipFill>
        <p:spPr>
          <a:xfrm>
            <a:off x="4857752" y="857232"/>
            <a:ext cx="4143404" cy="5786478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832DD56-4639-42C7-8A68-F2E78CC5E3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8" t="11486" r="9012"/>
          <a:stretch>
            <a:fillRect/>
          </a:stretch>
        </p:blipFill>
        <p:spPr>
          <a:xfrm>
            <a:off x="142844" y="3714752"/>
            <a:ext cx="2143140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01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857232"/>
            <a:ext cx="400052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1\Desktop\Ноздрина Н.Н\Фото для презентации\IMG_20200204_104628257_HD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714752"/>
            <a:ext cx="2286016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8410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" name="Рисунок 9" descr="DSCN11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714356"/>
            <a:ext cx="342902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 descr="F:\новое фото 17 мая\DSCN99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876"/>
            <a:ext cx="4071934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F:\презентация\DSCN99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49" b="6667"/>
          <a:stretch>
            <a:fillRect/>
          </a:stretch>
        </p:blipFill>
        <p:spPr bwMode="auto">
          <a:xfrm>
            <a:off x="4857752" y="3571876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Дом\Desktop\презента\IMG_03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785794"/>
            <a:ext cx="342902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BB82518-8B0F-4109-BF7F-A36249AB3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28604"/>
            <a:ext cx="8543956" cy="6145932"/>
          </a:xfrm>
        </p:spPr>
        <p:txBody>
          <a:bodyPr/>
          <a:lstStyle/>
          <a:p>
            <a:pPr marL="109728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Центр экспериментирования</a:t>
            </a:r>
          </a:p>
          <a:p>
            <a:pPr marL="109728" indent="0" algn="r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109728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Игры с мыльными</a:t>
            </a:r>
          </a:p>
          <a:p>
            <a:pPr marL="109728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пузырями </a:t>
            </a:r>
          </a:p>
          <a:p>
            <a:pPr marL="109728" indent="0" algn="r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109728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Игры с водой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IMG_0242.JPG">
            <a:extLst>
              <a:ext uri="{FF2B5EF4-FFF2-40B4-BE49-F238E27FC236}">
                <a16:creationId xmlns="" xmlns:a16="http://schemas.microsoft.com/office/drawing/2014/main" id="{D82054A4-F50D-4969-BBDB-5BCB9066E7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25000"/>
          <a:stretch>
            <a:fillRect/>
          </a:stretch>
        </p:blipFill>
        <p:spPr>
          <a:xfrm>
            <a:off x="214282" y="2571744"/>
            <a:ext cx="3643338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7F3CAF49-779F-4A0D-8202-B7E08F453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357562"/>
            <a:ext cx="3770836" cy="3216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1\Desktop\IMG-20210310-WA00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000108"/>
            <a:ext cx="2571768" cy="266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14282" y="1785926"/>
            <a:ext cx="326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Игры с песком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97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Спальная комната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1\Desktop\Ноздрина Н.Н\IMG-20210303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4357718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1\Desktop\Ноздрина Н.Н\IMG-20210303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71546"/>
            <a:ext cx="4429156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568952" cy="595384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«Для детей </a:t>
            </a:r>
            <a:r>
              <a:rPr lang="ru-RU" b="1" dirty="0" smtClean="0">
                <a:solidFill>
                  <a:srgbClr val="C00000"/>
                </a:solidFill>
              </a:rPr>
              <a:t>раннего</a:t>
            </a:r>
            <a:r>
              <a:rPr lang="ru-RU" b="1" dirty="0" smtClean="0">
                <a:solidFill>
                  <a:srgbClr val="002060"/>
                </a:solidFill>
              </a:rPr>
              <a:t> возраста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образовательное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пространство должно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представлять необходимые и достаточные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возможности для движения, предметной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игровой деятельности с разными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материалами» </a:t>
            </a:r>
            <a:r>
              <a:rPr lang="ru-RU" b="1" dirty="0" smtClean="0">
                <a:solidFill>
                  <a:srgbClr val="C00000"/>
                </a:solidFill>
              </a:rPr>
              <a:t>/ </a:t>
            </a:r>
            <a:r>
              <a:rPr lang="ru-RU" b="1" u="sng" dirty="0" smtClean="0">
                <a:solidFill>
                  <a:srgbClr val="C00000"/>
                </a:solidFill>
              </a:rPr>
              <a:t>ФГОС ДО</a:t>
            </a:r>
            <a:r>
              <a:rPr lang="ru-RU" b="1" dirty="0" smtClean="0">
                <a:solidFill>
                  <a:srgbClr val="C00000"/>
                </a:solidFill>
              </a:rPr>
              <a:t>/.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                                         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Users\1\Desktop\1111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571480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krasnayashapochka5.1c-umi.ru/images/cms/data/246665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429132"/>
            <a:ext cx="316378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esktop\Ноздрина Н.Н\Фото\IMG-20210304-WA0004.jpg"/>
          <p:cNvPicPr/>
          <p:nvPr/>
        </p:nvPicPr>
        <p:blipFill>
          <a:blip r:embed="rId4"/>
          <a:srcRect b="10000"/>
          <a:stretch>
            <a:fillRect/>
          </a:stretch>
        </p:blipFill>
        <p:spPr bwMode="auto">
          <a:xfrm>
            <a:off x="6357950" y="4143380"/>
            <a:ext cx="2357454" cy="242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364333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Физкультурный </a:t>
            </a:r>
            <a:b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зал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11" descr="F:\презентация\DSCN82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4357718" cy="48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:\Фотографии\2020 год\ясли новый год\DSCN08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42918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00562" y="6143644"/>
            <a:ext cx="4643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Музыкальный зал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D:\Фотографии\2019 год\1 мл.гр. осень\DSCN02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00438"/>
            <a:ext cx="314327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s png pascoa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28"/>
            <a:ext cx="9144000" cy="6572272"/>
          </a:xfrm>
          <a:prstGeom prst="rect">
            <a:avLst/>
          </a:prstGeom>
        </p:spPr>
      </p:pic>
      <p:pic>
        <p:nvPicPr>
          <p:cNvPr id="4" name="Рисунок 3" descr="C:\Users\1\Desktop\DSCN55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60729">
            <a:off x="2176698" y="1888421"/>
            <a:ext cx="4255554" cy="3168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20985545">
            <a:off x="6270267" y="2074250"/>
            <a:ext cx="1981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Территория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Детского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сада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6215106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Территория ДОУ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C:\Users\1\Desktop\Ноздрина Н.Н\Фото\IMG-20210304-WA000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371477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Фотографии\2014 год\огород 2014\DSCN24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429132"/>
            <a:ext cx="264317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DSCN25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000504"/>
            <a:ext cx="278608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55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1000108"/>
            <a:ext cx="278605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:\Фотографии\2014 год\огород 2014\DSCN2504.jpg"/>
          <p:cNvPicPr/>
          <p:nvPr/>
        </p:nvPicPr>
        <p:blipFill>
          <a:blip r:embed="rId6" cstate="print"/>
          <a:srcRect t="16129"/>
          <a:stretch>
            <a:fillRect/>
          </a:stretch>
        </p:blipFill>
        <p:spPr bwMode="auto">
          <a:xfrm>
            <a:off x="3857620" y="1142984"/>
            <a:ext cx="257176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857620" y="350043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«Чудо-огород»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6143644"/>
            <a:ext cx="2928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Лесная поляна»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614364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Хоздворик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071810"/>
            <a:ext cx="428628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538" y="357166"/>
            <a:ext cx="242886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Дом\Desktop\МАЙ\фото\IMG_20190528_1041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500042"/>
            <a:ext cx="4000528" cy="6072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5857892"/>
            <a:ext cx="578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Столики с лавочками «Медвежата», «Медведь с бочкой»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988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857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1\Desktop\Ноздрина Н.Н\Фото для презентации\IMG_20180428_104613943.jpg"/>
          <p:cNvPicPr>
            <a:picLocks noGrp="1"/>
          </p:cNvPicPr>
          <p:nvPr>
            <p:ph idx="1"/>
          </p:nvPr>
        </p:nvPicPr>
        <p:blipFill>
          <a:blip r:embed="rId2" cstate="print"/>
          <a:srcRect t="18990" r="9133" b="8534"/>
          <a:stretch>
            <a:fillRect/>
          </a:stretch>
        </p:blipFill>
        <p:spPr bwMode="auto">
          <a:xfrm>
            <a:off x="5857884" y="642918"/>
            <a:ext cx="3044474" cy="4324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1\Desktop\Ноздрина Н.Н\Фото для презентации\IMG_20180428_104738586.jpg"/>
          <p:cNvPicPr/>
          <p:nvPr/>
        </p:nvPicPr>
        <p:blipFill>
          <a:blip r:embed="rId3" cstate="print"/>
          <a:srcRect t="23694"/>
          <a:stretch>
            <a:fillRect/>
          </a:stretch>
        </p:blipFill>
        <p:spPr bwMode="auto">
          <a:xfrm>
            <a:off x="214282" y="571480"/>
            <a:ext cx="2857520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1\Desktop\Ноздрина Н.Н\Фото для презентации\IMG_20180428_104706909.jpg"/>
          <p:cNvPicPr/>
          <p:nvPr/>
        </p:nvPicPr>
        <p:blipFill>
          <a:blip r:embed="rId4" cstate="print"/>
          <a:srcRect l="17388" t="11390" b="23526"/>
          <a:stretch>
            <a:fillRect/>
          </a:stretch>
        </p:blipFill>
        <p:spPr bwMode="auto">
          <a:xfrm>
            <a:off x="3214678" y="3857628"/>
            <a:ext cx="203644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1\Desktop\Ноздрина Н.Н\Фото для презентации\IMG_20180428_104817233.jpg"/>
          <p:cNvPicPr/>
          <p:nvPr/>
        </p:nvPicPr>
        <p:blipFill>
          <a:blip r:embed="rId5" cstate="print"/>
          <a:srcRect t="9137" b="15935"/>
          <a:stretch>
            <a:fillRect/>
          </a:stretch>
        </p:blipFill>
        <p:spPr bwMode="auto">
          <a:xfrm>
            <a:off x="3286116" y="428604"/>
            <a:ext cx="219475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42910" y="5572140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На                           участке 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1" y="4643446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Игровой модуль «</a:t>
            </a:r>
            <a:r>
              <a:rPr lang="ru-RU" sz="2000" b="1" dirty="0" err="1" smtClean="0">
                <a:solidFill>
                  <a:srgbClr val="002060"/>
                </a:solidFill>
              </a:rPr>
              <a:t>Гусеничка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3429000"/>
            <a:ext cx="2553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Домик «Карета»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5000636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Качалка на пружине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«Гномик»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2869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Заключение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286808" cy="50006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</a:rPr>
              <a:t>Таким образом, </a:t>
            </a:r>
          </a:p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</a:rPr>
              <a:t>преобразование </a:t>
            </a:r>
          </a:p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</a:rPr>
              <a:t>развивающей предметно –</a:t>
            </a:r>
          </a:p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</a:rPr>
              <a:t>пространственной среды дошкольного</a:t>
            </a:r>
          </a:p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</a:rPr>
              <a:t>учреждения: </a:t>
            </a:r>
          </a:p>
          <a:p>
            <a:pPr>
              <a:buFont typeface="Wingdings" pitchFamily="2" charset="2"/>
              <a:buChar char="v"/>
            </a:pPr>
            <a:r>
              <a:rPr lang="ru-RU" sz="3000" b="1" i="1" dirty="0" smtClean="0">
                <a:solidFill>
                  <a:srgbClr val="002060"/>
                </a:solidFill>
              </a:rPr>
              <a:t>является стимулирующей, движущей силой в становлении </a:t>
            </a:r>
            <a:r>
              <a:rPr lang="ru-RU" sz="3000" b="1" i="1" dirty="0" smtClean="0">
                <a:solidFill>
                  <a:srgbClr val="002060"/>
                </a:solidFill>
              </a:rPr>
              <a:t>личности ребенка </a:t>
            </a:r>
            <a:r>
              <a:rPr lang="ru-RU" sz="3000" b="1" i="1" smtClean="0">
                <a:solidFill>
                  <a:srgbClr val="002060"/>
                </a:solidFill>
              </a:rPr>
              <a:t>раннего возраста, </a:t>
            </a:r>
            <a:endParaRPr lang="ru-RU" sz="30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i="1" dirty="0" smtClean="0">
                <a:solidFill>
                  <a:srgbClr val="002060"/>
                </a:solidFill>
              </a:rPr>
              <a:t>обогащает социально - личностное развитие,</a:t>
            </a:r>
          </a:p>
          <a:p>
            <a:pPr>
              <a:buFont typeface="Wingdings" pitchFamily="2" charset="2"/>
              <a:buChar char="v"/>
            </a:pPr>
            <a:r>
              <a:rPr lang="ru-RU" sz="3000" b="1" i="1" dirty="0" smtClean="0">
                <a:solidFill>
                  <a:srgbClr val="002060"/>
                </a:solidFill>
              </a:rPr>
              <a:t>способствует раннему проявлению и развитию разносторонних способностей. </a:t>
            </a:r>
          </a:p>
          <a:p>
            <a:endParaRPr lang="ru-RU" dirty="0"/>
          </a:p>
        </p:txBody>
      </p:sp>
      <p:pic>
        <p:nvPicPr>
          <p:cNvPr id="4" name="Рисунок 3" descr="https://blogimam.com/wp-content/uploads/2020/07/ds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571480"/>
            <a:ext cx="30003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1452944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Раздевальная комната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1\Desktop\Ноздрина Н.Н\IMG-20210303-WA00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4357718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1\Desktop\Ноздрина Н.Н\IMG-20210303-WA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4429156" cy="571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715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C:\Users\1\Desktop\Ноздрина Н.Н\IMG-20210303-WA0001.jpg"/>
          <p:cNvPicPr>
            <a:picLocks noGrp="1"/>
          </p:cNvPicPr>
          <p:nvPr>
            <p:ph idx="1"/>
          </p:nvPr>
        </p:nvPicPr>
        <p:blipFill>
          <a:blip r:embed="rId2"/>
          <a:srcRect b="38477"/>
          <a:stretch>
            <a:fillRect/>
          </a:stretch>
        </p:blipFill>
        <p:spPr bwMode="auto">
          <a:xfrm>
            <a:off x="0" y="357166"/>
            <a:ext cx="414337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1\Desktop\Ноздрина Н.Н\IMG-20210303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7166"/>
            <a:ext cx="5000628" cy="6500834"/>
          </a:xfrm>
          <a:prstGeom prst="rect">
            <a:avLst/>
          </a:prstGeom>
          <a:noFill/>
        </p:spPr>
      </p:pic>
      <p:pic>
        <p:nvPicPr>
          <p:cNvPr id="5" name="Рисунок 4" descr="C:\Users\1\Desktop\DSCN00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6"/>
            <a:ext cx="414337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143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Групповое помещение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C:\Users\1\Desktop\Ноздрина Н.Н\Фото\DSCN006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4286280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Ноздрина Н.Н\Фото\IMG-20210304-WA000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42984"/>
            <a:ext cx="4357686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AA5200-D5AB-4596-8F6C-F9D9D55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572272"/>
          </a:xfrm>
        </p:spPr>
        <p:txBody>
          <a:bodyPr/>
          <a:lstStyle/>
          <a:p>
            <a:pPr marL="109728" indent="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Спортивный центр</a:t>
            </a:r>
          </a:p>
          <a:p>
            <a:pPr marL="109728" indent="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Цель:  развитие двигательной активности, физических качеств.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6" descr="C:\Users\Дом\Desktop\презента\IMG_0374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143932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034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15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N11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4000528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1161.JPG"/>
          <p:cNvPicPr>
            <a:picLocks noChangeAspect="1"/>
          </p:cNvPicPr>
          <p:nvPr/>
        </p:nvPicPr>
        <p:blipFill>
          <a:blip r:embed="rId3" cstate="print"/>
          <a:srcRect l="7247" t="30597" r="2898"/>
          <a:stretch>
            <a:fillRect/>
          </a:stretch>
        </p:blipFill>
        <p:spPr>
          <a:xfrm>
            <a:off x="4643438" y="571480"/>
            <a:ext cx="428628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1\Desktop\Ноздрина Н.Н\Фото\IMG-20210304-WA0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00504"/>
            <a:ext cx="250033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F:\новое фото 17 мая\DSCN0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5" r="17304" b="4050"/>
          <a:stretch>
            <a:fillRect/>
          </a:stretch>
        </p:blipFill>
        <p:spPr bwMode="auto">
          <a:xfrm>
            <a:off x="2928926" y="4000504"/>
            <a:ext cx="328614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1\Desktop\Ноздрина Н.Н\Фото\IMG-20210304-WA000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56" y="4000504"/>
            <a:ext cx="257180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232FF39-4C0C-416A-8924-0DEE8792C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500042"/>
            <a:ext cx="8435280" cy="6074494"/>
          </a:xfrm>
        </p:spPr>
        <p:txBody>
          <a:bodyPr/>
          <a:lstStyle/>
          <a:p>
            <a:pPr marL="109728" indent="0" algn="r">
              <a:buNone/>
            </a:pPr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Спортивный </a:t>
            </a: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центр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5" name="Picture 5" descr="C:\Users\Дом\Desktop\презента\IMG_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42984"/>
            <a:ext cx="4214842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Users\Дом\Desktop\презента\DSCN6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385765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N11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857628"/>
            <a:ext cx="421484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F:\новое фото 17 мая\DSCN00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3786190"/>
            <a:ext cx="3857652" cy="2910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72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1926</TotalTime>
  <Words>297</Words>
  <Application>Microsoft Office PowerPoint</Application>
  <PresentationFormat>Экран (4:3)</PresentationFormat>
  <Paragraphs>87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Городская</vt:lpstr>
      <vt:lpstr>Заседание профильной школы  «Ладушки»  «Развивающая предметно-пространственная среда как средство формирования личности  ребенка раннего возраста»</vt:lpstr>
      <vt:lpstr>Актуальность</vt:lpstr>
      <vt:lpstr>Слайд 3</vt:lpstr>
      <vt:lpstr>Раздевальная комната</vt:lpstr>
      <vt:lpstr>Слайд 5</vt:lpstr>
      <vt:lpstr>Групповое помещение</vt:lpstr>
      <vt:lpstr>Слайд 7</vt:lpstr>
      <vt:lpstr>Слайд 8</vt:lpstr>
      <vt:lpstr>Слайд 9</vt:lpstr>
      <vt:lpstr>Места для отдыха и релаксации</vt:lpstr>
      <vt:lpstr>Слайд 11</vt:lpstr>
      <vt:lpstr>Слайд 12</vt:lpstr>
      <vt:lpstr>Слайд 13</vt:lpstr>
      <vt:lpstr>Игровая  деятельность</vt:lpstr>
      <vt:lpstr>Центр книги</vt:lpstr>
      <vt:lpstr>Слайд 16</vt:lpstr>
      <vt:lpstr>Слайд 17</vt:lpstr>
      <vt:lpstr>Центр творчества</vt:lpstr>
      <vt:lpstr>Слайд 19</vt:lpstr>
      <vt:lpstr>Слайд 20</vt:lpstr>
      <vt:lpstr>Слайд 21</vt:lpstr>
      <vt:lpstr>Слайд 22</vt:lpstr>
      <vt:lpstr>Центр конструирования</vt:lpstr>
      <vt:lpstr>Слайд 24</vt:lpstr>
      <vt:lpstr>Слайд 25</vt:lpstr>
      <vt:lpstr>Слайд 26</vt:lpstr>
      <vt:lpstr>Слайд 27</vt:lpstr>
      <vt:lpstr>Слайд 28</vt:lpstr>
      <vt:lpstr>Спальная комната</vt:lpstr>
      <vt:lpstr>Физкультурный  зал</vt:lpstr>
      <vt:lpstr>Слайд 31</vt:lpstr>
      <vt:lpstr> Территория ДОУ</vt:lpstr>
      <vt:lpstr>Слайд 33</vt:lpstr>
      <vt:lpstr>Слайд 34</vt:lpstr>
      <vt:lpstr>Заключение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«Развивающая предметно-пространственная среда»</dc:title>
  <dc:creator>Наш компьютер</dc:creator>
  <cp:lastModifiedBy>1</cp:lastModifiedBy>
  <cp:revision>289</cp:revision>
  <dcterms:created xsi:type="dcterms:W3CDTF">2021-02-15T15:43:45Z</dcterms:created>
  <dcterms:modified xsi:type="dcterms:W3CDTF">2021-03-12T09:32:59Z</dcterms:modified>
</cp:coreProperties>
</file>