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1" r:id="rId6"/>
    <p:sldId id="262" r:id="rId7"/>
    <p:sldId id="264" r:id="rId8"/>
    <p:sldId id="267" r:id="rId9"/>
    <p:sldId id="274" r:id="rId10"/>
    <p:sldId id="272" r:id="rId11"/>
    <p:sldId id="265" r:id="rId12"/>
    <p:sldId id="266" r:id="rId13"/>
    <p:sldId id="269" r:id="rId14"/>
    <p:sldId id="270" r:id="rId15"/>
    <p:sldId id="276" r:id="rId16"/>
    <p:sldId id="275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F20EF8-6C2F-450C-A6DB-F687C33513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FAE766-C9D4-4909-B7D7-E2966E5C92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662B64-A9E4-4B8B-9EC9-136F2FE7F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1F73-58DC-48FA-8695-658EB3DE0A5C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07126C-C502-41E1-9063-C47471F4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534CF5-7571-4288-A75E-17A03595D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1B3E-4E94-4687-87E9-30DB876A3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574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49917A-3AB5-4C21-A0A0-4242C4F00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BC36C9F-D378-47ED-9C54-67C105DA82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D88308-5083-46B2-87DE-BD3D870EE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1F73-58DC-48FA-8695-658EB3DE0A5C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DBBABB-AAFD-44D9-952B-22A7CF1B7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A10B8B-F290-41BA-BE3B-73C8667A2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1B3E-4E94-4687-87E9-30DB876A3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436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C2CF00F-7B32-40E9-B36C-7EDFF32E13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EEA3A86-B839-42AC-A299-D63166A463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1DD0C06-8AB4-469E-8ABB-C31E5C0EC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1F73-58DC-48FA-8695-658EB3DE0A5C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DEC5D0-5849-48C0-A0A0-F2E5A046A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4377D3-1D45-4D47-A0B1-EFD7C7FC8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1B3E-4E94-4687-87E9-30DB876A3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369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CCFB4D-0808-430C-B7B8-F6AA55D46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83E70E-B802-4EBF-9D5A-970C32522D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2BD4C2-EF96-458D-B1F4-2B40433185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1F73-58DC-48FA-8695-658EB3DE0A5C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E87C84-F99C-4641-8B61-B6AF64156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9D92B9-CC9B-436B-9D95-428AA9EF1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1B3E-4E94-4687-87E9-30DB876A3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376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238FAE-85B8-4E7C-AAD3-543C9518F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BD328D8-C386-4EA8-A8A0-536DBE8C42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FCFF1B-218E-47FF-B33A-BB09046D4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1F73-58DC-48FA-8695-658EB3DE0A5C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AB5FB3-35BC-40F8-9F72-515D4398A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5F3DD1-8630-4A10-B762-565527C87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1B3E-4E94-4687-87E9-30DB876A3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07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EAD6B8-8ABF-4951-B804-1F9528A8B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51A8F1-04A1-47CF-B848-0C9B3BC254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45B715F-1E4D-4BBE-96CA-305DBD163E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5D4E9D-E289-4B15-A43C-D769AC184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1F73-58DC-48FA-8695-658EB3DE0A5C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7FEFA28-4C11-4490-AE79-D88BA9708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D4ED6FF-3EF5-4F53-959E-631327B59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1B3E-4E94-4687-87E9-30DB876A3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001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A65A91-AED2-4728-AFE7-517F0FC03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DA82AB-2F0F-4EA4-A490-2EB8957AEA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A18543E-E192-477B-994D-9946E0833C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6A791B4-92C4-4B15-A6FF-AE370CC1DB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6BA4CC8-948E-4EC8-865E-D681A5076B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91F8E64-7070-4E52-8EC6-95FB35935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1F73-58DC-48FA-8695-658EB3DE0A5C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F2ABEAF-7F64-4887-83D2-D50787F6B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1B6561-83FF-45BD-8CF7-B5C8E37FD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1B3E-4E94-4687-87E9-30DB876A3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21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CE30FA-F3C5-44A5-A1C5-6FDDB8ED8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5828195-933D-4591-9C04-70AEC5A76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1F73-58DC-48FA-8695-658EB3DE0A5C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E8E1E00-5247-4597-8DAE-64887B95D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7034CFB-9FAC-468B-9E22-98D3D8224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1B3E-4E94-4687-87E9-30DB876A3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853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E5B769C-684D-4FD2-BC4B-04196270E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1F73-58DC-48FA-8695-658EB3DE0A5C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E2921C7-3736-4591-84B7-C0E763DA8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5BFAAAA-7B3F-42D5-BB6C-FC55DB929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1B3E-4E94-4687-87E9-30DB876A3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312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E7E66D-CC8E-4587-8BFD-03D6548B7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1B6280-B6F5-43BA-8DCF-B511CF8FE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27FAEB5-1A96-4FE9-B427-8F07BE0159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A4373E4-0F0D-4868-9A12-51125F933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1F73-58DC-48FA-8695-658EB3DE0A5C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0B4C34A-0C2F-4F65-BDD7-727CE2E02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88E3DB-6460-4D0F-8001-F2ED21CE1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1B3E-4E94-4687-87E9-30DB876A3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484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178233-F6FA-4E5E-B375-F944E8CD5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AE5A6F9-992C-446F-AC30-AB44E07046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1A3F838-2767-4D5F-9F9E-6DEFAE5710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818BB2A-0522-499B-984D-A289F6D45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21F73-58DC-48FA-8695-658EB3DE0A5C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2E6235-5E64-421C-A75F-AC97351E7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BE2140-4EA8-4D5B-82C1-5A9604092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B1B3E-4E94-4687-87E9-30DB876A3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097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1C0EBD-0234-43A0-8668-9440A83FC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4DE9D5-667E-413D-97C7-0821CE95F1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490FD5-F374-4759-99F1-BE73FB4DA4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21F73-58DC-48FA-8695-658EB3DE0A5C}" type="datetimeFigureOut">
              <a:rPr lang="ru-RU" smtClean="0"/>
              <a:t>10.11.2022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54A46E-3FD2-4653-B8C0-481E30D103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7A2F4B-6217-4904-A8FD-9BB1DDD29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B1B3E-4E94-4687-87E9-30DB876A36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725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B0BCDF-8546-4D93-9736-CB2AAF42A7B6}"/>
              </a:ext>
            </a:extLst>
          </p:cNvPr>
          <p:cNvSpPr txBox="1"/>
          <p:nvPr/>
        </p:nvSpPr>
        <p:spPr>
          <a:xfrm>
            <a:off x="2571751" y="562689"/>
            <a:ext cx="8098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«Конструирование в детском саду»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A3E4CA-5EC0-460C-9BBB-C12A46AEB5DD}"/>
              </a:ext>
            </a:extLst>
          </p:cNvPr>
          <p:cNvSpPr txBox="1"/>
          <p:nvPr/>
        </p:nvSpPr>
        <p:spPr>
          <a:xfrm>
            <a:off x="2962275" y="1905000"/>
            <a:ext cx="7419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«Фантазируем, творим, конструируем»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2C996D-EF8A-4A84-949F-2E3329024FEB}"/>
              </a:ext>
            </a:extLst>
          </p:cNvPr>
          <p:cNvSpPr txBox="1"/>
          <p:nvPr/>
        </p:nvSpPr>
        <p:spPr>
          <a:xfrm>
            <a:off x="4969341" y="4338994"/>
            <a:ext cx="520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Алиева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Зарипат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Меджидовна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Байтищева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Мелихан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Хусиновна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3BDC92-A09D-4562-849B-EAE0F16C1FD9}"/>
              </a:ext>
            </a:extLst>
          </p:cNvPr>
          <p:cNvSpPr txBox="1"/>
          <p:nvPr/>
        </p:nvSpPr>
        <p:spPr>
          <a:xfrm>
            <a:off x="4857750" y="5619750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МАДОУ ДС «Калинка»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г. Новый Уренгой</a:t>
            </a:r>
          </a:p>
        </p:txBody>
      </p:sp>
    </p:spTree>
    <p:extLst>
      <p:ext uri="{BB962C8B-B14F-4D97-AF65-F5344CB8AC3E}">
        <p14:creationId xmlns:p14="http://schemas.microsoft.com/office/powerpoint/2010/main" val="1413417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F1BA4C51-E4B4-4329-A02B-8AB0A01CE6A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>
            <a:extLst>
              <a:ext uri="{FF2B5EF4-FFF2-40B4-BE49-F238E27FC236}">
                <a16:creationId xmlns:a16="http://schemas.microsoft.com/office/drawing/2014/main" id="{DF87BE21-FD42-4526-B8A0-3D286FBE224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2" name="Picture 6">
            <a:extLst>
              <a:ext uri="{FF2B5EF4-FFF2-40B4-BE49-F238E27FC236}">
                <a16:creationId xmlns:a16="http://schemas.microsoft.com/office/drawing/2014/main" id="{453707BE-F871-4AC7-9AE3-B7EF7E9D14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951" y="1344829"/>
            <a:ext cx="2275703" cy="22579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>
            <a:extLst>
              <a:ext uri="{FF2B5EF4-FFF2-40B4-BE49-F238E27FC236}">
                <a16:creationId xmlns:a16="http://schemas.microsoft.com/office/drawing/2014/main" id="{AE21AB87-903F-4BDA-9691-CA86947BB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662" y="4287813"/>
            <a:ext cx="2472961" cy="18918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>
            <a:extLst>
              <a:ext uri="{FF2B5EF4-FFF2-40B4-BE49-F238E27FC236}">
                <a16:creationId xmlns:a16="http://schemas.microsoft.com/office/drawing/2014/main" id="{39989157-7B21-47F6-A113-A0A94EF98C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705" y="1576134"/>
            <a:ext cx="1885950" cy="1885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8">
            <a:extLst>
              <a:ext uri="{FF2B5EF4-FFF2-40B4-BE49-F238E27FC236}">
                <a16:creationId xmlns:a16="http://schemas.microsoft.com/office/drawing/2014/main" id="{4D2CB296-E3B9-4F22-9C3B-A057BF170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499" y="4367720"/>
            <a:ext cx="2165069" cy="22002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>
            <a:extLst>
              <a:ext uri="{FF2B5EF4-FFF2-40B4-BE49-F238E27FC236}">
                <a16:creationId xmlns:a16="http://schemas.microsoft.com/office/drawing/2014/main" id="{C0E2438F-7A76-4647-AD61-48E73A8ACC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966" y="4345884"/>
            <a:ext cx="2321616" cy="23216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>
            <a:extLst>
              <a:ext uri="{FF2B5EF4-FFF2-40B4-BE49-F238E27FC236}">
                <a16:creationId xmlns:a16="http://schemas.microsoft.com/office/drawing/2014/main" id="{127D8D3F-59D9-48AB-87ED-39A7D6E97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383" y="4168783"/>
            <a:ext cx="2321617" cy="21723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>
            <a:extLst>
              <a:ext uri="{FF2B5EF4-FFF2-40B4-BE49-F238E27FC236}">
                <a16:creationId xmlns:a16="http://schemas.microsoft.com/office/drawing/2014/main" id="{D08E5F74-58E4-49B2-B47B-77B4C9D41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480" y="1463148"/>
            <a:ext cx="2522422" cy="17467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B381AEE-2C17-4F99-920A-641AAFC077B3}"/>
              </a:ext>
            </a:extLst>
          </p:cNvPr>
          <p:cNvSpPr txBox="1"/>
          <p:nvPr/>
        </p:nvSpPr>
        <p:spPr>
          <a:xfrm>
            <a:off x="4981575" y="190500"/>
            <a:ext cx="3838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конструкторов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2861DB-2912-48A5-97BD-C3408B4B8AFC}"/>
              </a:ext>
            </a:extLst>
          </p:cNvPr>
          <p:cNvSpPr txBox="1"/>
          <p:nvPr/>
        </p:nvSpPr>
        <p:spPr>
          <a:xfrm>
            <a:off x="1333499" y="899750"/>
            <a:ext cx="2556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 -липучка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DA62F9-D7F3-4122-B791-4F5F93DC577A}"/>
              </a:ext>
            </a:extLst>
          </p:cNvPr>
          <p:cNvSpPr txBox="1"/>
          <p:nvPr/>
        </p:nvSpPr>
        <p:spPr>
          <a:xfrm flipH="1">
            <a:off x="4606937" y="901768"/>
            <a:ext cx="3009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Магнитный конструктор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0250B0-F676-40C4-93C7-B0B5D02CE9FC}"/>
              </a:ext>
            </a:extLst>
          </p:cNvPr>
          <p:cNvSpPr txBox="1"/>
          <p:nvPr/>
        </p:nvSpPr>
        <p:spPr>
          <a:xfrm>
            <a:off x="8253412" y="975497"/>
            <a:ext cx="3146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Мягкий конструктор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B4655E-A9F2-4CD1-BF6B-46E5D00488AA}"/>
              </a:ext>
            </a:extLst>
          </p:cNvPr>
          <p:cNvSpPr txBox="1"/>
          <p:nvPr/>
        </p:nvSpPr>
        <p:spPr>
          <a:xfrm>
            <a:off x="4057651" y="3841683"/>
            <a:ext cx="2705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Деревянный конструктор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4DC928-D644-4065-BA56-39C9BF35CC3F}"/>
              </a:ext>
            </a:extLst>
          </p:cNvPr>
          <p:cNvSpPr txBox="1"/>
          <p:nvPr/>
        </p:nvSpPr>
        <p:spPr>
          <a:xfrm>
            <a:off x="1308019" y="3974575"/>
            <a:ext cx="2605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Резиновый конструктор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912389-7CAA-4BAC-998D-D8EF4A2A7A3C}"/>
              </a:ext>
            </a:extLst>
          </p:cNvPr>
          <p:cNvSpPr txBox="1"/>
          <p:nvPr/>
        </p:nvSpPr>
        <p:spPr>
          <a:xfrm>
            <a:off x="9741126" y="3328244"/>
            <a:ext cx="2105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Металлический конструктор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FB501E-A706-4F08-AA23-5BCE6EED45EA}"/>
              </a:ext>
            </a:extLst>
          </p:cNvPr>
          <p:cNvSpPr txBox="1"/>
          <p:nvPr/>
        </p:nvSpPr>
        <p:spPr>
          <a:xfrm>
            <a:off x="7254186" y="3503553"/>
            <a:ext cx="1861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Пластмассовый конструктор</a:t>
            </a:r>
          </a:p>
        </p:txBody>
      </p:sp>
    </p:spTree>
    <p:extLst>
      <p:ext uri="{BB962C8B-B14F-4D97-AF65-F5344CB8AC3E}">
        <p14:creationId xmlns:p14="http://schemas.microsoft.com/office/powerpoint/2010/main" val="30206727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>
            <a:extLst>
              <a:ext uri="{FF2B5EF4-FFF2-40B4-BE49-F238E27FC236}">
                <a16:creationId xmlns:a16="http://schemas.microsoft.com/office/drawing/2014/main" id="{1AA7E512-5385-4175-88AF-1A10A45E9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500" y="1751759"/>
            <a:ext cx="2944706" cy="4229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>
            <a:extLst>
              <a:ext uri="{FF2B5EF4-FFF2-40B4-BE49-F238E27FC236}">
                <a16:creationId xmlns:a16="http://schemas.microsoft.com/office/drawing/2014/main" id="{C92A5941-88D2-4826-8F10-9FEE247CE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296" y="2062048"/>
            <a:ext cx="3205546" cy="41275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>
            <a:extLst>
              <a:ext uri="{FF2B5EF4-FFF2-40B4-BE49-F238E27FC236}">
                <a16:creationId xmlns:a16="http://schemas.microsoft.com/office/drawing/2014/main" id="{B620B1C1-889A-4CDD-9210-95418CAE9C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3024" y="1057275"/>
            <a:ext cx="3351160" cy="47434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D2903C-C01E-4A03-8926-F3D581A80707}"/>
              </a:ext>
            </a:extLst>
          </p:cNvPr>
          <p:cNvSpPr txBox="1"/>
          <p:nvPr/>
        </p:nvSpPr>
        <p:spPr>
          <a:xfrm>
            <a:off x="5575457" y="990600"/>
            <a:ext cx="2606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с блоками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Дьюнеша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992825-AFA7-46A7-BD5B-771CD536CB19}"/>
              </a:ext>
            </a:extLst>
          </p:cNvPr>
          <p:cNvSpPr txBox="1"/>
          <p:nvPr/>
        </p:nvSpPr>
        <p:spPr>
          <a:xfrm rot="10800000" flipH="1" flipV="1">
            <a:off x="1828800" y="1280395"/>
            <a:ext cx="2181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со спички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898A8E-0DEC-4F0C-B323-C13B0CF935C6}"/>
              </a:ext>
            </a:extLst>
          </p:cNvPr>
          <p:cNvSpPr txBox="1"/>
          <p:nvPr/>
        </p:nvSpPr>
        <p:spPr>
          <a:xfrm>
            <a:off x="9277350" y="276225"/>
            <a:ext cx="2495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с счетными палочками</a:t>
            </a:r>
          </a:p>
        </p:txBody>
      </p:sp>
    </p:spTree>
    <p:extLst>
      <p:ext uri="{BB962C8B-B14F-4D97-AF65-F5344CB8AC3E}">
        <p14:creationId xmlns:p14="http://schemas.microsoft.com/office/powerpoint/2010/main" val="3150046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4">
            <a:extLst>
              <a:ext uri="{FF2B5EF4-FFF2-40B4-BE49-F238E27FC236}">
                <a16:creationId xmlns:a16="http://schemas.microsoft.com/office/drawing/2014/main" id="{A6C57C2D-8D97-4E3B-9702-6BEC57A07D6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16">
            <a:extLst>
              <a:ext uri="{FF2B5EF4-FFF2-40B4-BE49-F238E27FC236}">
                <a16:creationId xmlns:a16="http://schemas.microsoft.com/office/drawing/2014/main" id="{8311AC97-89A8-43A5-A22F-474C39AD687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8">
            <a:extLst>
              <a:ext uri="{FF2B5EF4-FFF2-40B4-BE49-F238E27FC236}">
                <a16:creationId xmlns:a16="http://schemas.microsoft.com/office/drawing/2014/main" id="{51CA7F1F-AB0F-4631-9708-4A9944727B4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0">
            <a:extLst>
              <a:ext uri="{FF2B5EF4-FFF2-40B4-BE49-F238E27FC236}">
                <a16:creationId xmlns:a16="http://schemas.microsoft.com/office/drawing/2014/main" id="{7611DF87-94A0-4008-AB8E-FEF8393CE94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042150" y="188108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28">
            <a:extLst>
              <a:ext uri="{FF2B5EF4-FFF2-40B4-BE49-F238E27FC236}">
                <a16:creationId xmlns:a16="http://schemas.microsoft.com/office/drawing/2014/main" id="{20F4BD7E-33E1-4067-BAB7-D7C9D682862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00800" y="3733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Picture 12">
            <a:extLst>
              <a:ext uri="{FF2B5EF4-FFF2-40B4-BE49-F238E27FC236}">
                <a16:creationId xmlns:a16="http://schemas.microsoft.com/office/drawing/2014/main" id="{C097EB61-0782-4E48-853A-AA510B8F8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376" y="922039"/>
            <a:ext cx="3358022" cy="24061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>
            <a:extLst>
              <a:ext uri="{FF2B5EF4-FFF2-40B4-BE49-F238E27FC236}">
                <a16:creationId xmlns:a16="http://schemas.microsoft.com/office/drawing/2014/main" id="{3B2414CE-8B5D-4696-8A5B-C72CBFEE5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143" y="4271237"/>
            <a:ext cx="3276600" cy="21753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>
            <a:extLst>
              <a:ext uri="{FF2B5EF4-FFF2-40B4-BE49-F238E27FC236}">
                <a16:creationId xmlns:a16="http://schemas.microsoft.com/office/drawing/2014/main" id="{E223A169-F1E5-46CB-90A1-6275CAAD89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664" y="4115845"/>
            <a:ext cx="3451276" cy="23468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>
            <a:extLst>
              <a:ext uri="{FF2B5EF4-FFF2-40B4-BE49-F238E27FC236}">
                <a16:creationId xmlns:a16="http://schemas.microsoft.com/office/drawing/2014/main" id="{194A6EEC-2794-48C6-AD70-B1D0AEAB49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2438" y="821227"/>
            <a:ext cx="2607773" cy="26077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118B2341-ACFD-41AB-8055-0ED3ABF488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892" y="1445264"/>
            <a:ext cx="2170185" cy="3087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98343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42A8D9AB-42D9-4954-9106-0A7646A99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532" y="4190795"/>
            <a:ext cx="2329936" cy="232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FA261D25-C4D9-4C68-83AA-A58F63E947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521" y="1095375"/>
            <a:ext cx="2392277" cy="255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7D84C6DE-8104-4D3B-810B-6D94C400B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38" y="1118734"/>
            <a:ext cx="3577964" cy="2012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6FAF32AD-D607-4A1A-A593-063C4B11FA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" y="3908201"/>
            <a:ext cx="3852925" cy="2460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>
            <a:extLst>
              <a:ext uri="{FF2B5EF4-FFF2-40B4-BE49-F238E27FC236}">
                <a16:creationId xmlns:a16="http://schemas.microsoft.com/office/drawing/2014/main" id="{1A6F9D08-3AC3-4451-ABDC-802004922B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561" y="1412729"/>
            <a:ext cx="3577963" cy="2351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>
            <a:extLst>
              <a:ext uri="{FF2B5EF4-FFF2-40B4-BE49-F238E27FC236}">
                <a16:creationId xmlns:a16="http://schemas.microsoft.com/office/drawing/2014/main" id="{A122DCEC-A270-4AAF-AECD-6FC9F3668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016" y="4269654"/>
            <a:ext cx="3577964" cy="232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2A5876-3044-4C8B-9839-4EA39801234F}"/>
              </a:ext>
            </a:extLst>
          </p:cNvPr>
          <p:cNvSpPr txBox="1"/>
          <p:nvPr/>
        </p:nvSpPr>
        <p:spPr>
          <a:xfrm>
            <a:off x="5038725" y="180975"/>
            <a:ext cx="5667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из бумаги(оригами)</a:t>
            </a:r>
          </a:p>
        </p:txBody>
      </p:sp>
    </p:spTree>
    <p:extLst>
      <p:ext uri="{BB962C8B-B14F-4D97-AF65-F5344CB8AC3E}">
        <p14:creationId xmlns:p14="http://schemas.microsoft.com/office/powerpoint/2010/main" val="2324260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ADB2892F-61A8-4F69-9E2F-1A04E7A1C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0087" y="1234008"/>
            <a:ext cx="3762373" cy="23499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54A2860B-2B23-4FC3-9400-479D2E13F6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00" y="1234008"/>
            <a:ext cx="3730796" cy="24110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1C9DB771-FAEB-42E3-BAF6-E7B6B2A87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750" y="1485053"/>
            <a:ext cx="3470499" cy="26028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>
            <a:extLst>
              <a:ext uri="{FF2B5EF4-FFF2-40B4-BE49-F238E27FC236}">
                <a16:creationId xmlns:a16="http://schemas.microsoft.com/office/drawing/2014/main" id="{4507F9F8-C2D3-4467-9783-E886900D8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797" y="4345911"/>
            <a:ext cx="3595576" cy="23043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>
            <a:extLst>
              <a:ext uri="{FF2B5EF4-FFF2-40B4-BE49-F238E27FC236}">
                <a16:creationId xmlns:a16="http://schemas.microsoft.com/office/drawing/2014/main" id="{D88D1BDD-ADA9-4DAC-BD03-CA4161825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754" y="4298913"/>
            <a:ext cx="3073642" cy="23092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5AA0940-02B8-477B-AA20-04E112E1C5D9}"/>
              </a:ext>
            </a:extLst>
          </p:cNvPr>
          <p:cNvSpPr txBox="1"/>
          <p:nvPr/>
        </p:nvSpPr>
        <p:spPr>
          <a:xfrm>
            <a:off x="2647950" y="319423"/>
            <a:ext cx="8503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из природного и бросового материала</a:t>
            </a:r>
          </a:p>
        </p:txBody>
      </p:sp>
    </p:spTree>
    <p:extLst>
      <p:ext uri="{BB962C8B-B14F-4D97-AF65-F5344CB8AC3E}">
        <p14:creationId xmlns:p14="http://schemas.microsoft.com/office/powerpoint/2010/main" val="12649824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1E63C3B-BA77-4753-8071-D943533FC2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25" y="848078"/>
            <a:ext cx="1752970" cy="23431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39B4EE-3EE6-454D-97BB-2BA5515F6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4488" y="1687246"/>
            <a:ext cx="2733944" cy="204533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C71DA89-ECF1-404D-B1D3-5B6D832A6A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5199" y="384183"/>
            <a:ext cx="2485757" cy="185965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E832006-4153-481B-95DB-C6DDEBA56C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81964" y="585837"/>
            <a:ext cx="2839198" cy="21240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7668838-C51B-4ED0-9966-3FA9B5E245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60950" y="4171846"/>
            <a:ext cx="2607737" cy="19509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8EFBDAB-0871-4FA6-A95E-21F02FB25C2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9479" y="4150265"/>
            <a:ext cx="2485757" cy="185965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AA0135E-284A-4EA6-8B6B-6E3670C305D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03461" y="4171846"/>
            <a:ext cx="2987864" cy="22352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1698502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7FDCD05-B050-4BC4-9B8F-479C4E81DC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17" y="885308"/>
            <a:ext cx="4119833" cy="270879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6FC66A2-8344-4859-9B68-A0F0F58F89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0" y="1150940"/>
            <a:ext cx="3743324" cy="280749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A93847F-06ED-4921-BEE6-43F86EA5E8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787" y="2482848"/>
            <a:ext cx="2524126" cy="336550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265291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5423C9A-AAD2-4BFC-8D7A-D64B2A3AED63}"/>
              </a:ext>
            </a:extLst>
          </p:cNvPr>
          <p:cNvSpPr/>
          <p:nvPr/>
        </p:nvSpPr>
        <p:spPr>
          <a:xfrm>
            <a:off x="4705350" y="561975"/>
            <a:ext cx="70485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« </a:t>
            </a:r>
            <a:r>
              <a:rPr lang="ru-RU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Ребѐнок</a:t>
            </a: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прирождѐнный</a:t>
            </a:r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конструктор, изобретатель и исследователь.» </a:t>
            </a:r>
          </a:p>
          <a:p>
            <a:r>
              <a:rPr lang="ru-RU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Л.В. </a:t>
            </a:r>
            <a:r>
              <a:rPr lang="ru-RU" i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Куцакова</a:t>
            </a:r>
            <a:endParaRPr lang="ru-RU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BFFCC0-7AF2-4B9A-AF4D-740578DD086F}"/>
              </a:ext>
            </a:extLst>
          </p:cNvPr>
          <p:cNvSpPr/>
          <p:nvPr/>
        </p:nvSpPr>
        <p:spPr>
          <a:xfrm>
            <a:off x="3047999" y="2066925"/>
            <a:ext cx="870585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Термин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«конструирование»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латинского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construo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строю, создаю) означает создание модели, построение, приведение в определенный порядок и взаимоотношение различных предметов, частей, элементов.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Конструирование относится к продуктивным видам деятельности, поскольку направлено на получение определённого продукта, как реально существующих , так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придуманных самими детьми объектов.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Под детским конструированием принято понимать создание разнообразных построек из строительного материала, изготовление поделок и игрушек из бумаги,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картона, дерева и других материалов.</a:t>
            </a:r>
          </a:p>
        </p:txBody>
      </p:sp>
    </p:spTree>
    <p:extLst>
      <p:ext uri="{BB962C8B-B14F-4D97-AF65-F5344CB8AC3E}">
        <p14:creationId xmlns:p14="http://schemas.microsoft.com/office/powerpoint/2010/main" val="1204044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F6947F2-5A3E-4426-93FA-42344AA65B82}"/>
              </a:ext>
            </a:extLst>
          </p:cNvPr>
          <p:cNvSpPr txBox="1"/>
          <p:nvPr/>
        </p:nvSpPr>
        <p:spPr>
          <a:xfrm>
            <a:off x="2362200" y="1143000"/>
            <a:ext cx="8305800" cy="3628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формирования интереса к конструированию у детей дошкольного возраста занимает значимое место в дошкольной педагогике. Так как, разнообразное конструктивное творчество дает возможность детям не только познавать окружающий мир, но и всесторонне развивать свои способности. В дошкольной педагогике детское конструирование рассматривается как средство всестороннего развития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ребѐнка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прежде всего, как важное средство умственного воспитания детей.</a:t>
            </a:r>
          </a:p>
        </p:txBody>
      </p:sp>
    </p:spTree>
    <p:extLst>
      <p:ext uri="{BB962C8B-B14F-4D97-AF65-F5344CB8AC3E}">
        <p14:creationId xmlns:p14="http://schemas.microsoft.com/office/powerpoint/2010/main" val="463022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EB8EF0-020D-4DA5-8ACC-8074831BC3D9}"/>
              </a:ext>
            </a:extLst>
          </p:cNvPr>
          <p:cNvSpPr txBox="1"/>
          <p:nvPr/>
        </p:nvSpPr>
        <p:spPr>
          <a:xfrm>
            <a:off x="504826" y="504825"/>
            <a:ext cx="12897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творческих конструктивно-инженерных способностей детей дошкольного возраста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91F413-3833-42D9-8D35-C2DCA35C7F81}"/>
              </a:ext>
            </a:extLst>
          </p:cNvPr>
          <p:cNvSpPr txBox="1"/>
          <p:nvPr/>
        </p:nvSpPr>
        <p:spPr>
          <a:xfrm>
            <a:off x="504826" y="1524001"/>
            <a:ext cx="11776474" cy="3320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Стимулировать мотивацию детей к получению знаний, помогать формировать творческую  личность ребенка.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Способствовать развитию конструкторских, инженерных навыков.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мелкую моторику, пространственное мышление, воображение, творчество.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Способствовать формированию самостоятельности, трудолюбия, начатое дело доводить до конца.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интерес к различным видам конструирования.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Привлечь родителей и других членов семей к совместному с дошкольниками конструированию из разнообразного   материала </a:t>
            </a:r>
          </a:p>
        </p:txBody>
      </p:sp>
    </p:spTree>
    <p:extLst>
      <p:ext uri="{BB962C8B-B14F-4D97-AF65-F5344CB8AC3E}">
        <p14:creationId xmlns:p14="http://schemas.microsoft.com/office/powerpoint/2010/main" val="3028334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82555BE-C6A7-4CCD-B964-90B9E286819D}"/>
              </a:ext>
            </a:extLst>
          </p:cNvPr>
          <p:cNvSpPr/>
          <p:nvPr/>
        </p:nvSpPr>
        <p:spPr>
          <a:xfrm>
            <a:off x="3095626" y="1719258"/>
            <a:ext cx="3086100" cy="4572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Художественное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D948CA5-C6E8-4224-B448-3408D7F00271}"/>
              </a:ext>
            </a:extLst>
          </p:cNvPr>
          <p:cNvSpPr/>
          <p:nvPr/>
        </p:nvSpPr>
        <p:spPr>
          <a:xfrm>
            <a:off x="7743827" y="1719258"/>
            <a:ext cx="3195638" cy="4572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Техническое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9BEF12B-46CD-403B-90BA-93F14E103E28}"/>
              </a:ext>
            </a:extLst>
          </p:cNvPr>
          <p:cNvSpPr/>
          <p:nvPr/>
        </p:nvSpPr>
        <p:spPr>
          <a:xfrm>
            <a:off x="4800600" y="361952"/>
            <a:ext cx="5457819" cy="4572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ТИПЫ КОНСТРУИРОВАНИЯ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1B02AF2-B886-43E6-8563-06352135DA53}"/>
              </a:ext>
            </a:extLst>
          </p:cNvPr>
          <p:cNvSpPr/>
          <p:nvPr/>
        </p:nvSpPr>
        <p:spPr>
          <a:xfrm>
            <a:off x="3243262" y="3071809"/>
            <a:ext cx="3290885" cy="212884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- Конструирование из          строительного материала</a:t>
            </a:r>
          </a:p>
          <a:p>
            <a:r>
              <a:rPr lang="ru-RU" dirty="0"/>
              <a:t>- конструирование из деталей конструктор</a:t>
            </a:r>
          </a:p>
          <a:p>
            <a:r>
              <a:rPr lang="ru-RU" dirty="0"/>
              <a:t>- Конструирование из крупногабаритных блоков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2A712D9-6B6D-46A0-8326-79D3B3A20001}"/>
              </a:ext>
            </a:extLst>
          </p:cNvPr>
          <p:cNvSpPr/>
          <p:nvPr/>
        </p:nvSpPr>
        <p:spPr>
          <a:xfrm>
            <a:off x="8170068" y="3252793"/>
            <a:ext cx="3498053" cy="158590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-Конструирование из бумаги</a:t>
            </a:r>
          </a:p>
          <a:p>
            <a:r>
              <a:rPr lang="ru-RU" dirty="0"/>
              <a:t>-Конструирование из природного бросового материала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FE393B03-D1EB-43CC-A4AF-5A4B3CB9B1EA}"/>
              </a:ext>
            </a:extLst>
          </p:cNvPr>
          <p:cNvCxnSpPr>
            <a:cxnSpLocks/>
          </p:cNvCxnSpPr>
          <p:nvPr/>
        </p:nvCxnSpPr>
        <p:spPr>
          <a:xfrm flipH="1">
            <a:off x="5314950" y="1028698"/>
            <a:ext cx="866776" cy="5048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F9BBA079-9A9A-4FC0-BEE9-A89C32B1B4B6}"/>
              </a:ext>
            </a:extLst>
          </p:cNvPr>
          <p:cNvCxnSpPr>
            <a:cxnSpLocks/>
          </p:cNvCxnSpPr>
          <p:nvPr/>
        </p:nvCxnSpPr>
        <p:spPr>
          <a:xfrm>
            <a:off x="8170068" y="1047737"/>
            <a:ext cx="821532" cy="571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419BFCF5-D6F1-456B-ABF8-29D3DA6E52E3}"/>
              </a:ext>
            </a:extLst>
          </p:cNvPr>
          <p:cNvCxnSpPr/>
          <p:nvPr/>
        </p:nvCxnSpPr>
        <p:spPr>
          <a:xfrm>
            <a:off x="3867150" y="2428876"/>
            <a:ext cx="0" cy="5524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B488821A-3455-4DA0-A5E5-67D84C47939C}"/>
              </a:ext>
            </a:extLst>
          </p:cNvPr>
          <p:cNvCxnSpPr/>
          <p:nvPr/>
        </p:nvCxnSpPr>
        <p:spPr>
          <a:xfrm>
            <a:off x="9906000" y="2428876"/>
            <a:ext cx="0" cy="5715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8709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86AEEF95-3CF6-4299-BD5F-14F5B392D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775" y="2909889"/>
            <a:ext cx="2381250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43C560A-D924-4EC7-9F4F-A4B2E442E259}"/>
              </a:ext>
            </a:extLst>
          </p:cNvPr>
          <p:cNvSpPr/>
          <p:nvPr/>
        </p:nvSpPr>
        <p:spPr>
          <a:xfrm>
            <a:off x="3090862" y="376236"/>
            <a:ext cx="5553075" cy="39052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ОРГАНИЗАЦИИ ОБУЧЕНИЯ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6D2D9EAE-B056-4F13-9F34-D701943F6150}"/>
              </a:ext>
            </a:extLst>
          </p:cNvPr>
          <p:cNvSpPr/>
          <p:nvPr/>
        </p:nvSpPr>
        <p:spPr>
          <a:xfrm>
            <a:off x="8029574" y="1228725"/>
            <a:ext cx="2700338" cy="1214437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Конструирование по заданным условиям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ABC23D11-5C08-4837-9A58-7D5847FAF502}"/>
              </a:ext>
            </a:extLst>
          </p:cNvPr>
          <p:cNvSpPr/>
          <p:nvPr/>
        </p:nvSpPr>
        <p:spPr>
          <a:xfrm>
            <a:off x="228600" y="1081089"/>
            <a:ext cx="2852737" cy="1523999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Конструирование по образцу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9673DC78-E4B2-47E0-B1B0-26B2E7638BF0}"/>
              </a:ext>
            </a:extLst>
          </p:cNvPr>
          <p:cNvSpPr/>
          <p:nvPr/>
        </p:nvSpPr>
        <p:spPr>
          <a:xfrm>
            <a:off x="1047750" y="4352926"/>
            <a:ext cx="2752725" cy="15240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Конструиров</a:t>
            </a:r>
            <a:r>
              <a:rPr lang="ru-RU" b="1" dirty="0"/>
              <a:t>ани</a:t>
            </a:r>
            <a:r>
              <a:rPr lang="ru-RU" dirty="0"/>
              <a:t>е по простейшим чертежам и схемам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E3FB6581-184D-48AA-872F-EB45CA67C7AD}"/>
              </a:ext>
            </a:extLst>
          </p:cNvPr>
          <p:cNvSpPr/>
          <p:nvPr/>
        </p:nvSpPr>
        <p:spPr>
          <a:xfrm>
            <a:off x="4824411" y="5491163"/>
            <a:ext cx="2700338" cy="105727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Конструирование по теме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260A2F95-26AE-49FE-80B5-7623A62111AA}"/>
              </a:ext>
            </a:extLst>
          </p:cNvPr>
          <p:cNvSpPr/>
          <p:nvPr/>
        </p:nvSpPr>
        <p:spPr>
          <a:xfrm>
            <a:off x="7824785" y="4233863"/>
            <a:ext cx="2700338" cy="12573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Конструирование по замыслу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29827A02-6254-46CF-A506-20F3C24DEF14}"/>
              </a:ext>
            </a:extLst>
          </p:cNvPr>
          <p:cNvSpPr/>
          <p:nvPr/>
        </p:nvSpPr>
        <p:spPr>
          <a:xfrm>
            <a:off x="4824412" y="1128713"/>
            <a:ext cx="2700338" cy="105727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Конструирование по модели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FA1E6349-FFA7-44C3-85FD-5D47C40F873C}"/>
              </a:ext>
            </a:extLst>
          </p:cNvPr>
          <p:cNvCxnSpPr>
            <a:cxnSpLocks/>
          </p:cNvCxnSpPr>
          <p:nvPr/>
        </p:nvCxnSpPr>
        <p:spPr>
          <a:xfrm flipV="1">
            <a:off x="5934075" y="2309814"/>
            <a:ext cx="0" cy="3809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DA98B0B6-28A0-4F46-83DC-E72743CC0253}"/>
              </a:ext>
            </a:extLst>
          </p:cNvPr>
          <p:cNvCxnSpPr/>
          <p:nvPr/>
        </p:nvCxnSpPr>
        <p:spPr>
          <a:xfrm flipV="1">
            <a:off x="7153275" y="2605088"/>
            <a:ext cx="1038225" cy="7572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113DACB0-24CB-418A-BD32-9191D8E44B39}"/>
              </a:ext>
            </a:extLst>
          </p:cNvPr>
          <p:cNvCxnSpPr/>
          <p:nvPr/>
        </p:nvCxnSpPr>
        <p:spPr>
          <a:xfrm>
            <a:off x="7153275" y="3914775"/>
            <a:ext cx="876299" cy="4381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4CCDA40D-CF4A-406D-BC71-B91418640975}"/>
              </a:ext>
            </a:extLst>
          </p:cNvPr>
          <p:cNvCxnSpPr/>
          <p:nvPr/>
        </p:nvCxnSpPr>
        <p:spPr>
          <a:xfrm>
            <a:off x="5934075" y="4836319"/>
            <a:ext cx="0" cy="5357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D7320122-F7E3-4EEB-B4A5-CE27B0F80EAC}"/>
              </a:ext>
            </a:extLst>
          </p:cNvPr>
          <p:cNvCxnSpPr/>
          <p:nvPr/>
        </p:nvCxnSpPr>
        <p:spPr>
          <a:xfrm flipH="1" flipV="1">
            <a:off x="3090862" y="2309814"/>
            <a:ext cx="1357313" cy="9667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AD2AFF0C-BDD3-4F13-AA4A-F7ECB9103DC8}"/>
              </a:ext>
            </a:extLst>
          </p:cNvPr>
          <p:cNvCxnSpPr/>
          <p:nvPr/>
        </p:nvCxnSpPr>
        <p:spPr>
          <a:xfrm flipH="1">
            <a:off x="3657600" y="4133850"/>
            <a:ext cx="762000" cy="4000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2524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A9FAAE5B-6A10-418D-92DB-20B809D24FCD}"/>
              </a:ext>
            </a:extLst>
          </p:cNvPr>
          <p:cNvSpPr/>
          <p:nvPr/>
        </p:nvSpPr>
        <p:spPr>
          <a:xfrm>
            <a:off x="4714875" y="257176"/>
            <a:ext cx="2857500" cy="71437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Этапы проекта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3C3AB77-B051-40DD-A0BE-B06E0C1E03F0}"/>
              </a:ext>
            </a:extLst>
          </p:cNvPr>
          <p:cNvSpPr/>
          <p:nvPr/>
        </p:nvSpPr>
        <p:spPr>
          <a:xfrm rot="10800000" flipV="1">
            <a:off x="276226" y="2805112"/>
            <a:ext cx="3952874" cy="341947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/>
              <a:t>Подготовительный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dirty="0"/>
              <a:t>Пополнение конструктивного уголка конструктором с разными способами крепления.</a:t>
            </a:r>
            <a:br>
              <a:rPr lang="ru-RU" dirty="0"/>
            </a:br>
            <a:r>
              <a:rPr lang="ru-RU" dirty="0"/>
              <a:t>• Подборка элементарных рисунков, фотографий, схем, чертежей, моделей.</a:t>
            </a:r>
            <a:br>
              <a:rPr lang="ru-RU" dirty="0"/>
            </a:br>
            <a:r>
              <a:rPr lang="ru-RU" dirty="0"/>
              <a:t>• Мотивация детей на конструктивную деятельность через чтение художественной литературы, рассматривание картин и беседы.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32301447-A1AB-41C0-8285-FBC6E3738AD7}"/>
              </a:ext>
            </a:extLst>
          </p:cNvPr>
          <p:cNvSpPr/>
          <p:nvPr/>
        </p:nvSpPr>
        <p:spPr>
          <a:xfrm>
            <a:off x="4714875" y="1633536"/>
            <a:ext cx="2952749" cy="298132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/>
              <a:t>Основной</a:t>
            </a:r>
          </a:p>
          <a:p>
            <a:pPr algn="ctr"/>
            <a:r>
              <a:rPr lang="ru-RU" b="1" dirty="0"/>
              <a:t>Дидактические игры:</a:t>
            </a:r>
            <a:br>
              <a:rPr lang="ru-RU" dirty="0"/>
            </a:br>
            <a:r>
              <a:rPr lang="ru-RU" dirty="0"/>
              <a:t>• «Найди такую же деталь»;</a:t>
            </a:r>
            <a:br>
              <a:rPr lang="ru-RU" dirty="0"/>
            </a:br>
            <a:r>
              <a:rPr lang="ru-RU" dirty="0"/>
              <a:t>• «Запомни расположение»;</a:t>
            </a:r>
            <a:br>
              <a:rPr lang="ru-RU" dirty="0"/>
            </a:br>
            <a:r>
              <a:rPr lang="ru-RU" dirty="0"/>
              <a:t>• «Что изменилось?»;</a:t>
            </a:r>
            <a:br>
              <a:rPr lang="ru-RU" dirty="0"/>
            </a:br>
            <a:r>
              <a:rPr lang="ru-RU" dirty="0"/>
              <a:t>• «Выложи вторую половину»;</a:t>
            </a:r>
            <a:br>
              <a:rPr lang="ru-RU" dirty="0"/>
            </a:br>
            <a:r>
              <a:rPr lang="ru-RU" dirty="0"/>
              <a:t>• «Чья команда быстрее построит».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6058B8C9-3D3B-46BC-8F37-FF0F8857AF91}"/>
              </a:ext>
            </a:extLst>
          </p:cNvPr>
          <p:cNvSpPr/>
          <p:nvPr/>
        </p:nvSpPr>
        <p:spPr>
          <a:xfrm>
            <a:off x="8467724" y="2505074"/>
            <a:ext cx="3267075" cy="3419475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/>
              <a:t>Заключительный</a:t>
            </a:r>
          </a:p>
          <a:p>
            <a:pPr algn="ctr"/>
            <a:r>
              <a:rPr lang="ru-RU" dirty="0"/>
              <a:t>• Выставка детских поделок.</a:t>
            </a:r>
            <a:br>
              <a:rPr lang="ru-RU" dirty="0"/>
            </a:br>
            <a:r>
              <a:rPr lang="ru-RU" dirty="0"/>
              <a:t>• Создание альбома совместного детско-родительского творчества «Строить из конструктора вместе веселей».</a:t>
            </a:r>
            <a:br>
              <a:rPr lang="ru-RU" dirty="0"/>
            </a:br>
            <a:r>
              <a:rPr lang="ru-RU" dirty="0"/>
              <a:t>• Оформление фотовыставки «Наши любимые постройки из конструктора».</a:t>
            </a:r>
          </a:p>
        </p:txBody>
      </p:sp>
    </p:spTree>
    <p:extLst>
      <p:ext uri="{BB962C8B-B14F-4D97-AF65-F5344CB8AC3E}">
        <p14:creationId xmlns:p14="http://schemas.microsoft.com/office/powerpoint/2010/main" val="3642784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6">
            <a:extLst>
              <a:ext uri="{FF2B5EF4-FFF2-40B4-BE49-F238E27FC236}">
                <a16:creationId xmlns:a16="http://schemas.microsoft.com/office/drawing/2014/main" id="{6CA1B61B-3774-4ECB-8CBC-568BD2D05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378" y="507524"/>
            <a:ext cx="2020972" cy="28737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4">
            <a:extLst>
              <a:ext uri="{FF2B5EF4-FFF2-40B4-BE49-F238E27FC236}">
                <a16:creationId xmlns:a16="http://schemas.microsoft.com/office/drawing/2014/main" id="{4D372652-3033-4B46-A9CD-B921223D80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132" y="501074"/>
            <a:ext cx="2927926" cy="29279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2">
            <a:extLst>
              <a:ext uri="{FF2B5EF4-FFF2-40B4-BE49-F238E27FC236}">
                <a16:creationId xmlns:a16="http://schemas.microsoft.com/office/drawing/2014/main" id="{A1B97F71-6926-4743-9689-04F85C94EE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165" y="495194"/>
            <a:ext cx="2937066" cy="2838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1107DA0D-BF5B-472B-B07C-2867DE4CD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568" y="3819525"/>
            <a:ext cx="1913326" cy="28384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>
            <a:extLst>
              <a:ext uri="{FF2B5EF4-FFF2-40B4-BE49-F238E27FC236}">
                <a16:creationId xmlns:a16="http://schemas.microsoft.com/office/drawing/2014/main" id="{C5A8935B-A871-4F33-8195-C83229D1DB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0" y="4119668"/>
            <a:ext cx="3238500" cy="22381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>
            <a:extLst>
              <a:ext uri="{FF2B5EF4-FFF2-40B4-BE49-F238E27FC236}">
                <a16:creationId xmlns:a16="http://schemas.microsoft.com/office/drawing/2014/main" id="{A5F5D097-282D-441C-A98D-19B97642D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18" y="4235620"/>
            <a:ext cx="3804523" cy="21222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C612B454-EF88-46C5-983C-CDC2216D18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112" y="467928"/>
            <a:ext cx="2339322" cy="33878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74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9F848A9-9716-445E-BDD4-9E12CE9825D0}"/>
              </a:ext>
            </a:extLst>
          </p:cNvPr>
          <p:cNvSpPr/>
          <p:nvPr/>
        </p:nvSpPr>
        <p:spPr>
          <a:xfrm>
            <a:off x="3052404" y="2758439"/>
            <a:ext cx="3181350" cy="34163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8000"/>
                </a:solidFill>
                <a:effectLst/>
                <a:latin typeface="Tahoma" panose="020B0604030504040204" pitchFamily="34" charset="0"/>
              </a:rPr>
              <a:t> </a:t>
            </a:r>
            <a:r>
              <a:rPr lang="ru-RU" b="1" i="0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«Что изменилось?»</a:t>
            </a:r>
            <a:endParaRPr lang="ru-RU" b="1" i="0" dirty="0">
              <a:solidFill>
                <a:srgbClr val="11111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Перед ребенком расставляют строительные детали. Просят запомнить, сколько их и как они стоят. Затем предлагают отвернуться и убирают какую-либо деталь (устанавливают детали в ином положении на плоскости стола, меняют их местами, добавляют новые). Затем дошкольник отмечает, что изменилось</a:t>
            </a:r>
            <a:r>
              <a:rPr lang="ru-RU" b="0" i="0" dirty="0">
                <a:solidFill>
                  <a:srgbClr val="111111"/>
                </a:solidFill>
                <a:effectLst/>
                <a:latin typeface="Tahoma" panose="020B0604030504040204" pitchFamily="34" charset="0"/>
              </a:rPr>
              <a:t>.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089CBCC-B033-41CB-BD0E-576CBF2114B3}"/>
              </a:ext>
            </a:extLst>
          </p:cNvPr>
          <p:cNvSpPr/>
          <p:nvPr/>
        </p:nvSpPr>
        <p:spPr>
          <a:xfrm>
            <a:off x="7239000" y="3686175"/>
            <a:ext cx="3672248" cy="23083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08000"/>
                </a:solidFill>
                <a:effectLst/>
                <a:latin typeface="Tahoma" panose="020B0604030504040204" pitchFamily="34" charset="0"/>
              </a:rPr>
              <a:t>«</a:t>
            </a:r>
            <a:r>
              <a:rPr lang="ru-RU" b="1" i="0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бери последний кубик»</a:t>
            </a:r>
            <a:endParaRPr lang="ru-RU" b="1" i="0" dirty="0">
              <a:solidFill>
                <a:srgbClr val="11111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Цель: развивать внимание, мышление.</a:t>
            </a:r>
          </a:p>
          <a:p>
            <a:r>
              <a:rPr lang="ru-RU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 плата с башней.</a:t>
            </a:r>
          </a:p>
          <a:p>
            <a:r>
              <a:rPr lang="ru-RU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Ход: играют два ребенка, которые по очереди снимают один или два кирпичика с башни. Кто снимет последний, тот проиграл.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468FD16-B8E4-41D5-9C9C-4E22C5E568E8}"/>
              </a:ext>
            </a:extLst>
          </p:cNvPr>
          <p:cNvSpPr/>
          <p:nvPr/>
        </p:nvSpPr>
        <p:spPr>
          <a:xfrm>
            <a:off x="1033462" y="1201221"/>
            <a:ext cx="4300537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0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«Узнай на ощупь»</a:t>
            </a:r>
          </a:p>
          <a:p>
            <a:r>
              <a:rPr lang="ru-RU" b="1" i="0" dirty="0">
                <a:solidFill>
                  <a:srgbClr val="303F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Задача:</a:t>
            </a:r>
            <a:r>
              <a:rPr lang="ru-RU" b="0" i="0" dirty="0">
                <a:solidFill>
                  <a:srgbClr val="303F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Упражнять в умении отгадывать детали конструктора на ощупь.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7E4177C-D58C-44AF-BCFF-F95F6DA818F3}"/>
              </a:ext>
            </a:extLst>
          </p:cNvPr>
          <p:cNvSpPr/>
          <p:nvPr/>
        </p:nvSpPr>
        <p:spPr>
          <a:xfrm>
            <a:off x="7772400" y="1285875"/>
            <a:ext cx="3990975" cy="17543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0" dirty="0"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«Нарисуй постройку»</a:t>
            </a:r>
          </a:p>
          <a:p>
            <a:r>
              <a:rPr lang="ru-RU" b="1" i="0" dirty="0">
                <a:solidFill>
                  <a:srgbClr val="303F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Задача: </a:t>
            </a:r>
            <a:r>
              <a:rPr lang="ru-RU" b="0" i="0" dirty="0">
                <a:solidFill>
                  <a:srgbClr val="303F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Графическое изображение готовой постройки с использованием условной мерки Развивать умение последовательно анализировать постройку.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A463F3-1E54-4F4E-91B3-7063B246D3A0}"/>
              </a:ext>
            </a:extLst>
          </p:cNvPr>
          <p:cNvSpPr txBox="1"/>
          <p:nvPr/>
        </p:nvSpPr>
        <p:spPr>
          <a:xfrm>
            <a:off x="3162300" y="129243"/>
            <a:ext cx="6338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по конструированию</a:t>
            </a:r>
          </a:p>
        </p:txBody>
      </p:sp>
    </p:spTree>
    <p:extLst>
      <p:ext uri="{BB962C8B-B14F-4D97-AF65-F5344CB8AC3E}">
        <p14:creationId xmlns:p14="http://schemas.microsoft.com/office/powerpoint/2010/main" val="11977845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623</Words>
  <Application>Microsoft Office PowerPoint</Application>
  <PresentationFormat>Широкоэкранный</PresentationFormat>
  <Paragraphs>70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Алиевы</dc:creator>
  <cp:lastModifiedBy>Алиевы</cp:lastModifiedBy>
  <cp:revision>3</cp:revision>
  <dcterms:created xsi:type="dcterms:W3CDTF">2022-11-04T07:40:33Z</dcterms:created>
  <dcterms:modified xsi:type="dcterms:W3CDTF">2022-11-10T05:16:04Z</dcterms:modified>
</cp:coreProperties>
</file>